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Lst>
  <p:notesMasterIdLst>
    <p:notesMasterId r:id="rId139"/>
  </p:notesMasterIdLst>
  <p:handoutMasterIdLst>
    <p:handoutMasterId r:id="rId140"/>
  </p:handoutMasterIdLst>
  <p:sldIdLst>
    <p:sldId id="796" r:id="rId4"/>
    <p:sldId id="258" r:id="rId5"/>
    <p:sldId id="259" r:id="rId6"/>
    <p:sldId id="261" r:id="rId7"/>
    <p:sldId id="260" r:id="rId8"/>
    <p:sldId id="262" r:id="rId9"/>
    <p:sldId id="264" r:id="rId10"/>
    <p:sldId id="263" r:id="rId11"/>
    <p:sldId id="302" r:id="rId12"/>
    <p:sldId id="631" r:id="rId13"/>
    <p:sldId id="303" r:id="rId14"/>
    <p:sldId id="481" r:id="rId15"/>
    <p:sldId id="265" r:id="rId16"/>
    <p:sldId id="285" r:id="rId17"/>
    <p:sldId id="286" r:id="rId18"/>
    <p:sldId id="287" r:id="rId19"/>
    <p:sldId id="628" r:id="rId20"/>
    <p:sldId id="269" r:id="rId21"/>
    <p:sldId id="450" r:id="rId22"/>
    <p:sldId id="270" r:id="rId23"/>
    <p:sldId id="672" r:id="rId24"/>
    <p:sldId id="280" r:id="rId25"/>
    <p:sldId id="482" r:id="rId26"/>
    <p:sldId id="616" r:id="rId27"/>
    <p:sldId id="271" r:id="rId28"/>
    <p:sldId id="795" r:id="rId29"/>
    <p:sldId id="632" r:id="rId30"/>
    <p:sldId id="760" r:id="rId31"/>
    <p:sldId id="643" r:id="rId32"/>
    <p:sldId id="753" r:id="rId33"/>
    <p:sldId id="644" r:id="rId34"/>
    <p:sldId id="761" r:id="rId35"/>
    <p:sldId id="646" r:id="rId36"/>
    <p:sldId id="663" r:id="rId37"/>
    <p:sldId id="767" r:id="rId38"/>
    <p:sldId id="664" r:id="rId39"/>
    <p:sldId id="768" r:id="rId40"/>
    <p:sldId id="787" r:id="rId41"/>
    <p:sldId id="617" r:id="rId42"/>
    <p:sldId id="578" r:id="rId43"/>
    <p:sldId id="633" r:id="rId44"/>
    <p:sldId id="647" r:id="rId45"/>
    <p:sldId id="648" r:id="rId46"/>
    <p:sldId id="758" r:id="rId47"/>
    <p:sldId id="649" r:id="rId48"/>
    <p:sldId id="759" r:id="rId49"/>
    <p:sldId id="581" r:id="rId50"/>
    <p:sldId id="619" r:id="rId51"/>
    <p:sldId id="620" r:id="rId52"/>
    <p:sldId id="621" r:id="rId53"/>
    <p:sldId id="622" r:id="rId54"/>
    <p:sldId id="788" r:id="rId55"/>
    <p:sldId id="682" r:id="rId56"/>
    <p:sldId id="683" r:id="rId57"/>
    <p:sldId id="684" r:id="rId58"/>
    <p:sldId id="685" r:id="rId59"/>
    <p:sldId id="686" r:id="rId60"/>
    <p:sldId id="687" r:id="rId61"/>
    <p:sldId id="688" r:id="rId62"/>
    <p:sldId id="689" r:id="rId63"/>
    <p:sldId id="690" r:id="rId64"/>
    <p:sldId id="691" r:id="rId65"/>
    <p:sldId id="794" r:id="rId66"/>
    <p:sldId id="692" r:id="rId67"/>
    <p:sldId id="756" r:id="rId68"/>
    <p:sldId id="755" r:id="rId69"/>
    <p:sldId id="757" r:id="rId70"/>
    <p:sldId id="789" r:id="rId71"/>
    <p:sldId id="710" r:id="rId72"/>
    <p:sldId id="711" r:id="rId73"/>
    <p:sldId id="635" r:id="rId74"/>
    <p:sldId id="496" r:id="rId75"/>
    <p:sldId id="497" r:id="rId76"/>
    <p:sldId id="498" r:id="rId77"/>
    <p:sldId id="499" r:id="rId78"/>
    <p:sldId id="500" r:id="rId79"/>
    <p:sldId id="501" r:id="rId80"/>
    <p:sldId id="655" r:id="rId81"/>
    <p:sldId id="765" r:id="rId82"/>
    <p:sldId id="665" r:id="rId83"/>
    <p:sldId id="800" r:id="rId84"/>
    <p:sldId id="666" r:id="rId85"/>
    <p:sldId id="802" r:id="rId86"/>
    <p:sldId id="790" r:id="rId87"/>
    <p:sldId id="713" r:id="rId88"/>
    <p:sldId id="714" r:id="rId89"/>
    <p:sldId id="637" r:id="rId90"/>
    <p:sldId id="659" r:id="rId91"/>
    <p:sldId id="775" r:id="rId92"/>
    <p:sldId id="660" r:id="rId93"/>
    <p:sldId id="773" r:id="rId94"/>
    <p:sldId id="661" r:id="rId95"/>
    <p:sldId id="774" r:id="rId96"/>
    <p:sldId id="662" r:id="rId97"/>
    <p:sldId id="776" r:id="rId98"/>
    <p:sldId id="669" r:id="rId99"/>
    <p:sldId id="804" r:id="rId100"/>
    <p:sldId id="670" r:id="rId101"/>
    <p:sldId id="806" r:id="rId102"/>
    <p:sldId id="791" r:id="rId103"/>
    <p:sldId id="624" r:id="rId104"/>
    <p:sldId id="725" r:id="rId105"/>
    <p:sldId id="726" r:id="rId106"/>
    <p:sldId id="780" r:id="rId107"/>
    <p:sldId id="727" r:id="rId108"/>
    <p:sldId id="781" r:id="rId109"/>
    <p:sldId id="728" r:id="rId110"/>
    <p:sldId id="782" r:id="rId111"/>
    <p:sldId id="729" r:id="rId112"/>
    <p:sldId id="786" r:id="rId113"/>
    <p:sldId id="731" r:id="rId114"/>
    <p:sldId id="808" r:id="rId115"/>
    <p:sldId id="733" r:id="rId116"/>
    <p:sldId id="810" r:id="rId117"/>
    <p:sldId id="792" r:id="rId118"/>
    <p:sldId id="736" r:id="rId119"/>
    <p:sldId id="737" r:id="rId120"/>
    <p:sldId id="638" r:id="rId121"/>
    <p:sldId id="639" r:id="rId122"/>
    <p:sldId id="772" r:id="rId123"/>
    <p:sldId id="640" r:id="rId124"/>
    <p:sldId id="770" r:id="rId125"/>
    <p:sldId id="641" r:id="rId126"/>
    <p:sldId id="771" r:id="rId127"/>
    <p:sldId id="567" r:id="rId128"/>
    <p:sldId id="568" r:id="rId129"/>
    <p:sldId id="569" r:id="rId130"/>
    <p:sldId id="812" r:id="rId131"/>
    <p:sldId id="571" r:id="rId132"/>
    <p:sldId id="814" r:id="rId133"/>
    <p:sldId id="793" r:id="rId134"/>
    <p:sldId id="722" r:id="rId135"/>
    <p:sldId id="723" r:id="rId136"/>
    <p:sldId id="615" r:id="rId137"/>
    <p:sldId id="798" r:id="rId1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Goldenhar" initials="" lastIdx="44" clrIdx="0"/>
  <p:cmAuthor id="2"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BFDC5-FA42-4CFF-9844-BDFF71839B5E}" v="1393" dt="2022-03-25T23:49:18.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97" autoAdjust="0"/>
    <p:restoredTop sz="75646" autoAdjust="0"/>
  </p:normalViewPr>
  <p:slideViewPr>
    <p:cSldViewPr snapToGrid="0" snapToObjects="1">
      <p:cViewPr varScale="1">
        <p:scale>
          <a:sx n="83" d="100"/>
          <a:sy n="83" d="100"/>
        </p:scale>
        <p:origin x="1020" y="96"/>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6797"/>
    </p:cViewPr>
  </p:sorterViewPr>
  <p:notesViewPr>
    <p:cSldViewPr snapToGrid="0" snapToObjects="1">
      <p:cViewPr>
        <p:scale>
          <a:sx n="80" d="100"/>
          <a:sy n="80" d="100"/>
        </p:scale>
        <p:origin x="-1502" y="14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commentAuthors" Target="commentAuthors.xml"/><Relationship Id="rId146"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sa Barton" userId="d4353061-310f-41ac-9ef0-6e528f564584" providerId="ADAL" clId="{A71BFDC5-FA42-4CFF-9844-BDFF71839B5E}"/>
    <pc:docChg chg="undo custSel modSld">
      <pc:chgData name="Anissa Barton" userId="d4353061-310f-41ac-9ef0-6e528f564584" providerId="ADAL" clId="{A71BFDC5-FA42-4CFF-9844-BDFF71839B5E}" dt="2022-03-25T23:49:18.504" v="1401" actId="962"/>
      <pc:docMkLst>
        <pc:docMk/>
      </pc:docMkLst>
      <pc:sldChg chg="modSp">
        <pc:chgData name="Anissa Barton" userId="d4353061-310f-41ac-9ef0-6e528f564584" providerId="ADAL" clId="{A71BFDC5-FA42-4CFF-9844-BDFF71839B5E}" dt="2022-03-25T23:44:27.405" v="226" actId="962"/>
        <pc:sldMkLst>
          <pc:docMk/>
          <pc:sldMk cId="0" sldId="643"/>
        </pc:sldMkLst>
        <pc:picChg chg="mod">
          <ac:chgData name="Anissa Barton" userId="d4353061-310f-41ac-9ef0-6e528f564584" providerId="ADAL" clId="{A71BFDC5-FA42-4CFF-9844-BDFF71839B5E}" dt="2022-03-25T23:44:27.405" v="226" actId="962"/>
          <ac:picMkLst>
            <pc:docMk/>
            <pc:sldMk cId="0" sldId="643"/>
            <ac:picMk id="88070" creationId="{623E1E57-5C68-4B1A-BD8E-A449FFC10C7E}"/>
          </ac:picMkLst>
        </pc:picChg>
      </pc:sldChg>
      <pc:sldChg chg="modSp">
        <pc:chgData name="Anissa Barton" userId="d4353061-310f-41ac-9ef0-6e528f564584" providerId="ADAL" clId="{A71BFDC5-FA42-4CFF-9844-BDFF71839B5E}" dt="2022-03-25T23:44:57.493" v="346" actId="962"/>
        <pc:sldMkLst>
          <pc:docMk/>
          <pc:sldMk cId="0" sldId="644"/>
        </pc:sldMkLst>
        <pc:picChg chg="mod">
          <ac:chgData name="Anissa Barton" userId="d4353061-310f-41ac-9ef0-6e528f564584" providerId="ADAL" clId="{A71BFDC5-FA42-4CFF-9844-BDFF71839B5E}" dt="2022-03-25T23:44:57.493" v="346" actId="962"/>
          <ac:picMkLst>
            <pc:docMk/>
            <pc:sldMk cId="0" sldId="644"/>
            <ac:picMk id="92166" creationId="{190E8EE2-81B1-4731-AB66-2F3F2C64BBF6}"/>
          </ac:picMkLst>
        </pc:picChg>
      </pc:sldChg>
      <pc:sldChg chg="modSp">
        <pc:chgData name="Anissa Barton" userId="d4353061-310f-41ac-9ef0-6e528f564584" providerId="ADAL" clId="{A71BFDC5-FA42-4CFF-9844-BDFF71839B5E}" dt="2022-03-25T23:45:37.476" v="452" actId="962"/>
        <pc:sldMkLst>
          <pc:docMk/>
          <pc:sldMk cId="0" sldId="647"/>
        </pc:sldMkLst>
        <pc:picChg chg="mod">
          <ac:chgData name="Anissa Barton" userId="d4353061-310f-41ac-9ef0-6e528f564584" providerId="ADAL" clId="{A71BFDC5-FA42-4CFF-9844-BDFF71839B5E}" dt="2022-03-25T23:45:37.476" v="452" actId="962"/>
          <ac:picMkLst>
            <pc:docMk/>
            <pc:sldMk cId="0" sldId="647"/>
            <ac:picMk id="114694" creationId="{FF7B0C5E-369B-4813-94F1-0EA03FEA52A9}"/>
          </ac:picMkLst>
        </pc:picChg>
      </pc:sldChg>
      <pc:sldChg chg="modSp">
        <pc:chgData name="Anissa Barton" userId="d4353061-310f-41ac-9ef0-6e528f564584" providerId="ADAL" clId="{A71BFDC5-FA42-4CFF-9844-BDFF71839B5E}" dt="2022-03-25T23:46:47.474" v="842" actId="962"/>
        <pc:sldMkLst>
          <pc:docMk/>
          <pc:sldMk cId="0" sldId="648"/>
        </pc:sldMkLst>
        <pc:picChg chg="mod">
          <ac:chgData name="Anissa Barton" userId="d4353061-310f-41ac-9ef0-6e528f564584" providerId="ADAL" clId="{A71BFDC5-FA42-4CFF-9844-BDFF71839B5E}" dt="2022-03-25T23:46:47.474" v="842" actId="962"/>
          <ac:picMkLst>
            <pc:docMk/>
            <pc:sldMk cId="0" sldId="648"/>
            <ac:picMk id="116742" creationId="{FBA3C97F-FAF4-4946-AC86-281E221168EF}"/>
          </ac:picMkLst>
        </pc:picChg>
      </pc:sldChg>
      <pc:sldChg chg="modSp">
        <pc:chgData name="Anissa Barton" userId="d4353061-310f-41ac-9ef0-6e528f564584" providerId="ADAL" clId="{A71BFDC5-FA42-4CFF-9844-BDFF71839B5E}" dt="2022-03-25T23:47:26.873" v="1004" actId="962"/>
        <pc:sldMkLst>
          <pc:docMk/>
          <pc:sldMk cId="0" sldId="649"/>
        </pc:sldMkLst>
        <pc:picChg chg="mod">
          <ac:chgData name="Anissa Barton" userId="d4353061-310f-41ac-9ef0-6e528f564584" providerId="ADAL" clId="{A71BFDC5-FA42-4CFF-9844-BDFF71839B5E}" dt="2022-03-25T23:47:26.873" v="1004" actId="962"/>
          <ac:picMkLst>
            <pc:docMk/>
            <pc:sldMk cId="0" sldId="649"/>
            <ac:picMk id="120838" creationId="{E27C7A53-3022-4710-9E4C-2F2C0942E831}"/>
          </ac:picMkLst>
        </pc:picChg>
      </pc:sldChg>
      <pc:sldChg chg="modSp">
        <pc:chgData name="Anissa Barton" userId="d4353061-310f-41ac-9ef0-6e528f564584" providerId="ADAL" clId="{A71BFDC5-FA42-4CFF-9844-BDFF71839B5E}" dt="2022-03-25T23:47:55.604" v="1112" actId="962"/>
        <pc:sldMkLst>
          <pc:docMk/>
          <pc:sldMk cId="0" sldId="685"/>
        </pc:sldMkLst>
        <pc:picChg chg="mod">
          <ac:chgData name="Anissa Barton" userId="d4353061-310f-41ac-9ef0-6e528f564584" providerId="ADAL" clId="{A71BFDC5-FA42-4CFF-9844-BDFF71839B5E}" dt="2022-03-25T23:47:55.604" v="1112" actId="962"/>
          <ac:picMkLst>
            <pc:docMk/>
            <pc:sldMk cId="0" sldId="685"/>
            <ac:picMk id="143366" creationId="{63FE419A-124E-4742-8DB1-825DB6788CB2}"/>
          </ac:picMkLst>
        </pc:picChg>
      </pc:sldChg>
      <pc:sldChg chg="modSp">
        <pc:chgData name="Anissa Barton" userId="d4353061-310f-41ac-9ef0-6e528f564584" providerId="ADAL" clId="{A71BFDC5-FA42-4CFF-9844-BDFF71839B5E}" dt="2022-03-25T23:48:42.977" v="1358" actId="962"/>
        <pc:sldMkLst>
          <pc:docMk/>
          <pc:sldMk cId="0" sldId="687"/>
        </pc:sldMkLst>
        <pc:picChg chg="mod">
          <ac:chgData name="Anissa Barton" userId="d4353061-310f-41ac-9ef0-6e528f564584" providerId="ADAL" clId="{A71BFDC5-FA42-4CFF-9844-BDFF71839B5E}" dt="2022-03-25T23:48:42.977" v="1358" actId="962"/>
          <ac:picMkLst>
            <pc:docMk/>
            <pc:sldMk cId="0" sldId="687"/>
            <ac:picMk id="147462" creationId="{52AB4B87-D3DD-4133-9485-F352C48D9C04}"/>
          </ac:picMkLst>
        </pc:picChg>
      </pc:sldChg>
      <pc:sldChg chg="addSp delSp modSp mod">
        <pc:chgData name="Anissa Barton" userId="d4353061-310f-41ac-9ef0-6e528f564584" providerId="ADAL" clId="{A71BFDC5-FA42-4CFF-9844-BDFF71839B5E}" dt="2022-03-25T23:49:18.504" v="1401" actId="962"/>
        <pc:sldMkLst>
          <pc:docMk/>
          <pc:sldMk cId="0" sldId="689"/>
        </pc:sldMkLst>
        <pc:spChg chg="add del mod">
          <ac:chgData name="Anissa Barton" userId="d4353061-310f-41ac-9ef0-6e528f564584" providerId="ADAL" clId="{A71BFDC5-FA42-4CFF-9844-BDFF71839B5E}" dt="2022-03-25T23:49:08.289" v="1365" actId="478"/>
          <ac:spMkLst>
            <pc:docMk/>
            <pc:sldMk cId="0" sldId="689"/>
            <ac:spMk id="10" creationId="{69C79F74-894D-49BA-AAD1-53B36F218C9F}"/>
          </ac:spMkLst>
        </pc:spChg>
        <pc:picChg chg="mod">
          <ac:chgData name="Anissa Barton" userId="d4353061-310f-41ac-9ef0-6e528f564584" providerId="ADAL" clId="{A71BFDC5-FA42-4CFF-9844-BDFF71839B5E}" dt="2022-03-25T23:49:18.504" v="1401" actId="962"/>
          <ac:picMkLst>
            <pc:docMk/>
            <pc:sldMk cId="0" sldId="689"/>
            <ac:picMk id="151558" creationId="{04443FA2-EAE3-4DE6-B8D8-6FE96E9755DC}"/>
          </ac:picMkLst>
        </pc:picChg>
      </pc:sldChg>
      <pc:sldChg chg="modSp">
        <pc:chgData name="Anissa Barton" userId="d4353061-310f-41ac-9ef0-6e528f564584" providerId="ADAL" clId="{A71BFDC5-FA42-4CFF-9844-BDFF71839B5E}" dt="2022-03-25T23:43:28.435" v="28" actId="962"/>
        <pc:sldMkLst>
          <pc:docMk/>
          <pc:sldMk cId="0" sldId="760"/>
        </pc:sldMkLst>
        <pc:picChg chg="mod">
          <ac:chgData name="Anissa Barton" userId="d4353061-310f-41ac-9ef0-6e528f564584" providerId="ADAL" clId="{A71BFDC5-FA42-4CFF-9844-BDFF71839B5E}" dt="2022-03-25T23:43:28.435" v="28" actId="962"/>
          <ac:picMkLst>
            <pc:docMk/>
            <pc:sldMk cId="0" sldId="760"/>
            <ac:picMk id="86022" creationId="{8E245B64-FE28-43D7-ABFB-F3DFED5F28CC}"/>
          </ac:picMkLst>
        </pc:picChg>
      </pc:sldChg>
      <pc:sldChg chg="modSp">
        <pc:chgData name="Anissa Barton" userId="d4353061-310f-41ac-9ef0-6e528f564584" providerId="ADAL" clId="{A71BFDC5-FA42-4CFF-9844-BDFF71839B5E}" dt="2022-03-25T23:45:21.453" v="396" actId="962"/>
        <pc:sldMkLst>
          <pc:docMk/>
          <pc:sldMk cId="0" sldId="787"/>
        </pc:sldMkLst>
        <pc:picChg chg="mod">
          <ac:chgData name="Anissa Barton" userId="d4353061-310f-41ac-9ef0-6e528f564584" providerId="ADAL" clId="{A71BFDC5-FA42-4CFF-9844-BDFF71839B5E}" dt="2022-03-25T23:45:21.453" v="396" actId="962"/>
          <ac:picMkLst>
            <pc:docMk/>
            <pc:sldMk cId="0" sldId="787"/>
            <ac:picMk id="106502" creationId="{D46EF33B-EE0C-47F7-AAAE-5E72AA4EAC0B}"/>
          </ac:picMkLst>
        </pc:picChg>
      </pc:sldChg>
      <pc:sldChg chg="modSp">
        <pc:chgData name="Anissa Barton" userId="d4353061-310f-41ac-9ef0-6e528f564584" providerId="ADAL" clId="{A71BFDC5-FA42-4CFF-9844-BDFF71839B5E}" dt="2022-03-25T23:47:43.650" v="1060" actId="962"/>
        <pc:sldMkLst>
          <pc:docMk/>
          <pc:sldMk cId="0" sldId="788"/>
        </pc:sldMkLst>
        <pc:picChg chg="mod">
          <ac:chgData name="Anissa Barton" userId="d4353061-310f-41ac-9ef0-6e528f564584" providerId="ADAL" clId="{A71BFDC5-FA42-4CFF-9844-BDFF71839B5E}" dt="2022-03-25T23:47:43.650" v="1060" actId="962"/>
          <ac:picMkLst>
            <pc:docMk/>
            <pc:sldMk cId="0" sldId="788"/>
            <ac:picMk id="135174" creationId="{6918D9CC-ED4B-4F82-A185-B9173B1CD5D2}"/>
          </ac:picMkLst>
        </pc:picChg>
      </pc:sldChg>
      <pc:sldChg chg="modSp mod">
        <pc:chgData name="Anissa Barton" userId="d4353061-310f-41ac-9ef0-6e528f564584" providerId="ADAL" clId="{A71BFDC5-FA42-4CFF-9844-BDFF71839B5E}" dt="2022-03-25T23:43:04.444" v="1" actId="962"/>
        <pc:sldMkLst>
          <pc:docMk/>
          <pc:sldMk cId="0" sldId="795"/>
        </pc:sldMkLst>
        <pc:spChg chg="mod">
          <ac:chgData name="Anissa Barton" userId="d4353061-310f-41ac-9ef0-6e528f564584" providerId="ADAL" clId="{A71BFDC5-FA42-4CFF-9844-BDFF71839B5E}" dt="2022-03-25T23:42:59.590" v="0" actId="962"/>
          <ac:spMkLst>
            <pc:docMk/>
            <pc:sldMk cId="0" sldId="795"/>
            <ac:spMk id="7" creationId="{127E8425-588C-4877-9991-DEC30025DA42}"/>
          </ac:spMkLst>
        </pc:spChg>
        <pc:spChg chg="mod">
          <ac:chgData name="Anissa Barton" userId="d4353061-310f-41ac-9ef0-6e528f564584" providerId="ADAL" clId="{A71BFDC5-FA42-4CFF-9844-BDFF71839B5E}" dt="2022-03-25T23:43:04.444" v="1" actId="962"/>
          <ac:spMkLst>
            <pc:docMk/>
            <pc:sldMk cId="0" sldId="795"/>
            <ac:spMk id="15" creationId="{1DD372AF-171E-4797-9519-CBC49BC8A20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83F53F4A-B8AB-7745-A7DC-787EC34CFDD1}">
      <dgm:prSet phldrT="[Text]"/>
      <dgm:spPr/>
      <dgm:t>
        <a:bodyPr/>
        <a:lstStyle/>
        <a:p>
          <a:r>
            <a:rPr lang="en-US" dirty="0"/>
            <a:t>Observe worker action</a:t>
          </a:r>
        </a:p>
      </dgm:t>
    </dgm:pt>
    <dgm:pt modelId="{2FA4A1F7-462C-FF41-84E5-45EAD4BF4B9E}" type="parTrans" cxnId="{935C7C68-703B-2F4E-946A-9B6702A28355}">
      <dgm:prSet/>
      <dgm:spPr/>
      <dgm:t>
        <a:bodyPr/>
        <a:lstStyle/>
        <a:p>
          <a:endParaRPr lang="en-US"/>
        </a:p>
      </dgm:t>
    </dgm:pt>
    <dgm:pt modelId="{BFE656B8-C741-FE46-BC5D-D2B841D89AD1}" type="sibTrans" cxnId="{935C7C68-703B-2F4E-946A-9B6702A28355}">
      <dgm:prSet/>
      <dgm:spPr/>
      <dgm:t>
        <a:bodyPr/>
        <a:lstStyle/>
        <a:p>
          <a:endParaRPr lang="en-US"/>
        </a:p>
      </dgm:t>
    </dgm:pt>
    <dgm:pt modelId="{6D2B7FC1-624E-3D45-90C9-3F9CB311318C}">
      <dgm:prSet phldrT="[Text]"/>
      <dgm:spPr/>
      <dgm:t>
        <a:bodyPr/>
        <a:lstStyle/>
        <a:p>
          <a:r>
            <a:rPr lang="en-US" dirty="0"/>
            <a:t>Address the issue </a:t>
          </a:r>
        </a:p>
      </dgm:t>
    </dgm:pt>
    <dgm:pt modelId="{0C796EA7-8019-C840-956A-5F39DE6B058B}" type="parTrans" cxnId="{DB44ACD2-F4F2-ED4B-91E4-89389749CE08}">
      <dgm:prSet/>
      <dgm:spPr/>
      <dgm:t>
        <a:bodyPr/>
        <a:lstStyle/>
        <a:p>
          <a:endParaRPr lang="en-US"/>
        </a:p>
      </dgm:t>
    </dgm:pt>
    <dgm:pt modelId="{6577D936-547E-AB4C-A029-60F67FE6DD79}" type="sibTrans" cxnId="{DB44ACD2-F4F2-ED4B-91E4-89389749CE08}">
      <dgm:prSet/>
      <dgm:spPr/>
      <dgm:t>
        <a:bodyPr/>
        <a:lstStyle/>
        <a:p>
          <a:endParaRPr lang="en-US"/>
        </a:p>
      </dgm:t>
    </dgm:pt>
    <dgm:pt modelId="{88DB164C-0174-E44A-8DAE-E6B4B897C24F}">
      <dgm:prSet phldrT="[Text]"/>
      <dgm:spPr/>
      <dgm:t>
        <a:bodyPr/>
        <a:lstStyle/>
        <a:p>
          <a:r>
            <a:rPr lang="en-US" dirty="0"/>
            <a:t>Problem solve</a:t>
          </a:r>
        </a:p>
      </dgm:t>
    </dgm:pt>
    <dgm:pt modelId="{9FBAD297-AFE0-F046-974D-09094D31F592}" type="parTrans" cxnId="{CC11D433-2F00-F84B-B006-4D24B1B608C4}">
      <dgm:prSet/>
      <dgm:spPr/>
      <dgm:t>
        <a:bodyPr/>
        <a:lstStyle/>
        <a:p>
          <a:endParaRPr lang="en-US"/>
        </a:p>
      </dgm:t>
    </dgm:pt>
    <dgm:pt modelId="{AE94DBBC-E257-A44F-84CC-4DB6FC917E8D}" type="sibTrans" cxnId="{CC11D433-2F00-F84B-B006-4D24B1B608C4}">
      <dgm:prSet/>
      <dgm:spPr/>
      <dgm:t>
        <a:bodyPr/>
        <a:lstStyle/>
        <a:p>
          <a:endParaRPr lang="en-US"/>
        </a:p>
      </dgm:t>
    </dgm:pt>
    <dgm:pt modelId="{1DE4C839-F8CF-EA4A-A396-BEFFA23F03EB}">
      <dgm:prSet phldrT="[Text]"/>
      <dgm:spPr/>
      <dgm:t>
        <a:bodyPr/>
        <a:lstStyle/>
        <a:p>
          <a:r>
            <a:rPr lang="en-US" dirty="0"/>
            <a:t>Practice action</a:t>
          </a:r>
        </a:p>
      </dgm:t>
    </dgm:pt>
    <dgm:pt modelId="{818CF82A-3D72-984A-9568-EE141CCE2E1D}" type="parTrans" cxnId="{201FDF85-4E32-584A-A99A-22EE159E3DE9}">
      <dgm:prSet/>
      <dgm:spPr/>
      <dgm:t>
        <a:bodyPr/>
        <a:lstStyle/>
        <a:p>
          <a:endParaRPr lang="en-US"/>
        </a:p>
      </dgm:t>
    </dgm:pt>
    <dgm:pt modelId="{FBAF7E03-70A4-AE41-B163-F0FFDBBB43B7}" type="sibTrans" cxnId="{201FDF85-4E32-584A-A99A-22EE159E3DE9}">
      <dgm:prSet/>
      <dgm:spPr/>
      <dgm:t>
        <a:bodyPr/>
        <a:lstStyle/>
        <a:p>
          <a:endParaRPr lang="en-US"/>
        </a:p>
      </dgm:t>
    </dgm:pt>
    <dgm:pt modelId="{EDB62398-65D3-0942-BE43-969FBF3C5C63}" type="pres">
      <dgm:prSet presAssocID="{EF62B350-CDB0-7245-B09D-BBEE7FA5A17B}" presName="cycle" presStyleCnt="0">
        <dgm:presLayoutVars>
          <dgm:dir/>
          <dgm:resizeHandles val="exact"/>
        </dgm:presLayoutVars>
      </dgm:prSet>
      <dgm:spPr/>
    </dgm:pt>
    <dgm:pt modelId="{6BB5A5A3-CEC4-2D4B-BD60-E9CCDEF91EB8}" type="pres">
      <dgm:prSet presAssocID="{83F53F4A-B8AB-7745-A7DC-787EC34CFDD1}" presName="node" presStyleLbl="node1" presStyleIdx="0" presStyleCnt="4">
        <dgm:presLayoutVars>
          <dgm:bulletEnabled val="1"/>
        </dgm:presLayoutVars>
      </dgm:prSet>
      <dgm:spPr/>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pt>
  </dgm:ptLst>
  <dgm:cxnLst>
    <dgm:cxn modelId="{8B083824-09FC-A24F-940B-6E11CD4E9689}" type="presOf" srcId="{BFE656B8-C741-FE46-BC5D-D2B841D89AD1}" destId="{D707A76B-AB9F-2745-8CA8-B3B899AEA820}"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70F9D15B-5471-5A4C-8176-B95A77FE5C4C}" type="presOf" srcId="{88DB164C-0174-E44A-8DAE-E6B4B897C24F}" destId="{18DB03E1-F04D-8049-87FD-82B2DC005D01}"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2AC99E4E-EAA9-CB4E-80F1-5C0E15F7CC4B}" type="presOf" srcId="{6577D936-547E-AB4C-A029-60F67FE6DD79}" destId="{A3204D95-A697-D942-8D9E-1FCFF10682F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89B4787A-37D6-F846-93EC-267785156AEB}" type="presOf" srcId="{FBAF7E03-70A4-AE41-B163-F0FFDBBB43B7}" destId="{63AA18B5-37F6-F443-AC14-40A695264469}"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F5264992-2881-6148-81AB-566DA8048A4F}" type="presOf" srcId="{AE94DBBC-E257-A44F-84CC-4DB6FC917E8D}" destId="{239F0880-4F30-794A-9347-CD444C9A09AD}"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BFE7D2E0-C680-F543-A923-681012EF0D0A}" type="presOf" srcId="{1DE4C839-F8CF-EA4A-A396-BEFFA23F03EB}" destId="{1D339123-008B-E345-9748-3F5AA6EC7ACB}" srcOrd="0" destOrd="0" presId="urn:microsoft.com/office/officeart/2005/8/layout/cycle5"/>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Observe worker action</a:t>
          </a:r>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Address the issue </a:t>
          </a:r>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Problem solve</a:t>
          </a:r>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Practice action</a:t>
          </a:r>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50AB4-EC5A-47F6-A634-F7D9A66B54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7F9618CE-EA59-44EA-A674-32F54E9A1B6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7F4A1B2-82B2-4689-A39A-703BE6D9C3A8}" type="datetimeFigureOut">
              <a:rPr lang="en-US"/>
              <a:pPr>
                <a:defRPr/>
              </a:pPr>
              <a:t>3/25/2022</a:t>
            </a:fld>
            <a:endParaRPr lang="en-US" dirty="0"/>
          </a:p>
        </p:txBody>
      </p:sp>
      <p:sp>
        <p:nvSpPr>
          <p:cNvPr id="4" name="Footer Placeholder 3">
            <a:extLst>
              <a:ext uri="{FF2B5EF4-FFF2-40B4-BE49-F238E27FC236}">
                <a16:creationId xmlns:a16="http://schemas.microsoft.com/office/drawing/2014/main" id="{C9B3D3B4-0BA9-409C-9496-BB6D4ABFA20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4EF84348-603A-46B2-B379-8AB9481A0DC2}"/>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A91859D-3A46-4B39-8DC0-AF61BC4D8CD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08FE5A-C3AF-40CB-88E9-B3C854C783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D2F2C629-B8D8-4D33-A58D-E827D063D9C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0B2147B-71C3-4C79-8450-4642A5B49BE4}" type="datetimeFigureOut">
              <a:rPr lang="en-US"/>
              <a:pPr>
                <a:defRPr/>
              </a:pPr>
              <a:t>3/25/2022</a:t>
            </a:fld>
            <a:endParaRPr lang="en-US" dirty="0"/>
          </a:p>
        </p:txBody>
      </p:sp>
      <p:sp>
        <p:nvSpPr>
          <p:cNvPr id="4" name="Slide Image Placeholder 3">
            <a:extLst>
              <a:ext uri="{FF2B5EF4-FFF2-40B4-BE49-F238E27FC236}">
                <a16:creationId xmlns:a16="http://schemas.microsoft.com/office/drawing/2014/main" id="{03C3C816-943F-4A11-802A-4EA7585E581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E6871D2-C359-4589-8383-640180AB2C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1274FD-4334-47E8-865D-1F590A953EE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F698D841-FD38-479E-909D-C5A5BB0DAF6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A7080-B348-4160-8E8E-097F3F3266C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BCAEACC-E986-4104-B65C-1FB464E65D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F137E88-8C81-4257-9F1C-00F3173963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Welcome!</a:t>
            </a:r>
          </a:p>
          <a:p>
            <a:pPr>
              <a:spcBef>
                <a:spcPct val="0"/>
              </a:spcBef>
            </a:pPr>
            <a:endParaRPr lang="en-US" altLang="en-US"/>
          </a:p>
          <a:p>
            <a:pPr>
              <a:spcBef>
                <a:spcPct val="0"/>
              </a:spcBef>
            </a:pPr>
            <a:r>
              <a:rPr lang="en-US" altLang="en-US"/>
              <a:t>Introductions:</a:t>
            </a:r>
          </a:p>
          <a:p>
            <a:pPr>
              <a:spcBef>
                <a:spcPct val="0"/>
              </a:spcBef>
            </a:pPr>
            <a:r>
              <a:rPr lang="en-US" altLang="en-US"/>
              <a:t>Name</a:t>
            </a:r>
          </a:p>
          <a:p>
            <a:pPr>
              <a:spcBef>
                <a:spcPct val="0"/>
              </a:spcBef>
            </a:pPr>
            <a:r>
              <a:rPr lang="en-US" altLang="en-US"/>
              <a:t>Trade</a:t>
            </a:r>
          </a:p>
          <a:p>
            <a:pPr>
              <a:spcBef>
                <a:spcPct val="0"/>
              </a:spcBef>
            </a:pPr>
            <a:r>
              <a:rPr lang="en-US" altLang="en-US"/>
              <a:t>Position</a:t>
            </a:r>
          </a:p>
          <a:p>
            <a:pPr>
              <a:spcBef>
                <a:spcPct val="0"/>
              </a:spcBef>
            </a:pPr>
            <a:r>
              <a:rPr lang="en-US" altLang="en-US"/>
              <a:t>Years in construction</a:t>
            </a:r>
          </a:p>
          <a:p>
            <a:pPr>
              <a:spcBef>
                <a:spcPct val="0"/>
              </a:spcBef>
            </a:pPr>
            <a:r>
              <a:rPr lang="en-US" altLang="en-US"/>
              <a:t> </a:t>
            </a:r>
          </a:p>
          <a:p>
            <a:pPr>
              <a:spcBef>
                <a:spcPct val="0"/>
              </a:spcBef>
            </a:pPr>
            <a:r>
              <a:rPr lang="en-US" altLang="en-US"/>
              <a:t>Most of the slides we’ll be going over are in your student handout starting on page 4. You can follow along and take notes. </a:t>
            </a:r>
          </a:p>
        </p:txBody>
      </p:sp>
      <p:sp>
        <p:nvSpPr>
          <p:cNvPr id="31748" name="Slide Number Placeholder 3">
            <a:extLst>
              <a:ext uri="{FF2B5EF4-FFF2-40B4-BE49-F238E27FC236}">
                <a16:creationId xmlns:a16="http://schemas.microsoft.com/office/drawing/2014/main" id="{71D9C210-FF65-469C-8C52-A4BE1AECD9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C726EF-0B1C-478E-979B-9A490607A885}"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219337-7FED-434E-B6BB-8EA633D1C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7BBD9DC-4DDB-4FCD-AA91-9D29ED8DC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ASK CLASS: </a:t>
            </a:r>
          </a:p>
          <a:p>
            <a:pPr>
              <a:spcBef>
                <a:spcPct val="0"/>
              </a:spcBef>
            </a:pPr>
            <a:r>
              <a:rPr lang="en-US" altLang="en-US" b="1"/>
              <a:t>WHAT ARE SOME EXAMPLES OF INDIRECT COSTS?</a:t>
            </a:r>
          </a:p>
          <a:p>
            <a:pPr>
              <a:spcBef>
                <a:spcPct val="0"/>
              </a:spcBef>
            </a:pPr>
            <a:endParaRPr lang="en-US" altLang="en-US"/>
          </a:p>
          <a:p>
            <a:pPr>
              <a:spcBef>
                <a:spcPct val="0"/>
              </a:spcBef>
            </a:pPr>
            <a:r>
              <a:rPr lang="en-US" altLang="en-US"/>
              <a:t>Indirect costs include things like family and co-worker suffering, lost productivity related to incident investigations and work stoppage, hiring costs to replace an injured worker, and the company’s diminished public reputation, especially if the incident is covered by local media. This can reduce the company’s ability to win bids. </a:t>
            </a:r>
          </a:p>
          <a:p>
            <a:pPr>
              <a:spcBef>
                <a:spcPct val="0"/>
              </a:spcBef>
            </a:pPr>
            <a:endParaRPr lang="en-US" altLang="en-US"/>
          </a:p>
          <a:p>
            <a:pPr>
              <a:spcBef>
                <a:spcPct val="0"/>
              </a:spcBef>
            </a:pPr>
            <a:r>
              <a:rPr lang="en-US" altLang="en-US" b="1"/>
              <a:t>ASK CLASS: </a:t>
            </a:r>
          </a:p>
          <a:p>
            <a:pPr>
              <a:spcBef>
                <a:spcPct val="0"/>
              </a:spcBef>
            </a:pPr>
            <a:r>
              <a:rPr lang="en-US" altLang="en-US" b="1"/>
              <a:t>ARE SOME OF THESE COSTS MORE IMPORTANT THAN OTHERS?</a:t>
            </a:r>
            <a:endParaRPr lang="en-US" altLang="en-US"/>
          </a:p>
        </p:txBody>
      </p:sp>
      <p:sp>
        <p:nvSpPr>
          <p:cNvPr id="50180" name="Slide Number Placeholder 3">
            <a:extLst>
              <a:ext uri="{FF2B5EF4-FFF2-40B4-BE49-F238E27FC236}">
                <a16:creationId xmlns:a16="http://schemas.microsoft.com/office/drawing/2014/main" id="{66619137-DD6E-41F6-BECA-EC74AAB9D8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E0A993-6DC8-45AC-A134-C8F52670BC73}"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68EE3FD4-0F01-41DD-8881-00CCB86D0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a:extLst>
              <a:ext uri="{FF2B5EF4-FFF2-40B4-BE49-F238E27FC236}">
                <a16:creationId xmlns:a16="http://schemas.microsoft.com/office/drawing/2014/main" id="{1F07C403-109F-47EC-91FF-9A92498D51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34500" name="Slide Number Placeholder 3">
            <a:extLst>
              <a:ext uri="{FF2B5EF4-FFF2-40B4-BE49-F238E27FC236}">
                <a16:creationId xmlns:a16="http://schemas.microsoft.com/office/drawing/2014/main" id="{0AB8C318-3F3A-407B-A06F-E7F72715C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15B180-E6E9-4C95-8D8D-1CFE1D8A01AB}" type="slidenum">
              <a:rPr lang="en-US" altLang="en-US"/>
              <a:pPr fontAlgn="base">
                <a:spcBef>
                  <a:spcPct val="0"/>
                </a:spcBef>
                <a:spcAft>
                  <a:spcPct val="0"/>
                </a:spcAft>
              </a:pPr>
              <a:t>100</a:t>
            </a:fld>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7D767FCA-7F6E-42BF-BA9F-6C9BB2490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443F3D07-D53A-43C9-8FF7-C2969A61A1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the leading by example leadership skill.</a:t>
            </a:r>
          </a:p>
          <a:p>
            <a:pPr>
              <a:spcBef>
                <a:spcPct val="0"/>
              </a:spcBef>
            </a:pPr>
            <a:r>
              <a:rPr lang="en-US" altLang="en-US"/>
              <a:t> </a:t>
            </a:r>
          </a:p>
          <a:p>
            <a:pPr>
              <a:spcBef>
                <a:spcPct val="0"/>
              </a:spcBef>
            </a:pPr>
            <a:r>
              <a:rPr lang="en-US" altLang="en-US"/>
              <a:t>After 2 minutes reveal the discussion questions or use the facilitation table to go through skills.</a:t>
            </a:r>
          </a:p>
          <a:p>
            <a:pPr>
              <a:spcBef>
                <a:spcPct val="0"/>
              </a:spcBef>
            </a:pPr>
            <a:r>
              <a:rPr lang="en-US" altLang="en-US"/>
              <a:t> </a:t>
            </a:r>
          </a:p>
          <a:p>
            <a:pPr>
              <a:spcBef>
                <a:spcPct val="0"/>
              </a:spcBef>
            </a:pPr>
            <a:r>
              <a:rPr lang="en-US" altLang="en-US"/>
              <a:t>Tyler is </a:t>
            </a:r>
            <a:r>
              <a:rPr lang="en-US" altLang="en-US" u="sng"/>
              <a:t>leading by example</a:t>
            </a:r>
            <a:r>
              <a:rPr lang="en-US" altLang="en-US"/>
              <a:t> by taking the initiative and finding a way to have Eric practice a safer behavior without confronting him directly.  Eric says thank you to Tyler, but he really isn’t leading by example.</a:t>
            </a:r>
          </a:p>
          <a:p>
            <a:pPr>
              <a:spcBef>
                <a:spcPct val="0"/>
              </a:spcBef>
              <a:buFont typeface="+mj-lt"/>
              <a:buNone/>
            </a:pPr>
            <a:r>
              <a:rPr lang="en-US" altLang="en-US"/>
              <a:t>  </a:t>
            </a:r>
          </a:p>
          <a:p>
            <a:pPr>
              <a:spcBef>
                <a:spcPct val="0"/>
              </a:spcBef>
            </a:pPr>
            <a:r>
              <a:rPr lang="en-US" altLang="en-US" b="1"/>
              <a:t>CLICK SCENARIO MENU ICON TO RETURN TO MAIN MENU</a:t>
            </a:r>
            <a:endParaRPr lang="en-US" altLang="en-US"/>
          </a:p>
          <a:p>
            <a:pPr>
              <a:spcBef>
                <a:spcPct val="0"/>
              </a:spcBef>
            </a:pPr>
            <a:endParaRPr lang="en-US" altLang="en-US"/>
          </a:p>
          <a:p>
            <a:pPr>
              <a:spcBef>
                <a:spcPct val="0"/>
              </a:spcBef>
            </a:pPr>
            <a:endParaRPr lang="en-US" altLang="en-US"/>
          </a:p>
        </p:txBody>
      </p:sp>
      <p:sp>
        <p:nvSpPr>
          <p:cNvPr id="236548" name="Slide Number Placeholder 3">
            <a:extLst>
              <a:ext uri="{FF2B5EF4-FFF2-40B4-BE49-F238E27FC236}">
                <a16:creationId xmlns:a16="http://schemas.microsoft.com/office/drawing/2014/main" id="{2192AC69-B5F2-4343-8D4B-A31BD1178D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58E2C8-06AD-4EF0-835B-133ADB35B530}" type="slidenum">
              <a:rPr lang="en-US" altLang="en-US"/>
              <a:pPr fontAlgn="base">
                <a:spcBef>
                  <a:spcPct val="0"/>
                </a:spcBef>
                <a:spcAft>
                  <a:spcPct val="0"/>
                </a:spcAft>
              </a:pPr>
              <a:t>101</a:t>
            </a:fld>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F13209AF-DB96-455A-B5D9-FC2F2C9962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C7E4D6-D6B9-4A2F-95B9-399DB1CDEDCE}"/>
              </a:ext>
            </a:extLst>
          </p:cNvPr>
          <p:cNvSpPr>
            <a:spLocks noGrp="1"/>
          </p:cNvSpPr>
          <p:nvPr>
            <p:ph type="body" idx="1"/>
          </p:nvPr>
        </p:nvSpPr>
        <p:spPr/>
        <p:txBody>
          <a:bodyPr/>
          <a:lstStyle/>
          <a:p>
            <a:pPr fontAlgn="auto">
              <a:spcBef>
                <a:spcPts val="0"/>
              </a:spcBef>
              <a:spcAft>
                <a:spcPts val="0"/>
              </a:spcAft>
              <a:defRPr/>
            </a:pPr>
            <a:r>
              <a:rPr lang="en-US" dirty="0"/>
              <a:t>The key safety leadership moment in “Do we have to” is how a safety leader needs to pay attention to what team members say and how best to effectively react. </a:t>
            </a:r>
          </a:p>
          <a:p>
            <a:pPr fontAlgn="auto">
              <a:spcBef>
                <a:spcPts val="0"/>
              </a:spcBef>
              <a:spcAft>
                <a:spcPts val="0"/>
              </a:spcAft>
              <a:defRPr/>
            </a:pPr>
            <a:r>
              <a:rPr lang="en-US" dirty="0"/>
              <a:t>  </a:t>
            </a:r>
          </a:p>
          <a:p>
            <a:pPr fontAlgn="auto">
              <a:spcBef>
                <a:spcPts val="0"/>
              </a:spcBef>
              <a:spcAft>
                <a:spcPts val="0"/>
              </a:spcAft>
              <a:defRPr/>
            </a:pPr>
            <a:r>
              <a:rPr lang="en-US" i="1" dirty="0"/>
              <a:t>The major safety hazards in this scenario are </a:t>
            </a:r>
            <a:r>
              <a:rPr lang="en-US" b="1" i="1" dirty="0"/>
              <a:t>falls </a:t>
            </a:r>
            <a:r>
              <a:rPr lang="en-US" dirty="0"/>
              <a:t>and</a:t>
            </a:r>
            <a:r>
              <a:rPr lang="en-US" b="1" i="1" dirty="0"/>
              <a:t> struck by.</a:t>
            </a:r>
            <a:endParaRPr lang="en-US" dirty="0"/>
          </a:p>
          <a:p>
            <a:pPr fontAlgn="auto">
              <a:spcBef>
                <a:spcPts val="0"/>
              </a:spcBef>
              <a:spcAft>
                <a:spcPts val="0"/>
              </a:spcAft>
              <a:defRPr/>
            </a:pPr>
            <a:r>
              <a:rPr lang="en-US" dirty="0"/>
              <a:t> </a:t>
            </a:r>
          </a:p>
          <a:p>
            <a:pPr fontAlgn="auto">
              <a:spcBef>
                <a:spcPts val="0"/>
              </a:spcBef>
              <a:spcAft>
                <a:spcPts val="0"/>
              </a:spcAft>
              <a:defRPr/>
            </a:pPr>
            <a:r>
              <a:rPr lang="en-US" b="1" dirty="0"/>
              <a:t>INSTRUCTOR INFORMATION</a:t>
            </a:r>
            <a:r>
              <a:rPr lang="en-US" dirty="0"/>
              <a:t> - It is designed to illustrate the following safety leadership skills: </a:t>
            </a:r>
          </a:p>
          <a:p>
            <a:pPr marL="228600" indent="-228600" fontAlgn="auto">
              <a:spcBef>
                <a:spcPts val="0"/>
              </a:spcBef>
              <a:spcAft>
                <a:spcPts val="0"/>
              </a:spcAft>
              <a:buFont typeface="+mj-lt"/>
              <a:buAutoNum type="arabicPeriod"/>
              <a:defRPr/>
            </a:pPr>
            <a:r>
              <a:rPr lang="en-US" dirty="0"/>
              <a:t>Leading by example </a:t>
            </a:r>
          </a:p>
          <a:p>
            <a:pPr marL="228600" indent="-228600" fontAlgn="auto">
              <a:spcBef>
                <a:spcPts val="0"/>
              </a:spcBef>
              <a:spcAft>
                <a:spcPts val="0"/>
              </a:spcAft>
              <a:buFont typeface="+mj-lt"/>
              <a:buAutoNum type="arabicPeriod"/>
              <a:defRPr/>
            </a:pPr>
            <a:r>
              <a:rPr lang="en-US" dirty="0"/>
              <a:t>Actively listening and practicing 3 way communication</a:t>
            </a:r>
          </a:p>
          <a:p>
            <a:pPr marL="228600" indent="-228600" fontAlgn="auto">
              <a:spcBef>
                <a:spcPts val="0"/>
              </a:spcBef>
              <a:spcAft>
                <a:spcPts val="0"/>
              </a:spcAft>
              <a:buFont typeface="+mj-lt"/>
              <a:buAutoNum type="arabicPeriod"/>
              <a:defRPr/>
            </a:pPr>
            <a:r>
              <a:rPr lang="en-US" dirty="0"/>
              <a:t>Developing team members through teaching, coaching, and feedback</a:t>
            </a:r>
          </a:p>
          <a:p>
            <a:pPr marL="228600" indent="-228600" fontAlgn="auto">
              <a:spcBef>
                <a:spcPts val="0"/>
              </a:spcBef>
              <a:spcAft>
                <a:spcPts val="0"/>
              </a:spcAft>
              <a:buFont typeface="+mj-lt"/>
              <a:buAutoNum type="arabicPeriod"/>
              <a:defRPr/>
            </a:pPr>
            <a:r>
              <a:rPr lang="en-US" dirty="0"/>
              <a:t>Recognizing team members for a job well done </a:t>
            </a:r>
          </a:p>
          <a:p>
            <a:pPr fontAlgn="auto">
              <a:spcBef>
                <a:spcPts val="0"/>
              </a:spcBef>
              <a:spcAft>
                <a:spcPts val="0"/>
              </a:spcAft>
              <a:buFont typeface="+mj-lt"/>
              <a:buNone/>
              <a:defRPr/>
            </a:pPr>
            <a:endParaRPr lang="en-US" b="1" dirty="0"/>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p:txBody>
      </p:sp>
      <p:sp>
        <p:nvSpPr>
          <p:cNvPr id="238596" name="Slide Number Placeholder 3">
            <a:extLst>
              <a:ext uri="{FF2B5EF4-FFF2-40B4-BE49-F238E27FC236}">
                <a16:creationId xmlns:a16="http://schemas.microsoft.com/office/drawing/2014/main" id="{23ECF830-3AB8-4FDA-890F-FA7B3FC6B4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F0C861-96F4-462D-BE67-3F6EBD2FEA12}" type="slidenum">
              <a:rPr lang="en-US" altLang="en-US"/>
              <a:pPr fontAlgn="base">
                <a:spcBef>
                  <a:spcPct val="0"/>
                </a:spcBef>
                <a:spcAft>
                  <a:spcPct val="0"/>
                </a:spcAft>
              </a:pPr>
              <a:t>102</a:t>
            </a:fld>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FFF3274B-FBFA-4A19-96C9-93AE15F8A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a:extLst>
              <a:ext uri="{FF2B5EF4-FFF2-40B4-BE49-F238E27FC236}">
                <a16:creationId xmlns:a16="http://schemas.microsoft.com/office/drawing/2014/main" id="{5D63A546-C7F5-4E29-B82C-640AA9A082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40644" name="Slide Number Placeholder 3">
            <a:extLst>
              <a:ext uri="{FF2B5EF4-FFF2-40B4-BE49-F238E27FC236}">
                <a16:creationId xmlns:a16="http://schemas.microsoft.com/office/drawing/2014/main" id="{BD9AA542-E1EB-408A-9D43-E72AFCF3FE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1124A5-CD2A-4CB0-9C62-F4D5C4912306}" type="slidenum">
              <a:rPr lang="en-US" altLang="en-US"/>
              <a:pPr fontAlgn="base">
                <a:spcBef>
                  <a:spcPct val="0"/>
                </a:spcBef>
                <a:spcAft>
                  <a:spcPct val="0"/>
                </a:spcAft>
              </a:pPr>
              <a:t>103</a:t>
            </a:fld>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C1F32C0A-6A58-4A0A-A12A-3ABFBE3B15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a:extLst>
              <a:ext uri="{FF2B5EF4-FFF2-40B4-BE49-F238E27FC236}">
                <a16:creationId xmlns:a16="http://schemas.microsoft.com/office/drawing/2014/main" id="{D56A61B6-2554-40DA-A553-A52AD0DC8B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b="1"/>
              <a:t>ADVANCE SLIDE</a:t>
            </a:r>
            <a:endParaRPr lang="en-US" altLang="en-US"/>
          </a:p>
        </p:txBody>
      </p:sp>
      <p:sp>
        <p:nvSpPr>
          <p:cNvPr id="242692" name="Slide Number Placeholder 3">
            <a:extLst>
              <a:ext uri="{FF2B5EF4-FFF2-40B4-BE49-F238E27FC236}">
                <a16:creationId xmlns:a16="http://schemas.microsoft.com/office/drawing/2014/main" id="{F9364F38-8372-4524-9ED1-6AB23CFB3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0B0949-DB84-4F7F-82CE-0189FD23E352}" type="slidenum">
              <a:rPr lang="en-US" altLang="en-US"/>
              <a:pPr fontAlgn="base">
                <a:spcBef>
                  <a:spcPct val="0"/>
                </a:spcBef>
                <a:spcAft>
                  <a:spcPct val="0"/>
                </a:spcAft>
              </a:pPr>
              <a:t>104</a:t>
            </a:fld>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13C116A2-E80E-4771-BE11-A7A9424EF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a:extLst>
              <a:ext uri="{FF2B5EF4-FFF2-40B4-BE49-F238E27FC236}">
                <a16:creationId xmlns:a16="http://schemas.microsoft.com/office/drawing/2014/main" id="{4371091D-E933-4BBE-B959-E53BF21DDA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44740" name="Slide Number Placeholder 3">
            <a:extLst>
              <a:ext uri="{FF2B5EF4-FFF2-40B4-BE49-F238E27FC236}">
                <a16:creationId xmlns:a16="http://schemas.microsoft.com/office/drawing/2014/main" id="{C0998489-A9FD-4C99-ADB8-E343F5D46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F4BB75-38E7-4048-9DFE-484A29FADD5B}" type="slidenum">
              <a:rPr lang="en-US" altLang="en-US"/>
              <a:pPr fontAlgn="base">
                <a:spcBef>
                  <a:spcPct val="0"/>
                </a:spcBef>
                <a:spcAft>
                  <a:spcPct val="0"/>
                </a:spcAft>
              </a:pPr>
              <a:t>105</a:t>
            </a:fld>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383DB23F-31C4-4DB6-B3EB-F6BC73E4CC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603E3915-D094-4874-B963-4DDC146707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Floyd showed a minimal level of leadership by asking Ed about the rigging. However, rather than actively listening to what he and Tom said about checking the rigging, he simply went along with their plea to not have to go up on the roof and check it. </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246788" name="Slide Number Placeholder 3">
            <a:extLst>
              <a:ext uri="{FF2B5EF4-FFF2-40B4-BE49-F238E27FC236}">
                <a16:creationId xmlns:a16="http://schemas.microsoft.com/office/drawing/2014/main" id="{62CE7149-BE1B-4475-9A71-9FBB69CAC8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9842E6-EC25-423E-9B23-B8A15A2B702A}" type="slidenum">
              <a:rPr lang="en-US" altLang="en-US"/>
              <a:pPr fontAlgn="base">
                <a:spcBef>
                  <a:spcPct val="0"/>
                </a:spcBef>
                <a:spcAft>
                  <a:spcPct val="0"/>
                </a:spcAft>
              </a:pPr>
              <a:t>106</a:t>
            </a:fld>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C07FD9EA-A478-48BC-BC30-3CC9A1F45B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a:extLst>
              <a:ext uri="{FF2B5EF4-FFF2-40B4-BE49-F238E27FC236}">
                <a16:creationId xmlns:a16="http://schemas.microsoft.com/office/drawing/2014/main" id="{09B3C0A1-82C9-4E02-9065-0CE3519CE5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48836" name="Slide Number Placeholder 3">
            <a:extLst>
              <a:ext uri="{FF2B5EF4-FFF2-40B4-BE49-F238E27FC236}">
                <a16:creationId xmlns:a16="http://schemas.microsoft.com/office/drawing/2014/main" id="{C9CE55F2-F6BC-48CF-883F-90B7DBCDB2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D1C840-8158-478F-8AE5-C56639F1581B}" type="slidenum">
              <a:rPr lang="en-US" altLang="en-US"/>
              <a:pPr fontAlgn="base">
                <a:spcBef>
                  <a:spcPct val="0"/>
                </a:spcBef>
                <a:spcAft>
                  <a:spcPct val="0"/>
                </a:spcAft>
              </a:pPr>
              <a:t>107</a:t>
            </a:fld>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316B11F6-7517-4082-AFE1-38AD8A2308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a:extLst>
              <a:ext uri="{FF2B5EF4-FFF2-40B4-BE49-F238E27FC236}">
                <a16:creationId xmlns:a16="http://schemas.microsoft.com/office/drawing/2014/main" id="{C9B0104A-0459-43DA-855A-0581724DE9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The first leadership skill Floyd demonstrated was that he </a:t>
            </a:r>
            <a:r>
              <a:rPr lang="en-US" altLang="en-US" u="sng"/>
              <a:t>actively listened</a:t>
            </a:r>
            <a:r>
              <a:rPr lang="en-US" altLang="en-US"/>
              <a:t> to how Ed and Tom responded and sensed that they might not actually know how to check the rigging. Then, rather than demanding they go up and check it themselves, he </a:t>
            </a:r>
            <a:r>
              <a:rPr lang="en-US" altLang="en-US" u="sng"/>
              <a:t>led by example</a:t>
            </a:r>
            <a:r>
              <a:rPr lang="en-US" altLang="en-US"/>
              <a:t> by offering to go check it with them.  Floyd was able to develop all 3 workers by using his </a:t>
            </a:r>
            <a:r>
              <a:rPr lang="en-US" altLang="en-US" u="sng"/>
              <a:t>teaching and coaching</a:t>
            </a:r>
            <a:r>
              <a:rPr lang="en-US" altLang="en-US"/>
              <a:t> skills.  He asks them to reiterate what he tells them which demonstrates his </a:t>
            </a:r>
            <a:r>
              <a:rPr lang="en-US" altLang="en-US" u="sng"/>
              <a:t>three-way communication skills</a:t>
            </a:r>
            <a:r>
              <a:rPr lang="en-US" altLang="en-US"/>
              <a:t>. Lastly, he demonstrates his ability to give </a:t>
            </a:r>
            <a:r>
              <a:rPr lang="en-US" altLang="en-US" u="sng"/>
              <a:t>positive feedback</a:t>
            </a:r>
            <a:r>
              <a:rPr lang="en-US" altLang="en-US"/>
              <a:t> by telling them how glad he is that they admitted not knowing about rigging and </a:t>
            </a:r>
            <a:r>
              <a:rPr lang="en-US" altLang="en-US" u="sng"/>
              <a:t>recognizes</a:t>
            </a:r>
            <a:r>
              <a:rPr lang="en-US" altLang="en-US"/>
              <a:t> them for being good team members and valued workers.</a:t>
            </a:r>
          </a:p>
          <a:p>
            <a:pPr>
              <a:spcBef>
                <a:spcPct val="0"/>
              </a:spcBef>
            </a:pPr>
            <a:r>
              <a:rPr lang="en-US" altLang="en-US"/>
              <a:t> </a:t>
            </a:r>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250884" name="Slide Number Placeholder 3">
            <a:extLst>
              <a:ext uri="{FF2B5EF4-FFF2-40B4-BE49-F238E27FC236}">
                <a16:creationId xmlns:a16="http://schemas.microsoft.com/office/drawing/2014/main" id="{17AC1263-0706-4617-BB5D-35B728A96C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D9B734-11E3-4790-9D38-F17FE853AB20}" type="slidenum">
              <a:rPr lang="en-US" altLang="en-US"/>
              <a:pPr fontAlgn="base">
                <a:spcBef>
                  <a:spcPct val="0"/>
                </a:spcBef>
                <a:spcAft>
                  <a:spcPct val="0"/>
                </a:spcAft>
              </a:pPr>
              <a:t>108</a:t>
            </a:fld>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C77D52D6-3D72-4897-A9AC-780E7C5BA8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5041C092-5218-4034-AD6F-6F7D68E423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23 in the student guide </a:t>
            </a:r>
            <a:endParaRPr lang="en-US" altLang="en-US"/>
          </a:p>
          <a:p>
            <a:pPr>
              <a:spcBef>
                <a:spcPct val="0"/>
              </a:spcBef>
            </a:pPr>
            <a:endParaRPr lang="en-US" altLang="en-US"/>
          </a:p>
          <a:p>
            <a:pPr>
              <a:spcBef>
                <a:spcPct val="0"/>
              </a:spcBef>
            </a:pPr>
            <a:r>
              <a:rPr lang="en-US" altLang="en-US"/>
              <a:t>Read/have the students read the situation (or instructor reads it aloud). </a:t>
            </a:r>
          </a:p>
          <a:p>
            <a:pPr>
              <a:spcBef>
                <a:spcPct val="0"/>
              </a:spcBef>
            </a:pPr>
            <a:r>
              <a:rPr lang="en-US" altLang="en-US" b="1"/>
              <a:t>  </a:t>
            </a:r>
            <a:endParaRPr lang="en-US" altLang="en-US"/>
          </a:p>
          <a:p>
            <a:pPr>
              <a:spcBef>
                <a:spcPct val="0"/>
              </a:spcBef>
            </a:pPr>
            <a:r>
              <a:rPr lang="en-US" altLang="en-US" b="1"/>
              <a:t>ADVANCE SLIDE</a:t>
            </a:r>
            <a:endParaRPr lang="en-US" altLang="en-US"/>
          </a:p>
        </p:txBody>
      </p:sp>
      <p:sp>
        <p:nvSpPr>
          <p:cNvPr id="252932" name="Slide Number Placeholder 3">
            <a:extLst>
              <a:ext uri="{FF2B5EF4-FFF2-40B4-BE49-F238E27FC236}">
                <a16:creationId xmlns:a16="http://schemas.microsoft.com/office/drawing/2014/main" id="{101F88F6-23A1-45C3-AA50-26BD7962B6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2FD362-51AB-4D13-92E8-BA0915098AF9}" type="slidenum">
              <a:rPr lang="en-US" altLang="en-US"/>
              <a:pPr fontAlgn="base">
                <a:spcBef>
                  <a:spcPct val="0"/>
                </a:spcBef>
                <a:spcAft>
                  <a:spcPct val="0"/>
                </a:spcAft>
              </a:pPr>
              <a:t>109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04E075-BFC9-4D42-B57B-563DEFE434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E349C6C-8C69-4F35-BC74-13F5C2CF5F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ASK CLASS:  </a:t>
            </a:r>
            <a:endParaRPr lang="en-US" altLang="en-US"/>
          </a:p>
          <a:p>
            <a:pPr>
              <a:spcBef>
                <a:spcPct val="0"/>
              </a:spcBef>
            </a:pPr>
            <a:r>
              <a:rPr lang="en-US" altLang="en-US" b="1"/>
              <a:t>SO, TO SUMMARIZE, TELL ME WHAT YOU THINK SOME OF THE BENEFITS ARE OF BEING AN EFFECTIVE SAFETY LEADER ON A JOBSITE?</a:t>
            </a:r>
          </a:p>
          <a:p>
            <a:pPr>
              <a:spcBef>
                <a:spcPct val="0"/>
              </a:spcBef>
            </a:pPr>
            <a:endParaRPr lang="en-US" altLang="en-US"/>
          </a:p>
          <a:p>
            <a:pPr>
              <a:spcBef>
                <a:spcPct val="0"/>
              </a:spcBef>
            </a:pPr>
            <a:r>
              <a:rPr lang="en-US" altLang="en-US"/>
              <a:t>(After you make a list on the board, present the slide list and if there’s time, tie this back to costs from slide 9 and 10)</a:t>
            </a:r>
          </a:p>
          <a:p>
            <a:pPr>
              <a:spcBef>
                <a:spcPct val="0"/>
              </a:spcBef>
            </a:pPr>
            <a:r>
              <a:rPr lang="en-US" altLang="en-US"/>
              <a:t>-----------------------</a:t>
            </a:r>
          </a:p>
          <a:p>
            <a:pPr>
              <a:spcBef>
                <a:spcPct val="0"/>
              </a:spcBef>
            </a:pPr>
            <a:r>
              <a:rPr lang="en-US" altLang="en-US"/>
              <a:t>We’ve gone over the costs of ineffective safety leadership and benefits of effective leadership and how good leadership can improve safety climate and safety outcomes.  But we actually haven’t defined what a safety leader is or what skills she or he can use on the jobsite.  That’s what we’re going to cover next before we get into the scenarios. </a:t>
            </a:r>
          </a:p>
          <a:p>
            <a:pPr>
              <a:spcBef>
                <a:spcPct val="0"/>
              </a:spcBef>
            </a:pPr>
            <a:endParaRPr lang="en-US" altLang="en-US"/>
          </a:p>
        </p:txBody>
      </p:sp>
      <p:sp>
        <p:nvSpPr>
          <p:cNvPr id="52228" name="Slide Number Placeholder 3">
            <a:extLst>
              <a:ext uri="{FF2B5EF4-FFF2-40B4-BE49-F238E27FC236}">
                <a16:creationId xmlns:a16="http://schemas.microsoft.com/office/drawing/2014/main" id="{14EE516B-E144-450F-A66B-5454B027CF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2FB2D1-43CD-4AAD-8B88-3CBB2721C65C}"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A51B2546-8683-469C-BBDA-9046FD02DB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a:extLst>
              <a:ext uri="{FF2B5EF4-FFF2-40B4-BE49-F238E27FC236}">
                <a16:creationId xmlns:a16="http://schemas.microsoft.com/office/drawing/2014/main" id="{56AD31FA-586B-452A-B58F-D203099EC3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b="1"/>
              <a:t>ADVANCE SLIDE</a:t>
            </a:r>
            <a:endParaRPr lang="en-US" altLang="en-US"/>
          </a:p>
        </p:txBody>
      </p:sp>
      <p:sp>
        <p:nvSpPr>
          <p:cNvPr id="254980" name="Slide Number Placeholder 3">
            <a:extLst>
              <a:ext uri="{FF2B5EF4-FFF2-40B4-BE49-F238E27FC236}">
                <a16:creationId xmlns:a16="http://schemas.microsoft.com/office/drawing/2014/main" id="{7D696889-7CBB-4FF0-8C42-E4B6D50824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E21BC1-B558-48D9-8EA8-27AD106C7AA3}" type="slidenum">
              <a:rPr lang="en-US" altLang="en-US"/>
              <a:pPr fontAlgn="base">
                <a:spcBef>
                  <a:spcPct val="0"/>
                </a:spcBef>
                <a:spcAft>
                  <a:spcPct val="0"/>
                </a:spcAft>
              </a:pPr>
              <a:t>110</a:t>
            </a:fld>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EB8FFF4A-3417-4B87-8EBD-CDBA5D6393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a:extLst>
              <a:ext uri="{FF2B5EF4-FFF2-40B4-BE49-F238E27FC236}">
                <a16:creationId xmlns:a16="http://schemas.microsoft.com/office/drawing/2014/main" id="{48E227E3-AD92-419A-ACB7-35F7A54B5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A for “Do we have to” (or instructor reads it aloud).</a:t>
            </a:r>
          </a:p>
          <a:p>
            <a:pPr>
              <a:spcBef>
                <a:spcPct val="0"/>
              </a:spcBef>
            </a:pPr>
            <a:endParaRPr lang="en-US" altLang="en-US" b="1"/>
          </a:p>
          <a:p>
            <a:pPr>
              <a:spcBef>
                <a:spcPct val="0"/>
              </a:spcBef>
            </a:pPr>
            <a:r>
              <a:rPr lang="en-US" altLang="en-US" b="1"/>
              <a:t>ADVANCE SLIDE</a:t>
            </a:r>
            <a:endParaRPr lang="en-US" altLang="en-US"/>
          </a:p>
          <a:p>
            <a:pPr>
              <a:spcBef>
                <a:spcPct val="0"/>
              </a:spcBef>
            </a:pPr>
            <a:r>
              <a:rPr lang="en-US" altLang="en-US"/>
              <a:t>  </a:t>
            </a:r>
          </a:p>
          <a:p>
            <a:pPr>
              <a:spcBef>
                <a:spcPct val="0"/>
              </a:spcBef>
            </a:pPr>
            <a:endParaRPr lang="en-US" altLang="en-US"/>
          </a:p>
        </p:txBody>
      </p:sp>
      <p:sp>
        <p:nvSpPr>
          <p:cNvPr id="257028" name="Slide Number Placeholder 3">
            <a:extLst>
              <a:ext uri="{FF2B5EF4-FFF2-40B4-BE49-F238E27FC236}">
                <a16:creationId xmlns:a16="http://schemas.microsoft.com/office/drawing/2014/main" id="{FC5E5CD3-9E7D-49E6-93B4-5CDCCDAD67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42409B-E7D6-468E-BE5B-F3EEC71A801E}" type="slidenum">
              <a:rPr lang="en-US" altLang="en-US"/>
              <a:pPr fontAlgn="base">
                <a:spcBef>
                  <a:spcPct val="0"/>
                </a:spcBef>
                <a:spcAft>
                  <a:spcPct val="0"/>
                </a:spcAft>
              </a:pPr>
              <a:t>111</a:t>
            </a:fld>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B1C23870-7811-459E-B1D5-935B05577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a:extLst>
              <a:ext uri="{FF2B5EF4-FFF2-40B4-BE49-F238E27FC236}">
                <a16:creationId xmlns:a16="http://schemas.microsoft.com/office/drawing/2014/main" id="{AAF2DEDA-D0A2-4B44-B256-E9639BA46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Floyd showed a minimal level of leadership by asking Ed about the rigging. However, rather than actively listening to what he and Tom said about checking the rigging, he simply went along with their plea to not have to go up on the roof and check it.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59076" name="Slide Number Placeholder 3">
            <a:extLst>
              <a:ext uri="{FF2B5EF4-FFF2-40B4-BE49-F238E27FC236}">
                <a16:creationId xmlns:a16="http://schemas.microsoft.com/office/drawing/2014/main" id="{4B216F09-C952-4651-9395-52C21920DE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C91337-46CD-4E73-971C-E984A4C2941D}" type="slidenum">
              <a:rPr lang="en-US" altLang="en-US"/>
              <a:pPr fontAlgn="base">
                <a:spcBef>
                  <a:spcPct val="0"/>
                </a:spcBef>
                <a:spcAft>
                  <a:spcPct val="0"/>
                </a:spcAft>
              </a:pPr>
              <a:t>112</a:t>
            </a:fld>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0C38EB6A-71CF-42A2-8316-223E90C19B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a:extLst>
              <a:ext uri="{FF2B5EF4-FFF2-40B4-BE49-F238E27FC236}">
                <a16:creationId xmlns:a16="http://schemas.microsoft.com/office/drawing/2014/main" id="{DCDBE155-713A-4C55-89E5-4483704F77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B for “Do we have to” (or instructor reads it aloud).</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261124" name="Slide Number Placeholder 3">
            <a:extLst>
              <a:ext uri="{FF2B5EF4-FFF2-40B4-BE49-F238E27FC236}">
                <a16:creationId xmlns:a16="http://schemas.microsoft.com/office/drawing/2014/main" id="{2FF00033-01F5-42B0-B1E8-D3E169AEE0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7285D1-D8BA-49B0-99B2-434A47B66787}" type="slidenum">
              <a:rPr lang="en-US" altLang="en-US"/>
              <a:pPr fontAlgn="base">
                <a:spcBef>
                  <a:spcPct val="0"/>
                </a:spcBef>
                <a:spcAft>
                  <a:spcPct val="0"/>
                </a:spcAft>
              </a:pPr>
              <a:t>113</a:t>
            </a:fld>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7210E5CE-C3EB-43FA-B325-60B88C1285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a:extLst>
              <a:ext uri="{FF2B5EF4-FFF2-40B4-BE49-F238E27FC236}">
                <a16:creationId xmlns:a16="http://schemas.microsoft.com/office/drawing/2014/main" id="{0946A8FC-0E80-4AA2-AC34-DFB61435F6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The first leadership skill Floyd demonstrated was that he </a:t>
            </a:r>
            <a:r>
              <a:rPr lang="en-US" altLang="en-US" u="sng"/>
              <a:t>actively listened</a:t>
            </a:r>
            <a:r>
              <a:rPr lang="en-US" altLang="en-US"/>
              <a:t> to how Ed and Tom responded and sensed that they might not actually know how to check the rigging. Then, rather than demanding they go up and check it themselves, he </a:t>
            </a:r>
            <a:r>
              <a:rPr lang="en-US" altLang="en-US" u="sng"/>
              <a:t>led by example</a:t>
            </a:r>
            <a:r>
              <a:rPr lang="en-US" altLang="en-US"/>
              <a:t> by offering to go check it with them.  Floyd was able to develop all 3 workers by using his </a:t>
            </a:r>
            <a:r>
              <a:rPr lang="en-US" altLang="en-US" u="sng"/>
              <a:t>teaching and coaching</a:t>
            </a:r>
            <a:r>
              <a:rPr lang="en-US" altLang="en-US"/>
              <a:t> skills.  He asks them to reiterate what he tells them which demonstrates his </a:t>
            </a:r>
            <a:r>
              <a:rPr lang="en-US" altLang="en-US" u="sng"/>
              <a:t>three-way communication skills</a:t>
            </a:r>
            <a:r>
              <a:rPr lang="en-US" altLang="en-US"/>
              <a:t>. Lastly, he demonstrates his ability to give </a:t>
            </a:r>
            <a:r>
              <a:rPr lang="en-US" altLang="en-US" u="sng"/>
              <a:t>positive feedback</a:t>
            </a:r>
            <a:r>
              <a:rPr lang="en-US" altLang="en-US"/>
              <a:t> by telling them how glad he is that they admitted not knowing about rigging and </a:t>
            </a:r>
            <a:r>
              <a:rPr lang="en-US" altLang="en-US" u="sng"/>
              <a:t>recognizes</a:t>
            </a:r>
            <a:r>
              <a:rPr lang="en-US" altLang="en-US"/>
              <a:t> them for being good team members and valued workers.</a:t>
            </a:r>
          </a:p>
          <a:p>
            <a:pPr>
              <a:spcBef>
                <a:spcPct val="0"/>
              </a:spcBef>
            </a:pPr>
            <a:r>
              <a:rPr lang="en-US" altLang="en-US"/>
              <a:t> </a:t>
            </a:r>
          </a:p>
          <a:p>
            <a:pPr>
              <a:spcBef>
                <a:spcPct val="0"/>
              </a:spcBef>
            </a:pPr>
            <a:r>
              <a:rPr lang="en-US" altLang="en-US"/>
              <a:t> </a:t>
            </a:r>
          </a:p>
          <a:p>
            <a:pPr>
              <a:spcBef>
                <a:spcPct val="0"/>
              </a:spcBef>
            </a:pPr>
            <a:r>
              <a:rPr lang="en-US" altLang="en-US" b="1"/>
              <a:t>CLICK SCENARIO MENU ICON</a:t>
            </a:r>
          </a:p>
          <a:p>
            <a:pPr>
              <a:spcBef>
                <a:spcPct val="0"/>
              </a:spcBef>
            </a:pPr>
            <a:endParaRPr lang="en-US" altLang="en-US"/>
          </a:p>
        </p:txBody>
      </p:sp>
      <p:sp>
        <p:nvSpPr>
          <p:cNvPr id="263172" name="Slide Number Placeholder 3">
            <a:extLst>
              <a:ext uri="{FF2B5EF4-FFF2-40B4-BE49-F238E27FC236}">
                <a16:creationId xmlns:a16="http://schemas.microsoft.com/office/drawing/2014/main" id="{3D2C35AB-01AC-4372-98C1-4605591C60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98823C-151A-4521-9B4A-F3152783A819}" type="slidenum">
              <a:rPr lang="en-US" altLang="en-US"/>
              <a:pPr fontAlgn="base">
                <a:spcBef>
                  <a:spcPct val="0"/>
                </a:spcBef>
                <a:spcAft>
                  <a:spcPct val="0"/>
                </a:spcAft>
              </a:pPr>
              <a:t>114</a:t>
            </a:fld>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70496DE5-5FB7-4EDF-90D1-D6B896ED3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36AF79DB-D2BD-4990-9739-C59ADBEB02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65220" name="Slide Number Placeholder 3">
            <a:extLst>
              <a:ext uri="{FF2B5EF4-FFF2-40B4-BE49-F238E27FC236}">
                <a16:creationId xmlns:a16="http://schemas.microsoft.com/office/drawing/2014/main" id="{EB94EE00-83AD-47AE-8B17-37FBA68AE2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70D0D9-3E61-4387-A461-173587495C2E}" type="slidenum">
              <a:rPr lang="en-US" altLang="en-US"/>
              <a:pPr fontAlgn="base">
                <a:spcBef>
                  <a:spcPct val="0"/>
                </a:spcBef>
                <a:spcAft>
                  <a:spcPct val="0"/>
                </a:spcAft>
              </a:pPr>
              <a:t>115</a:t>
            </a:fld>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C43D99A3-B504-48EF-A00C-E458CAA36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a:extLst>
              <a:ext uri="{FF2B5EF4-FFF2-40B4-BE49-F238E27FC236}">
                <a16:creationId xmlns:a16="http://schemas.microsoft.com/office/drawing/2014/main" id="{4DF2BA5B-7620-46E2-9BA5-C2D341276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endParaRPr lang="en-US" altLang="en-US"/>
          </a:p>
          <a:p>
            <a:pPr>
              <a:spcBef>
                <a:spcPct val="0"/>
              </a:spcBef>
            </a:pPr>
            <a:r>
              <a:rPr lang="en-US" altLang="en-US"/>
              <a:t>After 2 minutes, reveal the discussion questions or use the facilitation table to go through skills. </a:t>
            </a:r>
          </a:p>
          <a:p>
            <a:pPr>
              <a:spcBef>
                <a:spcPct val="0"/>
              </a:spcBef>
            </a:pPr>
            <a:endParaRPr lang="en-US" altLang="en-US" b="1"/>
          </a:p>
          <a:p>
            <a:pPr>
              <a:spcBef>
                <a:spcPct val="0"/>
              </a:spcBef>
            </a:pPr>
            <a:r>
              <a:rPr lang="en-US" altLang="en-US"/>
              <a:t>Floyd showed a minimal level of leadership by asking Ed and Tom about the rigging. However, rather than actively listening to what they said and how they said it he simply went along with their plea to not have to go up on the roof and check the rigging. </a:t>
            </a:r>
          </a:p>
          <a:p>
            <a:pPr>
              <a:spcBef>
                <a:spcPct val="0"/>
              </a:spcBef>
            </a:pPr>
            <a:r>
              <a:rPr lang="en-US" altLang="en-US"/>
              <a:t> </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267268" name="Slide Number Placeholder 3">
            <a:extLst>
              <a:ext uri="{FF2B5EF4-FFF2-40B4-BE49-F238E27FC236}">
                <a16:creationId xmlns:a16="http://schemas.microsoft.com/office/drawing/2014/main" id="{AA54B1E3-8882-4EA4-8637-FDC625231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BFD759-6C26-4410-80D2-379700871654}" type="slidenum">
              <a:rPr lang="en-US" altLang="en-US"/>
              <a:pPr fontAlgn="base">
                <a:spcBef>
                  <a:spcPct val="0"/>
                </a:spcBef>
                <a:spcAft>
                  <a:spcPct val="0"/>
                </a:spcAft>
              </a:pPr>
              <a:t>116</a:t>
            </a:fld>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B208C352-FADF-447E-8435-8D65971807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0899CB-C5B1-4A2B-9C1D-444A3636CE20}"/>
              </a:ext>
            </a:extLst>
          </p:cNvPr>
          <p:cNvSpPr>
            <a:spLocks noGrp="1"/>
          </p:cNvSpPr>
          <p:nvPr>
            <p:ph type="body" idx="1"/>
          </p:nvPr>
        </p:nvSpPr>
        <p:spPr/>
        <p:txBody>
          <a:bodyPr/>
          <a:lstStyle/>
          <a:p>
            <a:pPr fontAlgn="auto">
              <a:spcBef>
                <a:spcPts val="0"/>
              </a:spcBef>
              <a:spcAft>
                <a:spcPts val="0"/>
              </a:spcAft>
              <a:defRPr/>
            </a:pPr>
            <a:r>
              <a:rPr lang="en-US" dirty="0"/>
              <a:t>Now have the students redo conversation between Floyd and Ed using the following leadership skills:</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Actively listening and practicing 3-way communication</a:t>
            </a:r>
          </a:p>
          <a:p>
            <a:pPr marL="228600" indent="-228600" fontAlgn="auto">
              <a:spcBef>
                <a:spcPts val="0"/>
              </a:spcBef>
              <a:spcAft>
                <a:spcPts val="0"/>
              </a:spcAft>
              <a:buFont typeface="+mj-lt"/>
              <a:buAutoNum type="arabicPeriod"/>
              <a:defRPr/>
            </a:pPr>
            <a:r>
              <a:rPr lang="en-US" dirty="0"/>
              <a:t>Developing his team members through teaching, coaching and feedback</a:t>
            </a:r>
          </a:p>
          <a:p>
            <a:pPr marL="228600" indent="-228600" fontAlgn="auto">
              <a:spcBef>
                <a:spcPts val="0"/>
              </a:spcBef>
              <a:spcAft>
                <a:spcPts val="0"/>
              </a:spcAft>
              <a:buFont typeface="+mj-lt"/>
              <a:buAutoNum type="arabicPeriod"/>
              <a:defRPr/>
            </a:pPr>
            <a:r>
              <a:rPr lang="en-US" dirty="0"/>
              <a:t>Recognizing them for a job well done</a:t>
            </a:r>
          </a:p>
          <a:p>
            <a:pPr fontAlgn="auto">
              <a:spcBef>
                <a:spcPts val="0"/>
              </a:spcBef>
              <a:spcAft>
                <a:spcPts val="0"/>
              </a:spcAft>
              <a:defRPr/>
            </a:pPr>
            <a:endParaRPr lang="en-US" dirty="0"/>
          </a:p>
          <a:p>
            <a:pPr fontAlgn="auto">
              <a:spcBef>
                <a:spcPts val="0"/>
              </a:spcBef>
              <a:spcAft>
                <a:spcPts val="0"/>
              </a:spcAft>
              <a:defRPr/>
            </a:pPr>
            <a:r>
              <a:rPr lang="en-US" dirty="0"/>
              <a:t>After 2 minutes, reveal the discussion questions or use the facilitation table to go through skills. </a:t>
            </a:r>
          </a:p>
          <a:p>
            <a:pPr fontAlgn="auto">
              <a:spcBef>
                <a:spcPts val="0"/>
              </a:spcBef>
              <a:spcAft>
                <a:spcPts val="0"/>
              </a:spcAft>
              <a:defRPr/>
            </a:pPr>
            <a:r>
              <a:rPr lang="en-US" b="1" dirty="0"/>
              <a:t> </a:t>
            </a:r>
          </a:p>
          <a:p>
            <a:pPr fontAlgn="auto">
              <a:spcBef>
                <a:spcPts val="0"/>
              </a:spcBef>
              <a:spcAft>
                <a:spcPts val="0"/>
              </a:spcAft>
              <a:defRPr/>
            </a:pPr>
            <a:r>
              <a:rPr lang="en-US" dirty="0"/>
              <a:t>The first leadership skill Floyd demonstrated was that he </a:t>
            </a:r>
            <a:r>
              <a:rPr lang="en-US" u="sng" dirty="0"/>
              <a:t>actively listened</a:t>
            </a:r>
            <a:r>
              <a:rPr lang="en-US" dirty="0"/>
              <a:t> to how Ed and Tom responded and sensed that they might not actually know how to check the rigging. Then, rather than demanding they go up and check it themselves, he </a:t>
            </a:r>
            <a:r>
              <a:rPr lang="en-US" u="sng" dirty="0"/>
              <a:t>led by example</a:t>
            </a:r>
            <a:r>
              <a:rPr lang="en-US" dirty="0"/>
              <a:t> by offering to go check it with them.  Floyd was able to develop all 3 workers by using his </a:t>
            </a:r>
            <a:r>
              <a:rPr lang="en-US" u="sng" dirty="0"/>
              <a:t>teaching</a:t>
            </a:r>
            <a:r>
              <a:rPr lang="en-US" dirty="0"/>
              <a:t> </a:t>
            </a:r>
            <a:r>
              <a:rPr lang="en-US" u="sng" dirty="0"/>
              <a:t>and coaching</a:t>
            </a:r>
            <a:r>
              <a:rPr lang="en-US" dirty="0"/>
              <a:t> skills.  He asks them to reiterate what he tells them which demonstrates his </a:t>
            </a:r>
            <a:r>
              <a:rPr lang="en-US" u="sng" dirty="0"/>
              <a:t>three-way communication skills</a:t>
            </a:r>
            <a:r>
              <a:rPr lang="en-US" dirty="0"/>
              <a:t>. Lastly, he demonstrates his ability to give </a:t>
            </a:r>
            <a:r>
              <a:rPr lang="en-US" u="sng" dirty="0"/>
              <a:t>positive feedback</a:t>
            </a:r>
            <a:r>
              <a:rPr lang="en-US" dirty="0"/>
              <a:t> by telling them how glad he is that they admitted not knowing about rigging and </a:t>
            </a:r>
            <a:r>
              <a:rPr lang="en-US" u="sng" dirty="0"/>
              <a:t>recognizes</a:t>
            </a:r>
            <a:r>
              <a:rPr lang="en-US" dirty="0"/>
              <a:t> them for being good team members and valued workers.</a:t>
            </a:r>
          </a:p>
          <a:p>
            <a:pPr fontAlgn="auto">
              <a:spcBef>
                <a:spcPts val="0"/>
              </a:spcBef>
              <a:spcAft>
                <a:spcPts val="0"/>
              </a:spcAft>
              <a:defRPr/>
            </a:pPr>
            <a:r>
              <a:rPr lang="en-US" dirty="0"/>
              <a:t> </a:t>
            </a:r>
          </a:p>
          <a:p>
            <a:pPr fontAlgn="auto">
              <a:spcBef>
                <a:spcPts val="0"/>
              </a:spcBef>
              <a:spcAft>
                <a:spcPts val="0"/>
              </a:spcAft>
              <a:defRPr/>
            </a:pPr>
            <a:r>
              <a:rPr lang="en-US" b="1" dirty="0"/>
              <a:t>CLICK SCENARIO MENU ICON TO RETURN TO MAIN MENU</a:t>
            </a:r>
            <a:endParaRPr lang="en-US" dirty="0"/>
          </a:p>
          <a:p>
            <a:pPr fontAlgn="auto">
              <a:spcBef>
                <a:spcPts val="0"/>
              </a:spcBef>
              <a:spcAft>
                <a:spcPts val="0"/>
              </a:spcAft>
              <a:defRPr/>
            </a:pPr>
            <a:endParaRPr lang="en-US" dirty="0"/>
          </a:p>
        </p:txBody>
      </p:sp>
      <p:sp>
        <p:nvSpPr>
          <p:cNvPr id="269316" name="Slide Number Placeholder 3">
            <a:extLst>
              <a:ext uri="{FF2B5EF4-FFF2-40B4-BE49-F238E27FC236}">
                <a16:creationId xmlns:a16="http://schemas.microsoft.com/office/drawing/2014/main" id="{33C71597-41DD-4538-B845-E6D9D84637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305403-CED0-414C-9EEA-EEDCC154545E}" type="slidenum">
              <a:rPr lang="en-US" altLang="en-US"/>
              <a:pPr fontAlgn="base">
                <a:spcBef>
                  <a:spcPct val="0"/>
                </a:spcBef>
                <a:spcAft>
                  <a:spcPct val="0"/>
                </a:spcAft>
              </a:pPr>
              <a:t>117</a:t>
            </a:fld>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0C273848-9EF9-4267-B605-255582D8A2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0A2827-3311-41D9-9808-5470EEB87562}"/>
              </a:ext>
            </a:extLst>
          </p:cNvPr>
          <p:cNvSpPr>
            <a:spLocks noGrp="1"/>
          </p:cNvSpPr>
          <p:nvPr>
            <p:ph type="body" idx="1"/>
          </p:nvPr>
        </p:nvSpPr>
        <p:spPr/>
        <p:txBody>
          <a:bodyPr/>
          <a:lstStyle/>
          <a:p>
            <a:pPr fontAlgn="auto">
              <a:spcBef>
                <a:spcPts val="0"/>
              </a:spcBef>
              <a:spcAft>
                <a:spcPts val="0"/>
              </a:spcAft>
              <a:defRPr/>
            </a:pPr>
            <a:r>
              <a:rPr lang="en-US" dirty="0"/>
              <a:t>The key safety leadership moment in ‘Fritz Takes a Shortcut’ is how a leader handles a near miss incident created because he made a decision to put productivity before safety.  </a:t>
            </a:r>
          </a:p>
          <a:p>
            <a:pPr fontAlgn="auto">
              <a:spcBef>
                <a:spcPts val="0"/>
              </a:spcBef>
              <a:spcAft>
                <a:spcPts val="0"/>
              </a:spcAft>
              <a:defRPr/>
            </a:pPr>
            <a:r>
              <a:rPr lang="en-US" dirty="0"/>
              <a:t> </a:t>
            </a:r>
          </a:p>
          <a:p>
            <a:pPr fontAlgn="auto">
              <a:spcBef>
                <a:spcPts val="0"/>
              </a:spcBef>
              <a:spcAft>
                <a:spcPts val="0"/>
              </a:spcAft>
              <a:defRPr/>
            </a:pPr>
            <a:r>
              <a:rPr lang="en-US" i="1" dirty="0"/>
              <a:t>The major safety hazards in this scenario are</a:t>
            </a:r>
            <a:r>
              <a:rPr lang="en-US" b="1" i="1" dirty="0"/>
              <a:t> struck by and caught in-between</a:t>
            </a:r>
            <a:r>
              <a:rPr lang="en-US" i="1" dirty="0"/>
              <a:t>.</a:t>
            </a:r>
            <a:endParaRPr lang="en-US" dirty="0"/>
          </a:p>
          <a:p>
            <a:pPr fontAlgn="auto">
              <a:spcBef>
                <a:spcPts val="0"/>
              </a:spcBef>
              <a:spcAft>
                <a:spcPts val="0"/>
              </a:spcAft>
              <a:defRPr/>
            </a:pPr>
            <a:r>
              <a:rPr lang="en-US" dirty="0"/>
              <a:t> </a:t>
            </a:r>
          </a:p>
          <a:p>
            <a:pPr fontAlgn="auto">
              <a:spcBef>
                <a:spcPts val="0"/>
              </a:spcBef>
              <a:spcAft>
                <a:spcPts val="0"/>
              </a:spcAft>
              <a:defRPr/>
            </a:pPr>
            <a:r>
              <a:rPr lang="en-US" b="1" dirty="0"/>
              <a:t>INSTRUCTOR INFORMATION -</a:t>
            </a:r>
            <a:r>
              <a:rPr lang="en-US" dirty="0"/>
              <a:t> This scenario is designed to illustrate the following safety leadership skills: </a:t>
            </a:r>
          </a:p>
          <a:p>
            <a:pPr marL="228600" indent="-228600" fontAlgn="auto">
              <a:spcBef>
                <a:spcPts val="0"/>
              </a:spcBef>
              <a:spcAft>
                <a:spcPts val="0"/>
              </a:spcAft>
              <a:buFont typeface="+mj-lt"/>
              <a:buAutoNum type="arabicPeriod"/>
              <a:defRPr/>
            </a:pPr>
            <a:r>
              <a:rPr lang="en-US" dirty="0"/>
              <a:t>Leading by example </a:t>
            </a:r>
          </a:p>
          <a:p>
            <a:pPr marL="228600" indent="-228600" fontAlgn="auto">
              <a:spcBef>
                <a:spcPts val="0"/>
              </a:spcBef>
              <a:spcAft>
                <a:spcPts val="0"/>
              </a:spcAft>
              <a:buFont typeface="+mj-lt"/>
              <a:buAutoNum type="arabicPeriod"/>
              <a:defRPr/>
            </a:pPr>
            <a:r>
              <a:rPr lang="en-US" dirty="0"/>
              <a:t>Engaging team members</a:t>
            </a:r>
          </a:p>
          <a:p>
            <a:pPr marL="228600" indent="-228600" fontAlgn="auto">
              <a:spcBef>
                <a:spcPts val="0"/>
              </a:spcBef>
              <a:spcAft>
                <a:spcPts val="0"/>
              </a:spcAft>
              <a:buFont typeface="+mj-lt"/>
              <a:buAutoNum type="arabicPeriod"/>
              <a:defRPr/>
            </a:pPr>
            <a:r>
              <a:rPr lang="en-US" dirty="0"/>
              <a:t>Actively listening</a:t>
            </a:r>
          </a:p>
          <a:p>
            <a:pPr marL="228600" indent="-228600" fontAlgn="auto">
              <a:spcBef>
                <a:spcPts val="0"/>
              </a:spcBef>
              <a:spcAft>
                <a:spcPts val="0"/>
              </a:spcAft>
              <a:buFont typeface="+mj-lt"/>
              <a:buAutoNum type="arabicPeriod"/>
              <a:defRPr/>
            </a:pPr>
            <a:r>
              <a:rPr lang="en-US" dirty="0"/>
              <a:t>Recognizing team members for a job well done </a:t>
            </a:r>
          </a:p>
          <a:p>
            <a:pPr fontAlgn="auto">
              <a:spcBef>
                <a:spcPts val="0"/>
              </a:spcBef>
              <a:spcAft>
                <a:spcPts val="0"/>
              </a:spcAft>
              <a:defRPr/>
            </a:pPr>
            <a:endParaRPr lang="en-US" dirty="0"/>
          </a:p>
          <a:p>
            <a:pPr fontAlgn="auto">
              <a:spcBef>
                <a:spcPts val="0"/>
              </a:spcBef>
              <a:spcAft>
                <a:spcPts val="0"/>
              </a:spcAft>
              <a:defRPr/>
            </a:pPr>
            <a:r>
              <a:rPr lang="en-US" b="1" dirty="0"/>
              <a:t>CLICK ON DESIRED TEACHING MODE…</a:t>
            </a:r>
            <a:endParaRPr lang="en-US" dirty="0"/>
          </a:p>
        </p:txBody>
      </p:sp>
      <p:sp>
        <p:nvSpPr>
          <p:cNvPr id="271364" name="Slide Number Placeholder 3">
            <a:extLst>
              <a:ext uri="{FF2B5EF4-FFF2-40B4-BE49-F238E27FC236}">
                <a16:creationId xmlns:a16="http://schemas.microsoft.com/office/drawing/2014/main" id="{AD466310-EB4C-4D59-892F-7E1E134AB2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71F10B-6BA9-4CD8-8988-7F407E14D9AD}" type="slidenum">
              <a:rPr lang="en-US" altLang="en-US"/>
              <a:pPr fontAlgn="base">
                <a:spcBef>
                  <a:spcPct val="0"/>
                </a:spcBef>
                <a:spcAft>
                  <a:spcPct val="0"/>
                </a:spcAft>
              </a:pPr>
              <a:t>118</a:t>
            </a:fld>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C8197D85-4B06-4C85-B1E8-12FA5E21AF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a:extLst>
              <a:ext uri="{FF2B5EF4-FFF2-40B4-BE49-F238E27FC236}">
                <a16:creationId xmlns:a16="http://schemas.microsoft.com/office/drawing/2014/main" id="{A4E0DB4E-9C1B-44BF-B2DD-A686E8C0EE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73412" name="Slide Number Placeholder 3">
            <a:extLst>
              <a:ext uri="{FF2B5EF4-FFF2-40B4-BE49-F238E27FC236}">
                <a16:creationId xmlns:a16="http://schemas.microsoft.com/office/drawing/2014/main" id="{F3160945-F7CE-4F33-940F-A7454C70A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B65A5A-0F1D-40D7-A9AF-87D75FBA0712}" type="slidenum">
              <a:rPr lang="en-US" altLang="en-US"/>
              <a:pPr fontAlgn="base">
                <a:spcBef>
                  <a:spcPct val="0"/>
                </a:spcBef>
                <a:spcAft>
                  <a:spcPct val="0"/>
                </a:spcAft>
              </a:pPr>
              <a:t>119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FCECD94-C478-4863-B5FE-BB0D7CBDFC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F97E5EA-CA08-45D5-8ED5-B2571FB571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ASK CLASS:  </a:t>
            </a:r>
          </a:p>
          <a:p>
            <a:pPr>
              <a:spcBef>
                <a:spcPct val="0"/>
              </a:spcBef>
            </a:pPr>
            <a:r>
              <a:rPr lang="en-US" altLang="en-US" b="1"/>
              <a:t>HOW WOULD YOU DEFINE A SAFETY LEADER? </a:t>
            </a:r>
            <a:endParaRPr lang="en-US" altLang="en-US"/>
          </a:p>
          <a:p>
            <a:pPr>
              <a:spcBef>
                <a:spcPct val="0"/>
              </a:spcBef>
            </a:pPr>
            <a:r>
              <a:rPr lang="en-US" altLang="en-US"/>
              <a:t> </a:t>
            </a:r>
          </a:p>
          <a:p>
            <a:pPr>
              <a:spcBef>
                <a:spcPct val="0"/>
              </a:spcBef>
            </a:pPr>
            <a:r>
              <a:rPr lang="en-US" altLang="en-US"/>
              <a:t>In the FSL course, we define a </a:t>
            </a:r>
            <a:r>
              <a:rPr lang="en-US" altLang="en-US" b="1"/>
              <a:t>safety leader</a:t>
            </a:r>
            <a:r>
              <a:rPr lang="en-US" altLang="en-US"/>
              <a:t> as...  A person who has the courage to demonstrate that s/he values safety by working and communicating with team members to identify and limit hazardous situations even in the presence of other job pressures such as scheduling and costs. </a:t>
            </a:r>
          </a:p>
          <a:p>
            <a:pPr>
              <a:spcBef>
                <a:spcPct val="0"/>
              </a:spcBef>
            </a:pPr>
            <a:r>
              <a:rPr lang="en-US" altLang="en-US"/>
              <a:t> </a:t>
            </a:r>
          </a:p>
          <a:p>
            <a:pPr>
              <a:spcBef>
                <a:spcPct val="0"/>
              </a:spcBef>
            </a:pPr>
            <a:r>
              <a:rPr lang="en-US" altLang="en-US" b="1"/>
              <a:t>ASK CLASS:  </a:t>
            </a:r>
          </a:p>
          <a:p>
            <a:pPr>
              <a:spcBef>
                <a:spcPct val="0"/>
              </a:spcBef>
            </a:pPr>
            <a:r>
              <a:rPr lang="en-US" altLang="en-US" b="1"/>
              <a:t>WHAT DO YOU THINK ABOUT THE WORD COURAGE?  DOES IT TAKE COURAGE TO BE A LEADER?  DOES THE AMOUNT OF COURAGE DEPEND ON YOUR ROLE OR POSITION ON THE JOBSITE? WHEN A COMPANY VALUES SAFETY AND IT’S NOT JUST A PRIORITY, HOW MIGHT THAT AFFECT THE NEED FOR COURAGE?  </a:t>
            </a:r>
            <a:r>
              <a:rPr lang="en-US" altLang="en-US"/>
              <a:t> </a:t>
            </a:r>
          </a:p>
          <a:p>
            <a:pPr>
              <a:spcBef>
                <a:spcPct val="0"/>
              </a:spcBef>
            </a:pPr>
            <a:endParaRPr lang="en-US" altLang="en-US"/>
          </a:p>
        </p:txBody>
      </p:sp>
      <p:sp>
        <p:nvSpPr>
          <p:cNvPr id="54276" name="Slide Number Placeholder 3">
            <a:extLst>
              <a:ext uri="{FF2B5EF4-FFF2-40B4-BE49-F238E27FC236}">
                <a16:creationId xmlns:a16="http://schemas.microsoft.com/office/drawing/2014/main" id="{C3DA13D9-2651-447F-B321-1D550DAE32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13EAF-8851-449A-A491-2F1DEECB85EB}"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D3319418-C3EE-4D1A-AF19-C79A8A75F5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a:extLst>
              <a:ext uri="{FF2B5EF4-FFF2-40B4-BE49-F238E27FC236}">
                <a16:creationId xmlns:a16="http://schemas.microsoft.com/office/drawing/2014/main" id="{7673C827-DBE3-4E3E-9669-1C27E93CB5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b="1"/>
              <a:t>ADVANCE SLIDE</a:t>
            </a:r>
          </a:p>
        </p:txBody>
      </p:sp>
      <p:sp>
        <p:nvSpPr>
          <p:cNvPr id="275460" name="Slide Number Placeholder 3">
            <a:extLst>
              <a:ext uri="{FF2B5EF4-FFF2-40B4-BE49-F238E27FC236}">
                <a16:creationId xmlns:a16="http://schemas.microsoft.com/office/drawing/2014/main" id="{0142F5DC-013C-453A-968C-941C0CE4D6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7FFFAD-3C90-4DE6-8058-F16D6798AFDF}" type="slidenum">
              <a:rPr lang="en-US" altLang="en-US"/>
              <a:pPr fontAlgn="base">
                <a:spcBef>
                  <a:spcPct val="0"/>
                </a:spcBef>
                <a:spcAft>
                  <a:spcPct val="0"/>
                </a:spcAft>
              </a:pPr>
              <a:t>120</a:t>
            </a:fld>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D47CF852-C98E-4EC6-BB40-2C49CF380C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a:extLst>
              <a:ext uri="{FF2B5EF4-FFF2-40B4-BE49-F238E27FC236}">
                <a16:creationId xmlns:a16="http://schemas.microsoft.com/office/drawing/2014/main" id="{75BFFBE1-DD04-498E-8DAA-6E58201123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277508" name="Slide Number Placeholder 3">
            <a:extLst>
              <a:ext uri="{FF2B5EF4-FFF2-40B4-BE49-F238E27FC236}">
                <a16:creationId xmlns:a16="http://schemas.microsoft.com/office/drawing/2014/main" id="{BD146635-729F-4937-8661-0F55450FC1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7183C1-E915-4785-8C17-DF943D59C8F0}" type="slidenum">
              <a:rPr lang="en-US" altLang="en-US"/>
              <a:pPr fontAlgn="base">
                <a:spcBef>
                  <a:spcPct val="0"/>
                </a:spcBef>
                <a:spcAft>
                  <a:spcPct val="0"/>
                </a:spcAft>
              </a:pPr>
              <a:t>121</a:t>
            </a:fld>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844504FD-4B7C-40F0-AF94-FB3765A7CB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a:extLst>
              <a:ext uri="{FF2B5EF4-FFF2-40B4-BE49-F238E27FC236}">
                <a16:creationId xmlns:a16="http://schemas.microsoft.com/office/drawing/2014/main" id="{4AA61C30-6DC6-4912-AB35-7C29219F4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a:t>
            </a:r>
          </a:p>
          <a:p>
            <a:pPr>
              <a:spcBef>
                <a:spcPct val="0"/>
              </a:spcBef>
            </a:pPr>
            <a:endParaRPr lang="en-US" altLang="en-US"/>
          </a:p>
          <a:p>
            <a:pPr>
              <a:spcBef>
                <a:spcPct val="0"/>
              </a:spcBef>
            </a:pPr>
            <a:r>
              <a:rPr lang="en-US" altLang="en-US"/>
              <a:t>Fritz is displaying very poor leadership skills.   He is definitely NOT leading by example.  He is NOT actively listening to Elliot, nor is he engaging and empowering him to identify and report hazards and unsafe situations.</a:t>
            </a:r>
          </a:p>
          <a:p>
            <a:pPr>
              <a:spcBef>
                <a:spcPct val="0"/>
              </a:spcBef>
            </a:pPr>
            <a:endParaRPr lang="en-US" altLang="en-US"/>
          </a:p>
          <a:p>
            <a:pPr>
              <a:spcBef>
                <a:spcPct val="0"/>
              </a:spcBef>
            </a:pPr>
            <a:r>
              <a:rPr lang="en-US" altLang="en-US" b="1"/>
              <a:t>ADVANCE SLIDE</a:t>
            </a:r>
          </a:p>
        </p:txBody>
      </p:sp>
      <p:sp>
        <p:nvSpPr>
          <p:cNvPr id="279556" name="Slide Number Placeholder 3">
            <a:extLst>
              <a:ext uri="{FF2B5EF4-FFF2-40B4-BE49-F238E27FC236}">
                <a16:creationId xmlns:a16="http://schemas.microsoft.com/office/drawing/2014/main" id="{2E24D29B-84B1-40A1-8863-7B7F37947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A45232-2DDE-43B8-8F8C-BD265011E002}" type="slidenum">
              <a:rPr lang="en-US" altLang="en-US"/>
              <a:pPr fontAlgn="base">
                <a:spcBef>
                  <a:spcPct val="0"/>
                </a:spcBef>
                <a:spcAft>
                  <a:spcPct val="0"/>
                </a:spcAft>
              </a:pPr>
              <a:t>122</a:t>
            </a:fld>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573CB521-5E07-41A4-BACD-750F33FD00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48594892-38EB-481D-8718-A95A5A054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81604" name="Slide Number Placeholder 3">
            <a:extLst>
              <a:ext uri="{FF2B5EF4-FFF2-40B4-BE49-F238E27FC236}">
                <a16:creationId xmlns:a16="http://schemas.microsoft.com/office/drawing/2014/main" id="{47459136-0877-4830-B898-F47078EF60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8DA65-601F-46F8-B35D-877658CCFF9D}" type="slidenum">
              <a:rPr lang="en-US" altLang="en-US"/>
              <a:pPr fontAlgn="base">
                <a:spcBef>
                  <a:spcPct val="0"/>
                </a:spcBef>
                <a:spcAft>
                  <a:spcPct val="0"/>
                </a:spcAft>
              </a:pPr>
              <a:t>123</a:t>
            </a:fld>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2D9A5819-27EE-4FDB-A9D5-683436FD9B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a:extLst>
              <a:ext uri="{FF2B5EF4-FFF2-40B4-BE49-F238E27FC236}">
                <a16:creationId xmlns:a16="http://schemas.microsoft.com/office/drawing/2014/main" id="{53217B79-5638-42A3-8EF7-FB0175EB6B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In outcome B, Fritz </a:t>
            </a:r>
            <a:r>
              <a:rPr lang="en-US" altLang="en-US" u="sng"/>
              <a:t>leads by example</a:t>
            </a:r>
            <a:r>
              <a:rPr lang="en-US" altLang="en-US"/>
              <a:t> by letting his guard down and sharing with his crew that he too can be negatively influenced by pride and ego, which can cause him to make poor safety-related decisions.  </a:t>
            </a:r>
          </a:p>
          <a:p>
            <a:pPr>
              <a:spcBef>
                <a:spcPct val="0"/>
              </a:spcBef>
            </a:pPr>
            <a:r>
              <a:rPr lang="en-US" altLang="en-US"/>
              <a:t> </a:t>
            </a:r>
          </a:p>
          <a:p>
            <a:pPr>
              <a:spcBef>
                <a:spcPct val="0"/>
              </a:spcBef>
            </a:pPr>
            <a:r>
              <a:rPr lang="en-US" altLang="en-US" b="1"/>
              <a:t>ASK CLASS: </a:t>
            </a:r>
            <a:endParaRPr lang="en-US" altLang="en-US"/>
          </a:p>
          <a:p>
            <a:pPr>
              <a:spcBef>
                <a:spcPct val="0"/>
              </a:spcBef>
            </a:pPr>
            <a:r>
              <a:rPr lang="en-US" altLang="en-US" b="1"/>
              <a:t>THINKING ABOUT THE SAFETY LEADER DEFINITION WHAT IS FRITZ DISPLAYING HERE? (courage)</a:t>
            </a:r>
            <a:r>
              <a:rPr lang="en-US" altLang="en-US"/>
              <a:t> </a:t>
            </a:r>
          </a:p>
          <a:p>
            <a:pPr>
              <a:spcBef>
                <a:spcPct val="0"/>
              </a:spcBef>
            </a:pPr>
            <a:r>
              <a:rPr lang="en-US" altLang="en-US"/>
              <a:t>  </a:t>
            </a:r>
          </a:p>
          <a:p>
            <a:pPr>
              <a:spcBef>
                <a:spcPct val="0"/>
              </a:spcBef>
            </a:pPr>
            <a:r>
              <a:rPr lang="en-US" altLang="en-US"/>
              <a:t>He </a:t>
            </a:r>
            <a:r>
              <a:rPr lang="en-US" altLang="en-US" u="sng"/>
              <a:t>recognizes</a:t>
            </a:r>
            <a:r>
              <a:rPr lang="en-US" altLang="en-US"/>
              <a:t> Elliot for identifying and trying to prevent an unsafe situation.  He then </a:t>
            </a:r>
            <a:r>
              <a:rPr lang="en-US" altLang="en-US" u="sng"/>
              <a:t>engages</a:t>
            </a:r>
            <a:r>
              <a:rPr lang="en-US" altLang="en-US"/>
              <a:t> his team by initiating a daily safety huddle and empowers them by creating the expectation that everyone is to report hazardous conditions and near misses. Fritz promises that in the future he will actively </a:t>
            </a:r>
            <a:r>
              <a:rPr lang="en-US" altLang="en-US" u="sng"/>
              <a:t>listen</a:t>
            </a:r>
            <a:r>
              <a:rPr lang="en-US" altLang="en-US"/>
              <a:t> to their ideas and feedback.  </a:t>
            </a:r>
          </a:p>
          <a:p>
            <a:pPr>
              <a:spcBef>
                <a:spcPct val="0"/>
              </a:spcBef>
            </a:pPr>
            <a:endParaRPr lang="en-US" altLang="en-US"/>
          </a:p>
          <a:p>
            <a:pPr>
              <a:spcBef>
                <a:spcPct val="0"/>
              </a:spcBef>
            </a:pPr>
            <a:r>
              <a:rPr lang="en-US" altLang="en-US" b="1"/>
              <a:t>CLICK SCENARIO MENU ICON TO RETURN TO MAIN MENU</a:t>
            </a:r>
            <a:r>
              <a:rPr lang="en-US" altLang="en-US"/>
              <a:t> </a:t>
            </a:r>
            <a:endParaRPr lang="en-US" altLang="en-US" b="1"/>
          </a:p>
        </p:txBody>
      </p:sp>
      <p:sp>
        <p:nvSpPr>
          <p:cNvPr id="283652" name="Slide Number Placeholder 3">
            <a:extLst>
              <a:ext uri="{FF2B5EF4-FFF2-40B4-BE49-F238E27FC236}">
                <a16:creationId xmlns:a16="http://schemas.microsoft.com/office/drawing/2014/main" id="{37C818F0-E629-405B-A4A0-0B171B2216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1782EC-C167-4E82-A085-6F694BAC667A}" type="slidenum">
              <a:rPr lang="en-US" altLang="en-US"/>
              <a:pPr fontAlgn="base">
                <a:spcBef>
                  <a:spcPct val="0"/>
                </a:spcBef>
                <a:spcAft>
                  <a:spcPct val="0"/>
                </a:spcAft>
              </a:pPr>
              <a:t>124</a:t>
            </a:fld>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969D91E7-E125-44E8-A928-A815F3072B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EDF7B454-DA82-4C53-98B1-51788F66B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24 in the student guide</a:t>
            </a:r>
            <a:endParaRPr lang="en-US" altLang="en-US"/>
          </a:p>
          <a:p>
            <a:pPr>
              <a:spcBef>
                <a:spcPct val="0"/>
              </a:spcBef>
            </a:pPr>
            <a:endParaRPr lang="en-US" altLang="en-US"/>
          </a:p>
          <a:p>
            <a:pPr>
              <a:spcBef>
                <a:spcPct val="0"/>
              </a:spcBef>
            </a:pPr>
            <a:r>
              <a:rPr lang="en-US" altLang="en-US"/>
              <a:t>Read/Have students read the situation in the “Fritz takes a shortcut” script (or instructor reads out loud). </a:t>
            </a:r>
          </a:p>
          <a:p>
            <a:pPr>
              <a:spcBef>
                <a:spcPct val="0"/>
              </a:spcBef>
            </a:pPr>
            <a:endParaRPr lang="en-US" altLang="en-US"/>
          </a:p>
          <a:p>
            <a:pPr>
              <a:spcBef>
                <a:spcPct val="0"/>
              </a:spcBef>
            </a:pPr>
            <a:r>
              <a:rPr lang="en-US" altLang="en-US" b="1"/>
              <a:t>ADVANCE SLIDE</a:t>
            </a:r>
          </a:p>
          <a:p>
            <a:pPr>
              <a:spcBef>
                <a:spcPct val="0"/>
              </a:spcBef>
            </a:pPr>
            <a:endParaRPr lang="en-US" altLang="en-US"/>
          </a:p>
        </p:txBody>
      </p:sp>
      <p:sp>
        <p:nvSpPr>
          <p:cNvPr id="285700" name="Slide Number Placeholder 3">
            <a:extLst>
              <a:ext uri="{FF2B5EF4-FFF2-40B4-BE49-F238E27FC236}">
                <a16:creationId xmlns:a16="http://schemas.microsoft.com/office/drawing/2014/main" id="{9EA13EB0-D63E-48C1-9802-EAB996160C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8ED9A0-9406-4A96-A3F1-C8F11033FAAC}" type="slidenum">
              <a:rPr lang="en-US" altLang="en-US"/>
              <a:pPr fontAlgn="base">
                <a:spcBef>
                  <a:spcPct val="0"/>
                </a:spcBef>
                <a:spcAft>
                  <a:spcPct val="0"/>
                </a:spcAft>
              </a:pPr>
              <a:t>125</a:t>
            </a:fld>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79256DF4-8CB5-4050-AF81-48BEBA7693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a:extLst>
              <a:ext uri="{FF2B5EF4-FFF2-40B4-BE49-F238E27FC236}">
                <a16:creationId xmlns:a16="http://schemas.microsoft.com/office/drawing/2014/main" id="{E3AE4965-702E-4B0A-ACC3-838316264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b="1"/>
              <a:t>ADVANCE SLIDE</a:t>
            </a:r>
            <a:endParaRPr lang="en-US" altLang="en-US"/>
          </a:p>
          <a:p>
            <a:pPr>
              <a:spcBef>
                <a:spcPct val="0"/>
              </a:spcBef>
              <a:buFont typeface="+mj-lt"/>
              <a:buNone/>
            </a:pPr>
            <a:endParaRPr lang="en-US" altLang="en-US"/>
          </a:p>
        </p:txBody>
      </p:sp>
      <p:sp>
        <p:nvSpPr>
          <p:cNvPr id="287748" name="Slide Number Placeholder 3">
            <a:extLst>
              <a:ext uri="{FF2B5EF4-FFF2-40B4-BE49-F238E27FC236}">
                <a16:creationId xmlns:a16="http://schemas.microsoft.com/office/drawing/2014/main" id="{BB468FBF-AA83-4F5A-91E2-CB828ED399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5B9491-954D-41DD-BAD6-F2AFB352E1CE}" type="slidenum">
              <a:rPr lang="en-US" altLang="en-US"/>
              <a:pPr fontAlgn="base">
                <a:spcBef>
                  <a:spcPct val="0"/>
                </a:spcBef>
                <a:spcAft>
                  <a:spcPct val="0"/>
                </a:spcAft>
              </a:pPr>
              <a:t>126</a:t>
            </a:fld>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C75E1550-D441-47B7-8495-4BF708145C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DA387FFA-5153-44C6-B5C7-D8A6D69C0D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Read/have students read outcome A in “Fritz takes a shortcut” script (or instructor reads out loud). </a:t>
            </a:r>
          </a:p>
          <a:p>
            <a:pPr>
              <a:spcBef>
                <a:spcPct val="0"/>
              </a:spcBef>
            </a:pPr>
            <a:endParaRPr lang="en-US" altLang="en-US"/>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89796" name="Slide Number Placeholder 3">
            <a:extLst>
              <a:ext uri="{FF2B5EF4-FFF2-40B4-BE49-F238E27FC236}">
                <a16:creationId xmlns:a16="http://schemas.microsoft.com/office/drawing/2014/main" id="{741003A3-F5C3-43A3-BD26-948EA1F20B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31C843-E58A-4389-837E-AA82C1EC7932}" type="slidenum">
              <a:rPr lang="en-US" altLang="en-US"/>
              <a:pPr fontAlgn="base">
                <a:spcBef>
                  <a:spcPct val="0"/>
                </a:spcBef>
                <a:spcAft>
                  <a:spcPct val="0"/>
                </a:spcAft>
              </a:pPr>
              <a:t>127</a:t>
            </a:fld>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68E51B7B-81F5-4BDF-B56F-12BBE432ED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a:extLst>
              <a:ext uri="{FF2B5EF4-FFF2-40B4-BE49-F238E27FC236}">
                <a16:creationId xmlns:a16="http://schemas.microsoft.com/office/drawing/2014/main" id="{1860B2F1-65C1-413B-A030-79D81DDD26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Fritz is displaying very poor leadership skills.   He is definitely NOT leading by example.  He is NOT actively listening to Elliot, nor is he engaging and empowering him to identify and report hazards and unsafe situations.</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91844" name="Slide Number Placeholder 3">
            <a:extLst>
              <a:ext uri="{FF2B5EF4-FFF2-40B4-BE49-F238E27FC236}">
                <a16:creationId xmlns:a16="http://schemas.microsoft.com/office/drawing/2014/main" id="{5B28223E-BF6B-44C9-AE41-CFA0190B09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C3BFA9-1B90-442F-BD6C-D21C12103F5D}" type="slidenum">
              <a:rPr lang="en-US" altLang="en-US"/>
              <a:pPr fontAlgn="base">
                <a:spcBef>
                  <a:spcPct val="0"/>
                </a:spcBef>
                <a:spcAft>
                  <a:spcPct val="0"/>
                </a:spcAft>
              </a:pPr>
              <a:t>128</a:t>
            </a:fld>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F85C43C0-1FFA-46D6-801E-B9FBA15FF6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A47CDE21-1126-4A60-A3AB-FBE08BE8B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Read/have students read outcome B in “Fritz takes a shortcut” script (or instructor reads out loud). </a:t>
            </a:r>
          </a:p>
          <a:p>
            <a:pPr>
              <a:spcBef>
                <a:spcPct val="0"/>
              </a:spcBef>
            </a:pPr>
            <a:r>
              <a:rPr lang="en-US" altLang="en-US"/>
              <a:t> </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293892" name="Slide Number Placeholder 3">
            <a:extLst>
              <a:ext uri="{FF2B5EF4-FFF2-40B4-BE49-F238E27FC236}">
                <a16:creationId xmlns:a16="http://schemas.microsoft.com/office/drawing/2014/main" id="{1981E61D-E80C-4A44-892D-59DCD33B9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8A0639-28CF-48A7-9194-B8B097A0AC5C}" type="slidenum">
              <a:rPr lang="en-US" altLang="en-US"/>
              <a:pPr fontAlgn="base">
                <a:spcBef>
                  <a:spcPct val="0"/>
                </a:spcBef>
                <a:spcAft>
                  <a:spcPct val="0"/>
                </a:spcAft>
              </a:pPr>
              <a:t>129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561DF2C-608F-4866-A4C9-25E5FB805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457A4AD-C4B8-499A-9281-2922072AB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FSL course focuses on 5 critical skills that you as a safety leader can use to create a strong jobsite safety climate and reduce safety incidents.  </a:t>
            </a:r>
          </a:p>
          <a:p>
            <a:pPr>
              <a:spcBef>
                <a:spcPct val="0"/>
              </a:spcBef>
            </a:pPr>
            <a:endParaRPr lang="en-US" altLang="en-US"/>
          </a:p>
          <a:p>
            <a:pPr>
              <a:spcBef>
                <a:spcPct val="0"/>
              </a:spcBef>
            </a:pPr>
            <a:r>
              <a:rPr lang="en-US" altLang="en-US"/>
              <a:t>Here they are…</a:t>
            </a:r>
          </a:p>
          <a:p>
            <a:pPr>
              <a:spcBef>
                <a:spcPct val="0"/>
              </a:spcBef>
            </a:pPr>
            <a:endParaRPr lang="en-US" altLang="en-US"/>
          </a:p>
          <a:p>
            <a:pPr>
              <a:spcBef>
                <a:spcPct val="0"/>
              </a:spcBef>
            </a:pPr>
            <a:r>
              <a:rPr lang="en-US" altLang="en-US" b="1"/>
              <a:t>DISTRIBUTE WALLET CARD WITH SKILLS AND TELL CLASS:</a:t>
            </a:r>
            <a:endParaRPr lang="en-US" altLang="en-US"/>
          </a:p>
          <a:p>
            <a:pPr>
              <a:spcBef>
                <a:spcPct val="0"/>
              </a:spcBef>
            </a:pPr>
            <a:endParaRPr lang="en-US" altLang="en-US"/>
          </a:p>
          <a:p>
            <a:pPr>
              <a:spcBef>
                <a:spcPct val="0"/>
              </a:spcBef>
            </a:pPr>
            <a:r>
              <a:rPr lang="en-US" altLang="en-US"/>
              <a:t>These wallet cards list the skills.  </a:t>
            </a:r>
          </a:p>
          <a:p>
            <a:pPr>
              <a:spcBef>
                <a:spcPct val="0"/>
              </a:spcBef>
            </a:pPr>
            <a:endParaRPr lang="en-US" altLang="en-US"/>
          </a:p>
          <a:p>
            <a:pPr>
              <a:spcBef>
                <a:spcPct val="0"/>
              </a:spcBef>
            </a:pPr>
            <a:r>
              <a:rPr lang="en-US" altLang="en-US"/>
              <a:t>I’d encourage you to put it in your wallet and look at it every so often to refresh your memory of what you learned today.</a:t>
            </a:r>
          </a:p>
          <a:p>
            <a:pPr>
              <a:spcBef>
                <a:spcPct val="0"/>
              </a:spcBef>
            </a:pPr>
            <a:r>
              <a:rPr lang="en-US" altLang="en-US"/>
              <a:t> </a:t>
            </a:r>
          </a:p>
          <a:p>
            <a:pPr>
              <a:spcBef>
                <a:spcPct val="0"/>
              </a:spcBef>
            </a:pPr>
            <a:r>
              <a:rPr lang="en-US" altLang="en-US"/>
              <a:t>Next, we are going to discuss the specific actions you can use to demonstrate each of these on the jobsite.</a:t>
            </a:r>
          </a:p>
          <a:p>
            <a:pPr>
              <a:spcBef>
                <a:spcPct val="0"/>
              </a:spcBef>
            </a:pPr>
            <a:r>
              <a:rPr lang="en-US" altLang="en-US"/>
              <a:t> </a:t>
            </a:r>
          </a:p>
        </p:txBody>
      </p:sp>
      <p:sp>
        <p:nvSpPr>
          <p:cNvPr id="56324" name="Slide Number Placeholder 3">
            <a:extLst>
              <a:ext uri="{FF2B5EF4-FFF2-40B4-BE49-F238E27FC236}">
                <a16:creationId xmlns:a16="http://schemas.microsoft.com/office/drawing/2014/main" id="{305A9612-3EF7-443A-B9C8-0379AD5D2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9331D7-C256-4045-8946-5C685C0942EF}"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DDBF2075-9D64-4040-A4C5-683BA0ADC4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155D88E1-2126-463D-8F09-17B628415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outcome B, Fritz </a:t>
            </a:r>
            <a:r>
              <a:rPr lang="en-US" altLang="en-US" u="sng"/>
              <a:t>leads by example</a:t>
            </a:r>
            <a:r>
              <a:rPr lang="en-US" altLang="en-US"/>
              <a:t> by letting his guard down and sharing with his crew that he too can be negatively influenced by pride and ego, which can cause him to make poor safety-related decisions.  </a:t>
            </a:r>
          </a:p>
          <a:p>
            <a:pPr>
              <a:spcBef>
                <a:spcPct val="0"/>
              </a:spcBef>
            </a:pPr>
            <a:endParaRPr lang="en-US" altLang="en-US"/>
          </a:p>
          <a:p>
            <a:pPr>
              <a:spcBef>
                <a:spcPct val="0"/>
              </a:spcBef>
            </a:pPr>
            <a:r>
              <a:rPr lang="en-US" altLang="en-US" b="1"/>
              <a:t>ASK CLASS: </a:t>
            </a:r>
          </a:p>
          <a:p>
            <a:pPr>
              <a:spcBef>
                <a:spcPct val="0"/>
              </a:spcBef>
            </a:pPr>
            <a:r>
              <a:rPr lang="en-US" altLang="en-US" b="1"/>
              <a:t>THINKING ABOUT THE SAFETY LEADER DEFINITION WE LEARNED, WHAT IS FRITZ DISPLAYING HERE? (courage)</a:t>
            </a:r>
            <a:endParaRPr lang="en-US" altLang="en-US"/>
          </a:p>
          <a:p>
            <a:pPr>
              <a:spcBef>
                <a:spcPct val="0"/>
              </a:spcBef>
            </a:pPr>
            <a:r>
              <a:rPr lang="en-US" altLang="en-US"/>
              <a:t> </a:t>
            </a:r>
          </a:p>
          <a:p>
            <a:pPr>
              <a:spcBef>
                <a:spcPct val="0"/>
              </a:spcBef>
            </a:pPr>
            <a:r>
              <a:rPr lang="en-US" altLang="en-US"/>
              <a:t>He </a:t>
            </a:r>
            <a:r>
              <a:rPr lang="en-US" altLang="en-US" u="sng"/>
              <a:t>recognizes</a:t>
            </a:r>
            <a:r>
              <a:rPr lang="en-US" altLang="en-US"/>
              <a:t> Elliot for identifying and trying to prevent an unsafe situation.  He then </a:t>
            </a:r>
            <a:r>
              <a:rPr lang="en-US" altLang="en-US" u="sng"/>
              <a:t>engages</a:t>
            </a:r>
            <a:r>
              <a:rPr lang="en-US" altLang="en-US"/>
              <a:t> his team by initiating a daily safety huddle and empowers them by creating the expectation that everyone is to report hazardous conditions and near misses. Fritz promises that in the future he will actively </a:t>
            </a:r>
            <a:r>
              <a:rPr lang="en-US" altLang="en-US" u="sng"/>
              <a:t>listen</a:t>
            </a:r>
            <a:r>
              <a:rPr lang="en-US" altLang="en-US"/>
              <a:t> to their ideas and feedback.  </a:t>
            </a:r>
          </a:p>
          <a:p>
            <a:pPr>
              <a:spcBef>
                <a:spcPct val="0"/>
              </a:spcBef>
            </a:pPr>
            <a:endParaRPr lang="en-US" altLang="en-US" b="1"/>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295940" name="Slide Number Placeholder 3">
            <a:extLst>
              <a:ext uri="{FF2B5EF4-FFF2-40B4-BE49-F238E27FC236}">
                <a16:creationId xmlns:a16="http://schemas.microsoft.com/office/drawing/2014/main" id="{E9FC1AFE-51F6-4DB6-B75B-2DED473B7B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CAAADB-EA56-4C0C-ACFF-AE4B267627F9}" type="slidenum">
              <a:rPr lang="en-US" altLang="en-US"/>
              <a:pPr fontAlgn="base">
                <a:spcBef>
                  <a:spcPct val="0"/>
                </a:spcBef>
                <a:spcAft>
                  <a:spcPct val="0"/>
                </a:spcAft>
              </a:pPr>
              <a:t>130</a:t>
            </a:fld>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BB99C2A0-6A18-4B6C-93B8-6C771F0B7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a:extLst>
              <a:ext uri="{FF2B5EF4-FFF2-40B4-BE49-F238E27FC236}">
                <a16:creationId xmlns:a16="http://schemas.microsoft.com/office/drawing/2014/main" id="{2004EE1B-BED6-4D73-A1F0-A376872C1C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r>
              <a:rPr lang="en-US" altLang="en-US"/>
              <a:t> </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297988" name="Slide Number Placeholder 3">
            <a:extLst>
              <a:ext uri="{FF2B5EF4-FFF2-40B4-BE49-F238E27FC236}">
                <a16:creationId xmlns:a16="http://schemas.microsoft.com/office/drawing/2014/main" id="{B2F41B78-5E9D-4D6B-9DFF-FFC64E61D8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3E9F01-B53D-4E80-BC0F-C2D379A225A6}" type="slidenum">
              <a:rPr lang="en-US" altLang="en-US"/>
              <a:pPr fontAlgn="base">
                <a:spcBef>
                  <a:spcPct val="0"/>
                </a:spcBef>
                <a:spcAft>
                  <a:spcPct val="0"/>
                </a:spcAft>
              </a:pPr>
              <a:t>131</a:t>
            </a:fld>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532F11FA-4D95-4F79-8F77-E8E148051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D2C25BA2-5B45-45D9-AA80-3334D724E5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endParaRPr lang="en-US" altLang="en-US"/>
          </a:p>
          <a:p>
            <a:pPr>
              <a:spcBef>
                <a:spcPct val="0"/>
              </a:spcBef>
            </a:pPr>
            <a:r>
              <a:rPr lang="en-US" altLang="en-US"/>
              <a:t>After 2 minutes, reveal the discussion questions or use the facilitation table to go through skills. </a:t>
            </a:r>
          </a:p>
          <a:p>
            <a:pPr>
              <a:spcBef>
                <a:spcPct val="0"/>
              </a:spcBef>
            </a:pPr>
            <a:endParaRPr lang="en-US" altLang="en-US"/>
          </a:p>
          <a:p>
            <a:pPr>
              <a:spcBef>
                <a:spcPct val="0"/>
              </a:spcBef>
            </a:pPr>
            <a:r>
              <a:rPr lang="en-US" altLang="en-US"/>
              <a:t>Fritz is displaying very poor leadership skills.  He is definitely NOT leading by example.  He is NOT actively listening to Elliot, nor is he engaging and empowering him to identify and report hazards and unsafe situations.</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300036" name="Slide Number Placeholder 3">
            <a:extLst>
              <a:ext uri="{FF2B5EF4-FFF2-40B4-BE49-F238E27FC236}">
                <a16:creationId xmlns:a16="http://schemas.microsoft.com/office/drawing/2014/main" id="{39E3B633-8BB4-4BB4-8C3C-BFCE90EB24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78EB93-24BC-49E6-8B88-950ED293781D}" type="slidenum">
              <a:rPr lang="en-US" altLang="en-US"/>
              <a:pPr fontAlgn="base">
                <a:spcBef>
                  <a:spcPct val="0"/>
                </a:spcBef>
                <a:spcAft>
                  <a:spcPct val="0"/>
                </a:spcAft>
              </a:pPr>
              <a:t>132</a:t>
            </a:fld>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34EE8291-CA83-4A09-AC95-EBA517908F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5C77F9-814A-4A8B-BE86-DDFDDE10EBEF}"/>
              </a:ext>
            </a:extLst>
          </p:cNvPr>
          <p:cNvSpPr>
            <a:spLocks noGrp="1"/>
          </p:cNvSpPr>
          <p:nvPr>
            <p:ph type="body" idx="1"/>
          </p:nvPr>
        </p:nvSpPr>
        <p:spPr/>
        <p:txBody>
          <a:bodyPr/>
          <a:lstStyle/>
          <a:p>
            <a:pPr fontAlgn="auto">
              <a:spcBef>
                <a:spcPts val="0"/>
              </a:spcBef>
              <a:spcAft>
                <a:spcPts val="0"/>
              </a:spcAft>
              <a:defRPr/>
            </a:pPr>
            <a:r>
              <a:rPr lang="en-US" dirty="0"/>
              <a:t>Now have the students redo conversation between Fritz and Elliot using the following safety leadership skills:</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Actively listening</a:t>
            </a:r>
          </a:p>
          <a:p>
            <a:pPr fontAlgn="auto">
              <a:spcBef>
                <a:spcPts val="0"/>
              </a:spcBef>
              <a:spcAft>
                <a:spcPts val="0"/>
              </a:spcAft>
              <a:defRPr/>
            </a:pPr>
            <a:endParaRPr lang="en-US" dirty="0"/>
          </a:p>
          <a:p>
            <a:pPr fontAlgn="auto">
              <a:spcBef>
                <a:spcPts val="0"/>
              </a:spcBef>
              <a:spcAft>
                <a:spcPts val="0"/>
              </a:spcAft>
              <a:defRPr/>
            </a:pPr>
            <a:r>
              <a:rPr lang="en-US" dirty="0"/>
              <a:t>After 2 minutes, reveal the discussion questions or use the facilitation table to go through skills. </a:t>
            </a:r>
          </a:p>
          <a:p>
            <a:pPr fontAlgn="auto">
              <a:spcBef>
                <a:spcPts val="0"/>
              </a:spcBef>
              <a:spcAft>
                <a:spcPts val="0"/>
              </a:spcAft>
              <a:defRPr/>
            </a:pPr>
            <a:endParaRPr lang="en-US" dirty="0"/>
          </a:p>
          <a:p>
            <a:pPr fontAlgn="auto">
              <a:spcBef>
                <a:spcPts val="0"/>
              </a:spcBef>
              <a:spcAft>
                <a:spcPts val="0"/>
              </a:spcAft>
              <a:defRPr/>
            </a:pPr>
            <a:r>
              <a:rPr lang="en-US" dirty="0"/>
              <a:t>In outcome B, Fritz </a:t>
            </a:r>
            <a:r>
              <a:rPr lang="en-US" u="sng" dirty="0"/>
              <a:t>leads by example</a:t>
            </a:r>
            <a:r>
              <a:rPr lang="en-US" dirty="0"/>
              <a:t> by letting his guard down and sharing with Eric that he too can be negatively influenced by pride and ego, which can cause him to make poor safety-related decisions.  </a:t>
            </a:r>
          </a:p>
          <a:p>
            <a:pPr fontAlgn="auto">
              <a:spcBef>
                <a:spcPts val="0"/>
              </a:spcBef>
              <a:spcAft>
                <a:spcPts val="0"/>
              </a:spcAft>
              <a:defRPr/>
            </a:pPr>
            <a:endParaRPr lang="en-US" dirty="0"/>
          </a:p>
          <a:p>
            <a:pPr fontAlgn="auto">
              <a:spcBef>
                <a:spcPts val="0"/>
              </a:spcBef>
              <a:spcAft>
                <a:spcPts val="0"/>
              </a:spcAft>
              <a:defRPr/>
            </a:pPr>
            <a:r>
              <a:rPr lang="en-US" dirty="0"/>
              <a:t>Fritz promises that in the future he will actively </a:t>
            </a:r>
            <a:r>
              <a:rPr lang="en-US" u="sng" dirty="0"/>
              <a:t>listen</a:t>
            </a:r>
            <a:r>
              <a:rPr lang="en-US" dirty="0"/>
              <a:t> </a:t>
            </a:r>
            <a:r>
              <a:rPr lang="en-US"/>
              <a:t>to Eric’s ideas </a:t>
            </a:r>
            <a:r>
              <a:rPr lang="en-US" dirty="0"/>
              <a:t>and feedback.  </a:t>
            </a:r>
          </a:p>
          <a:p>
            <a:pPr fontAlgn="auto">
              <a:spcBef>
                <a:spcPts val="0"/>
              </a:spcBef>
              <a:spcAft>
                <a:spcPts val="0"/>
              </a:spcAft>
              <a:defRPr/>
            </a:pPr>
            <a:endParaRPr lang="en-US" dirty="0"/>
          </a:p>
          <a:p>
            <a:pPr fontAlgn="auto">
              <a:spcBef>
                <a:spcPts val="0"/>
              </a:spcBef>
              <a:spcAft>
                <a:spcPts val="0"/>
              </a:spcAft>
              <a:defRPr/>
            </a:pPr>
            <a:r>
              <a:rPr lang="en-US" b="1" dirty="0"/>
              <a:t>ASK CLASS: </a:t>
            </a:r>
          </a:p>
          <a:p>
            <a:pPr fontAlgn="auto">
              <a:spcBef>
                <a:spcPts val="0"/>
              </a:spcBef>
              <a:spcAft>
                <a:spcPts val="0"/>
              </a:spcAft>
              <a:defRPr/>
            </a:pPr>
            <a:r>
              <a:rPr lang="en-US" b="1" dirty="0"/>
              <a:t>THINKING ABOUT THE SAFETY LEADER DEFINITION WE LEARNED, WHAT IS FRITZ DISPLAYING HERE? (courage)</a:t>
            </a:r>
            <a:endParaRPr lang="en-US" dirty="0"/>
          </a:p>
          <a:p>
            <a:pPr fontAlgn="auto">
              <a:spcBef>
                <a:spcPts val="0"/>
              </a:spcBef>
              <a:spcAft>
                <a:spcPts val="0"/>
              </a:spcAft>
              <a:defRPr/>
            </a:pPr>
            <a:r>
              <a:rPr lang="en-US" dirty="0"/>
              <a:t> </a:t>
            </a:r>
          </a:p>
          <a:p>
            <a:pPr fontAlgn="auto">
              <a:spcBef>
                <a:spcPts val="0"/>
              </a:spcBef>
              <a:spcAft>
                <a:spcPts val="0"/>
              </a:spcAft>
              <a:defRPr/>
            </a:pPr>
            <a:r>
              <a:rPr lang="en-US" b="1" dirty="0"/>
              <a:t>CLICK SCENARIO MENU ICON TO RETURN TO MAIN MENU</a:t>
            </a:r>
            <a:endParaRPr lang="en-US" dirty="0"/>
          </a:p>
          <a:p>
            <a:pPr fontAlgn="auto">
              <a:spcBef>
                <a:spcPts val="0"/>
              </a:spcBef>
              <a:spcAft>
                <a:spcPts val="0"/>
              </a:spcAft>
              <a:defRPr/>
            </a:pPr>
            <a:endParaRPr lang="en-US" dirty="0"/>
          </a:p>
        </p:txBody>
      </p:sp>
      <p:sp>
        <p:nvSpPr>
          <p:cNvPr id="302084" name="Slide Number Placeholder 3">
            <a:extLst>
              <a:ext uri="{FF2B5EF4-FFF2-40B4-BE49-F238E27FC236}">
                <a16:creationId xmlns:a16="http://schemas.microsoft.com/office/drawing/2014/main" id="{5C503026-82DC-490B-ACB1-1A5EA84BED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059622-0B28-49C8-9C2D-281F640ECE40}" type="slidenum">
              <a:rPr lang="en-US" altLang="en-US"/>
              <a:pPr fontAlgn="base">
                <a:spcBef>
                  <a:spcPct val="0"/>
                </a:spcBef>
                <a:spcAft>
                  <a:spcPct val="0"/>
                </a:spcAft>
              </a:pPr>
              <a:t>133</a:t>
            </a:fld>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6D37CA31-80A3-4D62-94A6-EF98EA0B7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93499A9-AE29-4E9C-AC4F-31C3B0DE0F46}"/>
              </a:ext>
            </a:extLst>
          </p:cNvPr>
          <p:cNvSpPr>
            <a:spLocks noGrp="1"/>
          </p:cNvSpPr>
          <p:nvPr>
            <p:ph type="body" idx="1"/>
          </p:nvPr>
        </p:nvSpPr>
        <p:spPr>
          <a:xfrm>
            <a:off x="685800" y="4408488"/>
            <a:ext cx="5486400" cy="4303712"/>
          </a:xfrm>
        </p:spPr>
        <p:txBody>
          <a:bodyPr/>
          <a:lstStyle/>
          <a:p>
            <a:pPr fontAlgn="auto">
              <a:spcBef>
                <a:spcPts val="0"/>
              </a:spcBef>
              <a:spcAft>
                <a:spcPts val="0"/>
              </a:spcAft>
              <a:defRPr/>
            </a:pPr>
            <a:r>
              <a:rPr lang="en-US" sz="1100" dirty="0"/>
              <a:t>We’ve come to the end of the FSL course and we’ve covered a lot.</a:t>
            </a:r>
          </a:p>
          <a:p>
            <a:pPr fontAlgn="auto">
              <a:spcBef>
                <a:spcPts val="0"/>
              </a:spcBef>
              <a:spcAft>
                <a:spcPts val="0"/>
              </a:spcAft>
              <a:defRPr/>
            </a:pPr>
            <a:r>
              <a:rPr lang="en-US" sz="1100" dirty="0"/>
              <a:t> </a:t>
            </a:r>
          </a:p>
          <a:p>
            <a:pPr fontAlgn="auto">
              <a:spcBef>
                <a:spcPts val="0"/>
              </a:spcBef>
              <a:spcAft>
                <a:spcPts val="0"/>
              </a:spcAft>
              <a:defRPr/>
            </a:pPr>
            <a:r>
              <a:rPr lang="en-US" sz="1100" dirty="0"/>
              <a:t>Before we uncover the take away messages, tell me one or two things you learned today, or even better, something you’re going to start doing right away (or stop doing) when you get back to the jobsite.</a:t>
            </a:r>
          </a:p>
          <a:p>
            <a:pPr fontAlgn="auto">
              <a:spcBef>
                <a:spcPts val="0"/>
              </a:spcBef>
              <a:spcAft>
                <a:spcPts val="0"/>
              </a:spcAft>
              <a:defRPr/>
            </a:pPr>
            <a:r>
              <a:rPr lang="en-US" sz="1100" dirty="0"/>
              <a:t> </a:t>
            </a:r>
          </a:p>
          <a:p>
            <a:pPr fontAlgn="auto">
              <a:spcBef>
                <a:spcPts val="0"/>
              </a:spcBef>
              <a:spcAft>
                <a:spcPts val="0"/>
              </a:spcAft>
              <a:defRPr/>
            </a:pPr>
            <a:r>
              <a:rPr lang="en-US" sz="1100" dirty="0"/>
              <a:t>So, here’s are the key points I hope you will take away with you and put into practice on the jobsite:</a:t>
            </a:r>
          </a:p>
          <a:p>
            <a:pPr fontAlgn="auto">
              <a:spcBef>
                <a:spcPts val="0"/>
              </a:spcBef>
              <a:spcAft>
                <a:spcPts val="0"/>
              </a:spcAft>
              <a:defRPr/>
            </a:pPr>
            <a:r>
              <a:rPr lang="en-US" sz="1100" dirty="0"/>
              <a:t> </a:t>
            </a:r>
          </a:p>
          <a:p>
            <a:pPr marL="171450" indent="-171450" fontAlgn="auto">
              <a:spcBef>
                <a:spcPts val="0"/>
              </a:spcBef>
              <a:spcAft>
                <a:spcPts val="0"/>
              </a:spcAft>
              <a:buFont typeface="Arial" charset="0"/>
              <a:buChar char="•"/>
              <a:defRPr/>
            </a:pPr>
            <a:r>
              <a:rPr lang="en-US" sz="1100" dirty="0"/>
              <a:t>It takes </a:t>
            </a:r>
            <a:r>
              <a:rPr lang="en-US" sz="1100" b="1" dirty="0"/>
              <a:t>COURAGE</a:t>
            </a:r>
            <a:r>
              <a:rPr lang="en-US" sz="1100" dirty="0"/>
              <a:t> to be a leader.</a:t>
            </a:r>
          </a:p>
          <a:p>
            <a:pPr marL="171450" indent="-171450" fontAlgn="auto">
              <a:spcBef>
                <a:spcPts val="0"/>
              </a:spcBef>
              <a:spcAft>
                <a:spcPts val="0"/>
              </a:spcAft>
              <a:buFont typeface="Arial" charset="0"/>
              <a:buChar char="•"/>
              <a:defRPr/>
            </a:pPr>
            <a:r>
              <a:rPr lang="en-US" sz="1100" dirty="0"/>
              <a:t>It takes </a:t>
            </a:r>
            <a:r>
              <a:rPr lang="en-US" sz="1100" b="1" dirty="0"/>
              <a:t>COURAGE</a:t>
            </a:r>
            <a:r>
              <a:rPr lang="en-US" sz="1100" dirty="0"/>
              <a:t> to speak up.</a:t>
            </a:r>
          </a:p>
          <a:p>
            <a:pPr marL="171450" indent="-171450" fontAlgn="auto">
              <a:spcBef>
                <a:spcPts val="0"/>
              </a:spcBef>
              <a:spcAft>
                <a:spcPts val="0"/>
              </a:spcAft>
              <a:buFont typeface="Arial" charset="0"/>
              <a:buChar char="•"/>
              <a:defRPr/>
            </a:pPr>
            <a:r>
              <a:rPr lang="en-US" sz="1100" dirty="0"/>
              <a:t>These skills can easily be inserted into the daily workflow and productivity will not be affected.</a:t>
            </a:r>
          </a:p>
          <a:p>
            <a:pPr marL="171450" indent="-171450" fontAlgn="auto">
              <a:spcBef>
                <a:spcPts val="0"/>
              </a:spcBef>
              <a:spcAft>
                <a:spcPts val="0"/>
              </a:spcAft>
              <a:buFont typeface="Arial" charset="0"/>
              <a:buChar char="•"/>
              <a:defRPr/>
            </a:pPr>
            <a:r>
              <a:rPr lang="en-US" sz="1100" dirty="0"/>
              <a:t>Leaders…</a:t>
            </a:r>
          </a:p>
          <a:p>
            <a:pPr marL="685800" lvl="1" indent="-228600" fontAlgn="auto">
              <a:spcBef>
                <a:spcPts val="0"/>
              </a:spcBef>
              <a:spcAft>
                <a:spcPts val="0"/>
              </a:spcAft>
              <a:buFont typeface="+mj-lt"/>
              <a:buAutoNum type="arabicPeriod"/>
              <a:defRPr/>
            </a:pPr>
            <a:r>
              <a:rPr lang="en-US" sz="1100" dirty="0"/>
              <a:t>Lead by Example</a:t>
            </a:r>
          </a:p>
          <a:p>
            <a:pPr marL="685800" lvl="1" indent="-228600" fontAlgn="auto">
              <a:spcBef>
                <a:spcPts val="0"/>
              </a:spcBef>
              <a:spcAft>
                <a:spcPts val="0"/>
              </a:spcAft>
              <a:buFont typeface="+mj-lt"/>
              <a:buAutoNum type="arabicPeriod"/>
              <a:defRPr/>
            </a:pPr>
            <a:r>
              <a:rPr lang="en-US" sz="1100" dirty="0"/>
              <a:t>Engage and Empower team members</a:t>
            </a:r>
          </a:p>
          <a:p>
            <a:pPr marL="685800" lvl="1" indent="-228600" fontAlgn="auto">
              <a:spcBef>
                <a:spcPts val="0"/>
              </a:spcBef>
              <a:spcAft>
                <a:spcPts val="0"/>
              </a:spcAft>
              <a:buFont typeface="+mj-lt"/>
              <a:buAutoNum type="arabicPeriod"/>
              <a:defRPr/>
            </a:pPr>
            <a:r>
              <a:rPr lang="en-US" sz="1100" dirty="0"/>
              <a:t>Actively listen and Practice 3-way communication</a:t>
            </a:r>
          </a:p>
          <a:p>
            <a:pPr marL="685800" lvl="1" indent="-228600" fontAlgn="auto">
              <a:spcBef>
                <a:spcPts val="0"/>
              </a:spcBef>
              <a:spcAft>
                <a:spcPts val="0"/>
              </a:spcAft>
              <a:buFont typeface="+mj-lt"/>
              <a:buAutoNum type="arabicPeriod"/>
              <a:defRPr/>
            </a:pPr>
            <a:r>
              <a:rPr lang="en-US" sz="1100" dirty="0"/>
              <a:t>Develop team members by teaching, coaching, and knowing how to give constructive feedback</a:t>
            </a:r>
          </a:p>
          <a:p>
            <a:pPr marL="685800" lvl="1" indent="-228600" fontAlgn="auto">
              <a:spcBef>
                <a:spcPts val="0"/>
              </a:spcBef>
              <a:spcAft>
                <a:spcPts val="0"/>
              </a:spcAft>
              <a:buFont typeface="+mj-lt"/>
              <a:buAutoNum type="arabicPeriod"/>
              <a:defRPr/>
            </a:pPr>
            <a:r>
              <a:rPr lang="en-US" sz="1100" dirty="0"/>
              <a:t>Recognize team members for going above and beyond for safety</a:t>
            </a:r>
          </a:p>
          <a:p>
            <a:pPr fontAlgn="auto">
              <a:spcBef>
                <a:spcPts val="0"/>
              </a:spcBef>
              <a:spcAft>
                <a:spcPts val="0"/>
              </a:spcAft>
              <a:defRPr/>
            </a:pPr>
            <a:r>
              <a:rPr lang="en-US" sz="1100" dirty="0"/>
              <a:t> </a:t>
            </a:r>
          </a:p>
          <a:p>
            <a:pPr fontAlgn="auto">
              <a:spcBef>
                <a:spcPts val="0"/>
              </a:spcBef>
              <a:spcAft>
                <a:spcPts val="0"/>
              </a:spcAft>
              <a:defRPr/>
            </a:pPr>
            <a:r>
              <a:rPr lang="en-US" sz="1100" dirty="0"/>
              <a:t>And finally, if you use these skills on the jobsite and become a true safety leader, you can improve both jobsite </a:t>
            </a:r>
            <a:r>
              <a:rPr lang="en-US" sz="1100" b="1" dirty="0"/>
              <a:t>SAFETY CLIMATE and SAFETY OUTCOMES.</a:t>
            </a:r>
            <a:endParaRPr lang="en-US" sz="1100" dirty="0"/>
          </a:p>
          <a:p>
            <a:pPr fontAlgn="auto">
              <a:spcBef>
                <a:spcPts val="0"/>
              </a:spcBef>
              <a:spcAft>
                <a:spcPts val="0"/>
              </a:spcAft>
              <a:defRPr/>
            </a:pPr>
            <a:endParaRPr lang="en-US" sz="1100" dirty="0"/>
          </a:p>
          <a:p>
            <a:pPr fontAlgn="auto">
              <a:spcBef>
                <a:spcPts val="0"/>
              </a:spcBef>
              <a:spcAft>
                <a:spcPts val="0"/>
              </a:spcAft>
              <a:defRPr/>
            </a:pPr>
            <a:r>
              <a:rPr lang="en-US" sz="1100" b="1" dirty="0"/>
              <a:t>ADVANCE SLIDE</a:t>
            </a:r>
          </a:p>
          <a:p>
            <a:pPr fontAlgn="auto">
              <a:spcBef>
                <a:spcPts val="0"/>
              </a:spcBef>
              <a:spcAft>
                <a:spcPts val="0"/>
              </a:spcAft>
              <a:defRPr/>
            </a:pPr>
            <a:endParaRPr lang="en-US" dirty="0"/>
          </a:p>
        </p:txBody>
      </p:sp>
      <p:sp>
        <p:nvSpPr>
          <p:cNvPr id="304132" name="Slide Number Placeholder 3">
            <a:extLst>
              <a:ext uri="{FF2B5EF4-FFF2-40B4-BE49-F238E27FC236}">
                <a16:creationId xmlns:a16="http://schemas.microsoft.com/office/drawing/2014/main" id="{A92139C1-8144-4737-9825-B90DF926AE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A3C854-06B2-4157-A4FD-A0C49415068C}" type="slidenum">
              <a:rPr lang="en-US" altLang="en-US"/>
              <a:pPr fontAlgn="base">
                <a:spcBef>
                  <a:spcPct val="0"/>
                </a:spcBef>
                <a:spcAft>
                  <a:spcPct val="0"/>
                </a:spcAft>
              </a:pPr>
              <a:t>134</a:t>
            </a:fld>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E0FA4497-B60A-4BC7-8D98-893CA4ACF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09C82D23-AEC2-4E87-801C-9E3F95BEED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training was developed collaboratively by these organizations.</a:t>
            </a:r>
          </a:p>
        </p:txBody>
      </p:sp>
      <p:sp>
        <p:nvSpPr>
          <p:cNvPr id="306180" name="Slide Number Placeholder 3">
            <a:extLst>
              <a:ext uri="{FF2B5EF4-FFF2-40B4-BE49-F238E27FC236}">
                <a16:creationId xmlns:a16="http://schemas.microsoft.com/office/drawing/2014/main" id="{4CE3EDA6-3449-44FD-956C-013055231E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E466F4-C0B0-451B-9CAB-5DCAE00DC640}" type="slidenum">
              <a:rPr lang="en-US" altLang="en-US">
                <a:solidFill>
                  <a:srgbClr val="000000"/>
                </a:solidFill>
              </a:rPr>
              <a:pPr fontAlgn="base">
                <a:spcBef>
                  <a:spcPct val="0"/>
                </a:spcBef>
                <a:spcAft>
                  <a:spcPct val="0"/>
                </a:spcAft>
              </a:pPr>
              <a:t>135</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D0F1B42-7CEF-4B85-83DF-858D727B0F2A}"/>
              </a:ext>
            </a:extLst>
          </p:cNvPr>
          <p:cNvSpPr>
            <a:spLocks noGrp="1" noRot="1" noChangeAspect="1" noChangeArrowheads="1" noTextEdit="1"/>
          </p:cNvSpPr>
          <p:nvPr>
            <p:ph type="sldImg"/>
          </p:nvPr>
        </p:nvSpPr>
        <p:spPr bwMode="auto">
          <a:xfrm>
            <a:off x="2343150" y="373063"/>
            <a:ext cx="2359025" cy="1768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F27C811-024B-4221-8B6F-C12C069150E2}"/>
              </a:ext>
            </a:extLst>
          </p:cNvPr>
          <p:cNvSpPr>
            <a:spLocks noGrp="1" noChangeArrowheads="1"/>
          </p:cNvSpPr>
          <p:nvPr>
            <p:ph type="body" idx="1"/>
          </p:nvPr>
        </p:nvSpPr>
        <p:spPr bwMode="auto">
          <a:xfrm>
            <a:off x="393700" y="2116138"/>
            <a:ext cx="6200775" cy="688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a:t>Leading by example is probably the most important of the five safety leadership skills in the FSL course. </a:t>
            </a:r>
          </a:p>
          <a:p>
            <a:pPr>
              <a:spcBef>
                <a:spcPct val="0"/>
              </a:spcBef>
            </a:pPr>
            <a:r>
              <a:rPr lang="en-US" altLang="en-US" sz="1000"/>
              <a:t> </a:t>
            </a:r>
          </a:p>
          <a:p>
            <a:pPr>
              <a:spcBef>
                <a:spcPct val="0"/>
              </a:spcBef>
            </a:pPr>
            <a:r>
              <a:rPr lang="en-US" altLang="en-US" sz="1000" b="1"/>
              <a:t>ASK CLASS:  WHAT DO YOU THINK IT MEANS TO LEAD BY EXAMPLE? </a:t>
            </a:r>
            <a:endParaRPr lang="en-US" altLang="en-US" sz="1000"/>
          </a:p>
          <a:p>
            <a:pPr>
              <a:spcBef>
                <a:spcPct val="0"/>
              </a:spcBef>
            </a:pPr>
            <a:r>
              <a:rPr lang="en-US" altLang="en-US" sz="1000"/>
              <a:t> </a:t>
            </a:r>
          </a:p>
          <a:p>
            <a:pPr>
              <a:spcBef>
                <a:spcPct val="0"/>
              </a:spcBef>
            </a:pPr>
            <a:r>
              <a:rPr lang="en-US" altLang="en-US" sz="1000"/>
              <a:t>Team members learn from their leaders. They notice when they cut corners, don’t follow safety policies or procedures, or give inconsistent safety messages.  </a:t>
            </a:r>
          </a:p>
          <a:p>
            <a:pPr>
              <a:spcBef>
                <a:spcPct val="0"/>
              </a:spcBef>
            </a:pPr>
            <a:r>
              <a:rPr lang="en-US" altLang="en-US" sz="1000"/>
              <a:t> </a:t>
            </a:r>
          </a:p>
          <a:p>
            <a:pPr>
              <a:spcBef>
                <a:spcPct val="0"/>
              </a:spcBef>
            </a:pPr>
            <a:r>
              <a:rPr lang="en-US" altLang="en-US" sz="1000" b="1"/>
              <a:t>ASK CLASS:  HOW DOES COURAGE PLAY INTO LEADING BY EXAMPLE?</a:t>
            </a:r>
            <a:endParaRPr lang="en-US" altLang="en-US" sz="1000"/>
          </a:p>
          <a:p>
            <a:pPr>
              <a:spcBef>
                <a:spcPct val="0"/>
              </a:spcBef>
            </a:pPr>
            <a:r>
              <a:rPr lang="en-US" altLang="en-US" sz="1000"/>
              <a:t> </a:t>
            </a:r>
          </a:p>
          <a:p>
            <a:pPr>
              <a:spcBef>
                <a:spcPct val="0"/>
              </a:spcBef>
            </a:pPr>
            <a:r>
              <a:rPr lang="en-US" altLang="en-US" sz="1000"/>
              <a:t>Let’s go over some ways you can lead by example. </a:t>
            </a:r>
          </a:p>
          <a:p>
            <a:pPr>
              <a:spcBef>
                <a:spcPct val="0"/>
              </a:spcBef>
            </a:pPr>
            <a:r>
              <a:rPr lang="en-US" altLang="en-US" sz="1000"/>
              <a:t>First, you need to personally value and consistently demonstrate a positive attitude about safety. You should also establish safety as the team’s core value by building it into all aspects of the job.</a:t>
            </a:r>
          </a:p>
          <a:p>
            <a:pPr>
              <a:spcBef>
                <a:spcPct val="0"/>
              </a:spcBef>
            </a:pPr>
            <a:r>
              <a:rPr lang="en-US" altLang="en-US" sz="1000"/>
              <a:t> </a:t>
            </a:r>
          </a:p>
          <a:p>
            <a:pPr>
              <a:spcBef>
                <a:spcPct val="0"/>
              </a:spcBef>
            </a:pPr>
            <a:r>
              <a:rPr lang="en-US" altLang="en-US" sz="1000"/>
              <a:t>As a safety leader you must set high safety expectations for every team member. Let them know on a regular basis that you expect them to always use safe work practices and ensure that other team members do too, and immediately report hazardous conditions and all injuries or near misses.</a:t>
            </a:r>
          </a:p>
          <a:p>
            <a:pPr>
              <a:spcBef>
                <a:spcPct val="0"/>
              </a:spcBef>
            </a:pPr>
            <a:r>
              <a:rPr lang="en-US" altLang="en-US" sz="1000"/>
              <a:t> </a:t>
            </a:r>
          </a:p>
          <a:p>
            <a:pPr>
              <a:spcBef>
                <a:spcPct val="0"/>
              </a:spcBef>
            </a:pPr>
            <a:r>
              <a:rPr lang="en-US" altLang="en-US" sz="1000"/>
              <a:t>These actions send the message that safety is an integral part of working everyday and not just a way to avoid safety violations.  The next way to lead by example is to develop and share your safety vision with your team. </a:t>
            </a:r>
          </a:p>
          <a:p>
            <a:pPr>
              <a:spcBef>
                <a:spcPct val="0"/>
              </a:spcBef>
            </a:pPr>
            <a:r>
              <a:rPr lang="en-US" altLang="en-US" sz="1000" b="1"/>
              <a:t> </a:t>
            </a:r>
            <a:endParaRPr lang="en-US" altLang="en-US" sz="1000"/>
          </a:p>
          <a:p>
            <a:pPr>
              <a:spcBef>
                <a:spcPct val="0"/>
              </a:spcBef>
            </a:pPr>
            <a:r>
              <a:rPr lang="en-US" altLang="en-US" sz="1000" b="1"/>
              <a:t>ASK CLASS:   WHAT DO YOU THINK IT MEANS TO HAVE A SAFETY VISION?</a:t>
            </a:r>
            <a:r>
              <a:rPr lang="en-US" altLang="en-US" sz="1000"/>
              <a:t>  </a:t>
            </a:r>
          </a:p>
          <a:p>
            <a:pPr>
              <a:spcBef>
                <a:spcPct val="0"/>
              </a:spcBef>
            </a:pPr>
            <a:r>
              <a:rPr lang="en-US" altLang="en-US" sz="1000"/>
              <a:t> </a:t>
            </a:r>
          </a:p>
          <a:p>
            <a:pPr>
              <a:spcBef>
                <a:spcPct val="0"/>
              </a:spcBef>
            </a:pPr>
            <a:r>
              <a:rPr lang="en-US" altLang="en-US" sz="1000"/>
              <a:t>You can talk about the importance of safety for you and for them in terms of the direct and indirect costs we talked about.  You can emphasize that safe work goes hand-in-hand with productive and quality work.  Another part of creating a vision is to consider the safety implications of all your decisions and share those with your team. </a:t>
            </a:r>
          </a:p>
          <a:p>
            <a:pPr>
              <a:spcBef>
                <a:spcPct val="0"/>
              </a:spcBef>
            </a:pPr>
            <a:r>
              <a:rPr lang="en-US" altLang="en-US" sz="1000"/>
              <a:t> </a:t>
            </a:r>
          </a:p>
          <a:p>
            <a:pPr>
              <a:spcBef>
                <a:spcPct val="0"/>
              </a:spcBef>
            </a:pPr>
            <a:r>
              <a:rPr lang="en-US" altLang="en-US" sz="1000"/>
              <a:t>An action you can put into place immediately is to </a:t>
            </a:r>
            <a:r>
              <a:rPr lang="en-US" altLang="en-US" sz="1000" u="sng"/>
              <a:t>not</a:t>
            </a:r>
            <a:r>
              <a:rPr lang="en-US" altLang="en-US" sz="1000"/>
              <a:t> practice the old way of “Do as I say, but not as I Do,” and instead, “Walk the talk” by always following safe work procedures and practicing safe practices.</a:t>
            </a:r>
          </a:p>
          <a:p>
            <a:pPr>
              <a:spcBef>
                <a:spcPct val="0"/>
              </a:spcBef>
            </a:pPr>
            <a:r>
              <a:rPr lang="en-US" altLang="en-US" sz="1000"/>
              <a:t>  </a:t>
            </a:r>
          </a:p>
          <a:p>
            <a:pPr>
              <a:spcBef>
                <a:spcPct val="0"/>
              </a:spcBef>
            </a:pPr>
            <a:r>
              <a:rPr lang="en-US" altLang="en-US" sz="1000"/>
              <a:t>As a leader, you need to consistently communicate that everyone owns safety.  It’s not just the foreman’s or safety person’s responsibility. It’s up to everyone to keep the jobsite safe for themselves and others.  A final way to lead by example …</a:t>
            </a:r>
          </a:p>
          <a:p>
            <a:pPr>
              <a:spcBef>
                <a:spcPct val="0"/>
              </a:spcBef>
            </a:pPr>
            <a:r>
              <a:rPr lang="en-US" altLang="en-US" sz="1000"/>
              <a:t>is to lead up by working to persuade individuals like company owners and others in supervisory positions to improve jobsite safety and health.</a:t>
            </a:r>
          </a:p>
          <a:p>
            <a:pPr>
              <a:spcBef>
                <a:spcPct val="0"/>
              </a:spcBef>
            </a:pPr>
            <a:r>
              <a:rPr lang="en-US" altLang="en-US" sz="1000"/>
              <a:t> </a:t>
            </a:r>
          </a:p>
          <a:p>
            <a:pPr>
              <a:spcBef>
                <a:spcPct val="0"/>
              </a:spcBef>
            </a:pPr>
            <a:r>
              <a:rPr lang="en-US" altLang="en-US" sz="1000" b="1"/>
              <a:t>ASK CLASS:  HOW DOES COURAGE PLAY INTO LEADING UP?</a:t>
            </a:r>
            <a:endParaRPr lang="en-US" altLang="en-US" sz="1000"/>
          </a:p>
          <a:p>
            <a:pPr>
              <a:spcBef>
                <a:spcPct val="0"/>
              </a:spcBef>
            </a:pPr>
            <a:r>
              <a:rPr lang="en-US" altLang="en-US" sz="1000"/>
              <a:t> </a:t>
            </a:r>
          </a:p>
          <a:p>
            <a:pPr>
              <a:spcBef>
                <a:spcPct val="0"/>
              </a:spcBef>
            </a:pPr>
            <a:r>
              <a:rPr lang="en-US" altLang="en-US" sz="1000"/>
              <a:t>Some ideas for things you can do to lead up include:</a:t>
            </a:r>
          </a:p>
          <a:p>
            <a:pPr>
              <a:spcBef>
                <a:spcPct val="0"/>
              </a:spcBef>
            </a:pPr>
            <a:r>
              <a:rPr lang="en-US" altLang="en-US" sz="1000"/>
              <a:t>• Find out what has (and hasn’t) worked in the past to motivate them to improve safety and health policies</a:t>
            </a:r>
          </a:p>
          <a:p>
            <a:pPr>
              <a:spcBef>
                <a:spcPct val="0"/>
              </a:spcBef>
            </a:pPr>
            <a:r>
              <a:rPr lang="en-US" altLang="en-US" sz="1000"/>
              <a:t>• Try to get them to think about safety in a new way</a:t>
            </a:r>
          </a:p>
          <a:p>
            <a:pPr>
              <a:spcBef>
                <a:spcPct val="0"/>
              </a:spcBef>
            </a:pPr>
            <a:r>
              <a:rPr lang="en-US" altLang="en-US" sz="1000"/>
              <a:t>• Present solutions, rather than only pointing out problems</a:t>
            </a:r>
          </a:p>
          <a:p>
            <a:pPr>
              <a:spcBef>
                <a:spcPct val="0"/>
              </a:spcBef>
            </a:pPr>
            <a:r>
              <a:rPr lang="en-US" altLang="en-US" sz="1000"/>
              <a:t>• Find others (workers, foremen, etc.) to help you convey your message</a:t>
            </a:r>
          </a:p>
        </p:txBody>
      </p:sp>
      <p:sp>
        <p:nvSpPr>
          <p:cNvPr id="58372" name="Slide Number Placeholder 3">
            <a:extLst>
              <a:ext uri="{FF2B5EF4-FFF2-40B4-BE49-F238E27FC236}">
                <a16:creationId xmlns:a16="http://schemas.microsoft.com/office/drawing/2014/main" id="{0E686C7D-A84C-409B-A927-14691F87FB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3D442D-2A28-46E6-A625-3CAEF35AFDBB}"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4AB9461-47B9-4AAE-A4A6-2F4D5148A6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08359C0-A6D9-4F39-A754-B43DEDE287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next leadership skill is to engage and empower team members in the safety process.</a:t>
            </a:r>
          </a:p>
          <a:p>
            <a:pPr>
              <a:spcBef>
                <a:spcPct val="0"/>
              </a:spcBef>
            </a:pPr>
            <a:r>
              <a:rPr lang="en-US" altLang="en-US"/>
              <a:t> </a:t>
            </a:r>
          </a:p>
          <a:p>
            <a:pPr>
              <a:spcBef>
                <a:spcPct val="0"/>
              </a:spcBef>
            </a:pPr>
            <a:r>
              <a:rPr lang="en-US" altLang="en-US" b="1"/>
              <a:t>ASK CLASS: </a:t>
            </a:r>
            <a:endParaRPr lang="en-US" altLang="en-US"/>
          </a:p>
          <a:p>
            <a:pPr>
              <a:spcBef>
                <a:spcPct val="0"/>
              </a:spcBef>
            </a:pPr>
            <a:r>
              <a:rPr lang="en-US" altLang="en-US" b="1"/>
              <a:t>WHAT ARE SOME IDEAS FOR DOING THAT? </a:t>
            </a:r>
            <a:endParaRPr lang="en-US" altLang="en-US"/>
          </a:p>
          <a:p>
            <a:pPr>
              <a:spcBef>
                <a:spcPct val="0"/>
              </a:spcBef>
            </a:pPr>
            <a:r>
              <a:rPr lang="en-US" altLang="en-US"/>
              <a:t> </a:t>
            </a:r>
          </a:p>
          <a:p>
            <a:pPr>
              <a:spcBef>
                <a:spcPct val="0"/>
              </a:spcBef>
            </a:pPr>
            <a:r>
              <a:rPr lang="en-US" altLang="en-US"/>
              <a:t>You can explain </a:t>
            </a:r>
            <a:r>
              <a:rPr lang="en-US" altLang="en-US" u="sng"/>
              <a:t>why</a:t>
            </a:r>
            <a:r>
              <a:rPr lang="en-US" altLang="en-US"/>
              <a:t> working safely is critical to getting the job done and not just say “be safe”.</a:t>
            </a:r>
          </a:p>
          <a:p>
            <a:pPr>
              <a:spcBef>
                <a:spcPct val="0"/>
              </a:spcBef>
            </a:pPr>
            <a:r>
              <a:rPr lang="en-US" altLang="en-US"/>
              <a:t> </a:t>
            </a:r>
          </a:p>
          <a:p>
            <a:pPr>
              <a:spcBef>
                <a:spcPct val="0"/>
              </a:spcBef>
            </a:pPr>
            <a:r>
              <a:rPr lang="en-US" altLang="en-US"/>
              <a:t>You can engage the team in safety-related decisions so they can see how they, too, own safety.  These skills can be used with the whole group as well as with individual workers.</a:t>
            </a:r>
          </a:p>
          <a:p>
            <a:pPr>
              <a:spcBef>
                <a:spcPct val="0"/>
              </a:spcBef>
            </a:pPr>
            <a:r>
              <a:rPr lang="en-US" altLang="en-US"/>
              <a:t> </a:t>
            </a:r>
          </a:p>
          <a:p>
            <a:pPr>
              <a:spcBef>
                <a:spcPct val="0"/>
              </a:spcBef>
            </a:pPr>
            <a:r>
              <a:rPr lang="en-US" altLang="en-US"/>
              <a:t>Involving workers in daily huddles and joint management walk-arounds lets the team know that safety is valued, it is an essential aspect of how work gets done, and they are a critical part of the overall safety effort.   </a:t>
            </a:r>
          </a:p>
          <a:p>
            <a:pPr>
              <a:spcBef>
                <a:spcPct val="0"/>
              </a:spcBef>
            </a:pPr>
            <a:r>
              <a:rPr lang="en-US" altLang="en-US"/>
              <a:t> </a:t>
            </a:r>
          </a:p>
          <a:p>
            <a:pPr>
              <a:spcBef>
                <a:spcPct val="0"/>
              </a:spcBef>
            </a:pPr>
            <a:r>
              <a:rPr lang="en-US" altLang="en-US"/>
              <a:t>Finally, as a leader, you need to empower team members to report jobsite hazards, safety concerns, and near misses, and to act upon unsafe situations and make it clear that there will be no negative consequences or retaliation when they do. You can develop an “action list” to show how issues raised are addressed and place the list in a prominent place to help ensure accountability and build trust.</a:t>
            </a:r>
          </a:p>
          <a:p>
            <a:pPr>
              <a:spcBef>
                <a:spcPct val="0"/>
              </a:spcBef>
            </a:pPr>
            <a:endParaRPr lang="en-US" altLang="en-US"/>
          </a:p>
        </p:txBody>
      </p:sp>
      <p:sp>
        <p:nvSpPr>
          <p:cNvPr id="60420" name="Slide Number Placeholder 3">
            <a:extLst>
              <a:ext uri="{FF2B5EF4-FFF2-40B4-BE49-F238E27FC236}">
                <a16:creationId xmlns:a16="http://schemas.microsoft.com/office/drawing/2014/main" id="{516EA810-86EE-47D1-B39D-B617CD50D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62E5C9-2224-4AF6-8BE6-F902FF84EDE1}"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78B9FFA-EB48-4C0C-AEAF-4A67C50FB4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35D376F-6BE0-418F-AC27-62760E3D5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Being able to communicate effectively is at the core of all the other leadership skills and is critical to becoming an effective safety leader. </a:t>
            </a:r>
          </a:p>
          <a:p>
            <a:pPr>
              <a:spcBef>
                <a:spcPct val="0"/>
              </a:spcBef>
            </a:pPr>
            <a:r>
              <a:rPr lang="en-US" altLang="en-US"/>
              <a:t> </a:t>
            </a:r>
          </a:p>
          <a:p>
            <a:pPr>
              <a:spcBef>
                <a:spcPct val="0"/>
              </a:spcBef>
            </a:pPr>
            <a:r>
              <a:rPr lang="en-US" altLang="en-US"/>
              <a:t>There are 2 aspects to this skill.  The first one we’ll discuss is about learning to be an Active rather than Passive listener.  The second one outlines a simple strategy you can use to reduce misunderstandings between you and the person you’re speaking with.</a:t>
            </a:r>
          </a:p>
          <a:p>
            <a:pPr>
              <a:spcBef>
                <a:spcPct val="0"/>
              </a:spcBef>
            </a:pPr>
            <a:r>
              <a:rPr lang="en-US" altLang="en-US"/>
              <a:t> </a:t>
            </a:r>
          </a:p>
          <a:p>
            <a:pPr>
              <a:spcBef>
                <a:spcPct val="0"/>
              </a:spcBef>
            </a:pPr>
            <a:r>
              <a:rPr lang="en-US" altLang="en-US" b="1"/>
              <a:t>ASK CLASS:  </a:t>
            </a:r>
            <a:endParaRPr lang="en-US" altLang="en-US"/>
          </a:p>
          <a:p>
            <a:pPr>
              <a:spcBef>
                <a:spcPct val="0"/>
              </a:spcBef>
            </a:pPr>
            <a:r>
              <a:rPr lang="en-US" altLang="en-US" b="1"/>
              <a:t>HAVE YOU EVER TRIED TELLING SOMEONE SOMETHING IMPORTANT AND YOU CAN TELL THEY AREN’T LISTENING? HOW CAN YOU TELL?  </a:t>
            </a:r>
            <a:endParaRPr lang="en-US" altLang="en-US"/>
          </a:p>
          <a:p>
            <a:pPr>
              <a:spcBef>
                <a:spcPct val="0"/>
              </a:spcBef>
            </a:pPr>
            <a:r>
              <a:rPr lang="en-US" altLang="en-US"/>
              <a:t> </a:t>
            </a:r>
          </a:p>
          <a:p>
            <a:pPr>
              <a:spcBef>
                <a:spcPct val="0"/>
              </a:spcBef>
            </a:pPr>
            <a:r>
              <a:rPr lang="en-US" altLang="en-US"/>
              <a:t>Learning to actively listen first involves treating your team member with respect and giving that person your full attention.  Don’t check phones, emails, or read other materials during the conversation. Pay special attention to your and the speaker’s body language because it can sometimes convey more information than words. Maintain eye contact; avoid making negative facial expressions or raising your voice. If you’re feeling resentful or insulted, make an extra effort to maintain professional conduct. </a:t>
            </a:r>
          </a:p>
          <a:p>
            <a:pPr>
              <a:spcBef>
                <a:spcPct val="0"/>
              </a:spcBef>
            </a:pPr>
            <a:r>
              <a:rPr lang="en-US" altLang="en-US"/>
              <a:t> </a:t>
            </a:r>
          </a:p>
          <a:p>
            <a:pPr>
              <a:spcBef>
                <a:spcPct val="0"/>
              </a:spcBef>
            </a:pPr>
            <a:r>
              <a:rPr lang="en-US" altLang="en-US"/>
              <a:t>Most importantly, you need to </a:t>
            </a:r>
            <a:r>
              <a:rPr lang="en-US" altLang="en-US" u="sng"/>
              <a:t>listen to hear</a:t>
            </a:r>
            <a:r>
              <a:rPr lang="en-US" altLang="en-US"/>
              <a:t> what the person is saying rather than listening just to come up with a response. Finally, ask clarifying questions to ensure you understand what speaker is saying or asking. </a:t>
            </a:r>
          </a:p>
        </p:txBody>
      </p:sp>
      <p:sp>
        <p:nvSpPr>
          <p:cNvPr id="62468" name="Slide Number Placeholder 3">
            <a:extLst>
              <a:ext uri="{FF2B5EF4-FFF2-40B4-BE49-F238E27FC236}">
                <a16:creationId xmlns:a16="http://schemas.microsoft.com/office/drawing/2014/main" id="{4B4A4D78-C654-431F-AA42-F3573FFF0F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9154AB-879F-4302-86C3-E3E065917F15}"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8DA371E-00A0-44E6-8D6A-38A7033C3E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934025C-CB21-47AD-A641-54D4C10DC989}"/>
              </a:ext>
            </a:extLst>
          </p:cNvPr>
          <p:cNvSpPr>
            <a:spLocks noGrp="1" noChangeArrowheads="1"/>
          </p:cNvSpPr>
          <p:nvPr>
            <p:ph type="body" idx="1"/>
          </p:nvPr>
        </p:nvSpPr>
        <p:spPr bwMode="auto">
          <a:xfrm>
            <a:off x="685800" y="4343400"/>
            <a:ext cx="5486400" cy="466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b="1"/>
              <a:t>ASK CLASS:</a:t>
            </a:r>
            <a:endParaRPr lang="en-US" altLang="en-US" sz="1100"/>
          </a:p>
          <a:p>
            <a:pPr>
              <a:spcBef>
                <a:spcPct val="0"/>
              </a:spcBef>
            </a:pPr>
            <a:r>
              <a:rPr lang="en-US" altLang="en-US" sz="1100" b="1"/>
              <a:t>HAVE YOU EVER GIVEN SOMEONE INSTRUCTIONS TO DO SOMETHING, THEY SAY SURE THING, AND THEN GO AND DO SOMETHING ELSE?  COULD IT BE THAT THEY DIDN’T UNDERSTAND WHAT YOU WERE ASKING THEM TO DO?</a:t>
            </a:r>
            <a:endParaRPr lang="en-US" altLang="en-US" sz="1100"/>
          </a:p>
          <a:p>
            <a:pPr>
              <a:spcBef>
                <a:spcPct val="0"/>
              </a:spcBef>
            </a:pPr>
            <a:r>
              <a:rPr lang="en-US" altLang="en-US" sz="1100"/>
              <a:t> </a:t>
            </a:r>
          </a:p>
          <a:p>
            <a:pPr>
              <a:spcBef>
                <a:spcPct val="0"/>
              </a:spcBef>
            </a:pPr>
            <a:r>
              <a:rPr lang="en-US" altLang="en-US" sz="1100"/>
              <a:t>Practicing 3-way communication helps ensure everyone understands your message or instructions. This is done by making sure you have the listener’s attention, being direct and concise, and most importantly, having the listener repeat what you said to be sure the message was understood.  This also allows you to clarify any misunderstandings.</a:t>
            </a:r>
          </a:p>
          <a:p>
            <a:pPr>
              <a:spcBef>
                <a:spcPct val="0"/>
              </a:spcBef>
            </a:pPr>
            <a:endParaRPr lang="en-US" altLang="en-US" sz="1100"/>
          </a:p>
          <a:p>
            <a:pPr>
              <a:spcBef>
                <a:spcPct val="0"/>
              </a:spcBef>
            </a:pPr>
            <a:r>
              <a:rPr lang="en-US" altLang="en-US" sz="1100" b="1"/>
              <a:t>CLASS ACTIVITY:</a:t>
            </a:r>
            <a:endParaRPr lang="en-US" altLang="en-US" sz="1100"/>
          </a:p>
          <a:p>
            <a:pPr>
              <a:spcBef>
                <a:spcPct val="0"/>
              </a:spcBef>
            </a:pPr>
            <a:r>
              <a:rPr lang="en-US" altLang="en-US" sz="1100" b="1"/>
              <a:t>PRACTICE 3-WAY COMMUNICATION WITH SOMEONE IN THE CLASS – OR ASK STUDENT TO DO IT </a:t>
            </a:r>
          </a:p>
          <a:p>
            <a:pPr>
              <a:spcBef>
                <a:spcPct val="0"/>
              </a:spcBef>
            </a:pPr>
            <a:endParaRPr lang="en-US" altLang="en-US" sz="1100"/>
          </a:p>
          <a:p>
            <a:pPr>
              <a:spcBef>
                <a:spcPct val="0"/>
              </a:spcBef>
            </a:pPr>
            <a:r>
              <a:rPr lang="en-US" altLang="en-US" sz="1100"/>
              <a:t>Example: “Hey [student’s name], can you go get me a sandwich?” After the student responds, comment that they did not get you the right kind of sandwich and they didn’t get you a chips or a drink, either!</a:t>
            </a:r>
          </a:p>
        </p:txBody>
      </p:sp>
      <p:sp>
        <p:nvSpPr>
          <p:cNvPr id="64516" name="Slide Number Placeholder 3">
            <a:extLst>
              <a:ext uri="{FF2B5EF4-FFF2-40B4-BE49-F238E27FC236}">
                <a16:creationId xmlns:a16="http://schemas.microsoft.com/office/drawing/2014/main" id="{E5F6A8E2-B907-445A-AD27-CD476A00C5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625758-587A-4F9B-9665-CED229B44E94}"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3A8CD4F-1535-4107-B750-E05B2B36E12D}"/>
              </a:ext>
            </a:extLst>
          </p:cNvPr>
          <p:cNvSpPr>
            <a:spLocks noGrp="1" noRot="1" noChangeAspect="1" noChangeArrowheads="1" noTextEdit="1"/>
          </p:cNvSpPr>
          <p:nvPr>
            <p:ph type="sldImg"/>
          </p:nvPr>
        </p:nvSpPr>
        <p:spPr bwMode="auto">
          <a:xfrm>
            <a:off x="1343025" y="685800"/>
            <a:ext cx="4086225" cy="3065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39EF3A2-84A5-4519-AFE9-0964CCB9D547}"/>
              </a:ext>
            </a:extLst>
          </p:cNvPr>
          <p:cNvSpPr>
            <a:spLocks noGrp="1" noChangeArrowheads="1"/>
          </p:cNvSpPr>
          <p:nvPr>
            <p:ph type="body" idx="1"/>
          </p:nvPr>
        </p:nvSpPr>
        <p:spPr bwMode="auto">
          <a:xfrm>
            <a:off x="685800" y="41100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t>Effective safety leaders work to develop their team members by teaching and coaching them on how to do things correctly and safely on the jobsite.  They also provide feedback to let them know how they are doing and if any changes are needed.</a:t>
            </a:r>
          </a:p>
          <a:p>
            <a:pPr>
              <a:spcBef>
                <a:spcPct val="0"/>
              </a:spcBef>
            </a:pPr>
            <a:endParaRPr lang="en-US" altLang="en-US" sz="1100"/>
          </a:p>
          <a:p>
            <a:pPr>
              <a:spcBef>
                <a:spcPct val="0"/>
              </a:spcBef>
            </a:pPr>
            <a:r>
              <a:rPr lang="en-US" altLang="en-US" sz="1100" b="1"/>
              <a:t>ASK CLASS:  </a:t>
            </a:r>
            <a:endParaRPr lang="en-US" altLang="en-US" sz="1100"/>
          </a:p>
          <a:p>
            <a:pPr>
              <a:spcBef>
                <a:spcPct val="0"/>
              </a:spcBef>
            </a:pPr>
            <a:r>
              <a:rPr lang="en-US" altLang="en-US" sz="1100" b="1"/>
              <a:t>WHAT IS THE DIFFERENCE BETWEEN TEACHING, COACHING, AND FEEDBACK? </a:t>
            </a:r>
            <a:endParaRPr lang="en-US" altLang="en-US" sz="1100"/>
          </a:p>
          <a:p>
            <a:pPr>
              <a:spcBef>
                <a:spcPct val="0"/>
              </a:spcBef>
            </a:pPr>
            <a:r>
              <a:rPr lang="en-US" altLang="en-US" sz="1100" b="1"/>
              <a:t> </a:t>
            </a:r>
            <a:endParaRPr lang="en-US" altLang="en-US" sz="1100"/>
          </a:p>
          <a:p>
            <a:pPr>
              <a:spcBef>
                <a:spcPct val="0"/>
              </a:spcBef>
            </a:pPr>
            <a:r>
              <a:rPr lang="en-US" altLang="en-US" sz="1100" b="1"/>
              <a:t>Teaching = telling </a:t>
            </a:r>
            <a:endParaRPr lang="en-US" altLang="en-US" sz="1100"/>
          </a:p>
          <a:p>
            <a:pPr>
              <a:spcBef>
                <a:spcPct val="0"/>
              </a:spcBef>
            </a:pPr>
            <a:r>
              <a:rPr lang="en-US" altLang="en-US" sz="1100" b="1"/>
              <a:t>Coaching = watching</a:t>
            </a:r>
            <a:endParaRPr lang="en-US" altLang="en-US" sz="1100"/>
          </a:p>
          <a:p>
            <a:pPr>
              <a:spcBef>
                <a:spcPct val="0"/>
              </a:spcBef>
            </a:pPr>
            <a:r>
              <a:rPr lang="en-US" altLang="en-US" sz="1100" b="1"/>
              <a:t>Feedback = evaluating performance</a:t>
            </a:r>
            <a:endParaRPr lang="en-US" altLang="en-US" sz="1100"/>
          </a:p>
          <a:p>
            <a:pPr>
              <a:spcBef>
                <a:spcPct val="0"/>
              </a:spcBef>
            </a:pPr>
            <a:r>
              <a:rPr lang="en-US" altLang="en-US" sz="1100"/>
              <a:t> </a:t>
            </a:r>
          </a:p>
          <a:p>
            <a:pPr>
              <a:spcBef>
                <a:spcPct val="0"/>
              </a:spcBef>
            </a:pPr>
            <a:r>
              <a:rPr lang="en-US" altLang="en-US" sz="1100"/>
              <a:t>First, we’ll talk about teaching and coaching.</a:t>
            </a:r>
          </a:p>
          <a:p>
            <a:pPr>
              <a:spcBef>
                <a:spcPct val="0"/>
              </a:spcBef>
            </a:pPr>
            <a:endParaRPr lang="en-US" altLang="en-US" sz="1100"/>
          </a:p>
          <a:p>
            <a:pPr>
              <a:spcBef>
                <a:spcPct val="0"/>
              </a:spcBef>
            </a:pPr>
            <a:r>
              <a:rPr lang="en-US" altLang="en-US" sz="1100"/>
              <a:t>When you want to teach a team member a new or better way to do something, respectfully ask questions to understand why s/he is doing it that way and then problem-solve together (even if you already have a solution) to find a better or safer approach to completing the task. </a:t>
            </a:r>
          </a:p>
          <a:p>
            <a:pPr>
              <a:spcBef>
                <a:spcPct val="0"/>
              </a:spcBef>
            </a:pPr>
            <a:endParaRPr lang="en-US" altLang="en-US" sz="1100"/>
          </a:p>
          <a:p>
            <a:pPr>
              <a:spcBef>
                <a:spcPct val="0"/>
              </a:spcBef>
            </a:pPr>
            <a:r>
              <a:rPr lang="en-US" altLang="en-US" sz="1100"/>
              <a:t>Show the team member how to perform the activity correctly, then watch him/her to be sure they have learned how to do it. If they need to be corrected, treat the person with respect and be a coach.  </a:t>
            </a:r>
          </a:p>
          <a:p>
            <a:pPr>
              <a:spcBef>
                <a:spcPct val="0"/>
              </a:spcBef>
            </a:pPr>
            <a:endParaRPr lang="en-US" altLang="en-US" sz="1100"/>
          </a:p>
          <a:p>
            <a:pPr>
              <a:spcBef>
                <a:spcPct val="0"/>
              </a:spcBef>
            </a:pPr>
            <a:r>
              <a:rPr lang="en-US" altLang="en-US" sz="1100"/>
              <a:t>Encourage team members to constantly update their knowledge and skills so they can do their jobs better and safer.</a:t>
            </a:r>
          </a:p>
        </p:txBody>
      </p:sp>
      <p:sp>
        <p:nvSpPr>
          <p:cNvPr id="66564" name="Slide Number Placeholder 3">
            <a:extLst>
              <a:ext uri="{FF2B5EF4-FFF2-40B4-BE49-F238E27FC236}">
                <a16:creationId xmlns:a16="http://schemas.microsoft.com/office/drawing/2014/main" id="{8D233704-8998-41FF-A28C-C10BB5B6DF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BA2CBD-00A1-42FD-81BA-41C54A5FA03B}"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18086FF-A0CA-4691-B74F-1DFC225AE90B}"/>
              </a:ext>
            </a:extLst>
          </p:cNvPr>
          <p:cNvSpPr>
            <a:spLocks noGrp="1" noRot="1" noChangeAspect="1" noChangeArrowheads="1" noTextEdit="1"/>
          </p:cNvSpPr>
          <p:nvPr>
            <p:ph type="sldImg"/>
          </p:nvPr>
        </p:nvSpPr>
        <p:spPr bwMode="auto">
          <a:xfrm>
            <a:off x="1514475" y="685800"/>
            <a:ext cx="3886200" cy="291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1EE4C59B-6EF6-4C91-986B-9ACEA6DDEEB4}"/>
              </a:ext>
            </a:extLst>
          </p:cNvPr>
          <p:cNvSpPr>
            <a:spLocks noGrp="1" noChangeArrowheads="1"/>
          </p:cNvSpPr>
          <p:nvPr>
            <p:ph type="body" idx="1"/>
          </p:nvPr>
        </p:nvSpPr>
        <p:spPr bwMode="auto">
          <a:xfrm>
            <a:off x="685800" y="4098925"/>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t>Providing constructive feedback is another leadership skill you can use to develop your team members. </a:t>
            </a:r>
          </a:p>
          <a:p>
            <a:pPr>
              <a:spcBef>
                <a:spcPct val="0"/>
              </a:spcBef>
            </a:pPr>
            <a:r>
              <a:rPr lang="en-US" altLang="en-US" sz="1100"/>
              <a:t> </a:t>
            </a:r>
          </a:p>
          <a:p>
            <a:pPr>
              <a:spcBef>
                <a:spcPct val="0"/>
              </a:spcBef>
            </a:pPr>
            <a:r>
              <a:rPr lang="en-US" altLang="en-US" sz="1100"/>
              <a:t>When giving constructive feedback, try hard to focus on the situation or behavior rather than the person.  </a:t>
            </a:r>
          </a:p>
          <a:p>
            <a:pPr>
              <a:spcBef>
                <a:spcPct val="0"/>
              </a:spcBef>
            </a:pPr>
            <a:r>
              <a:rPr lang="en-US" altLang="en-US" sz="1100"/>
              <a:t> </a:t>
            </a:r>
          </a:p>
          <a:p>
            <a:pPr>
              <a:spcBef>
                <a:spcPct val="0"/>
              </a:spcBef>
            </a:pPr>
            <a:r>
              <a:rPr lang="en-US" altLang="en-US" sz="1100"/>
              <a:t>The FIST principle can help you do that. </a:t>
            </a:r>
          </a:p>
          <a:p>
            <a:pPr>
              <a:spcBef>
                <a:spcPct val="0"/>
              </a:spcBef>
            </a:pPr>
            <a:r>
              <a:rPr lang="en-US" altLang="en-US" sz="1100"/>
              <a:t> </a:t>
            </a:r>
          </a:p>
          <a:p>
            <a:pPr>
              <a:spcBef>
                <a:spcPct val="0"/>
              </a:spcBef>
            </a:pPr>
            <a:r>
              <a:rPr lang="en-US" altLang="en-US" sz="1100"/>
              <a:t>First, describe the </a:t>
            </a:r>
            <a:r>
              <a:rPr lang="en-US" altLang="en-US" sz="1100" b="1" u="sng"/>
              <a:t>F</a:t>
            </a:r>
            <a:r>
              <a:rPr lang="en-US" altLang="en-US" sz="1100" b="1"/>
              <a:t>acts</a:t>
            </a:r>
            <a:r>
              <a:rPr lang="en-US" altLang="en-US" sz="1100"/>
              <a:t>: What is the situation or activity/behavior for which you are providing feedback?  When and where did it occur?  What were the circumstances?  </a:t>
            </a:r>
          </a:p>
          <a:p>
            <a:pPr>
              <a:spcBef>
                <a:spcPct val="0"/>
              </a:spcBef>
            </a:pPr>
            <a:r>
              <a:rPr lang="en-US" altLang="en-US" sz="1100"/>
              <a:t> </a:t>
            </a:r>
          </a:p>
          <a:p>
            <a:pPr>
              <a:spcBef>
                <a:spcPct val="0"/>
              </a:spcBef>
            </a:pPr>
            <a:r>
              <a:rPr lang="en-US" altLang="en-US" sz="1100"/>
              <a:t>Next, explain the </a:t>
            </a:r>
            <a:r>
              <a:rPr lang="en-US" altLang="en-US" sz="1100" b="1" u="sng"/>
              <a:t>I</a:t>
            </a:r>
            <a:r>
              <a:rPr lang="en-US" altLang="en-US" sz="1100" b="1"/>
              <a:t>mpact</a:t>
            </a:r>
            <a:r>
              <a:rPr lang="en-US" altLang="en-US" sz="1100"/>
              <a:t>: What are the potential consequences that may result (good or bad)? </a:t>
            </a:r>
          </a:p>
          <a:p>
            <a:pPr>
              <a:spcBef>
                <a:spcPct val="0"/>
              </a:spcBef>
            </a:pPr>
            <a:r>
              <a:rPr lang="en-US" altLang="en-US" sz="1100"/>
              <a:t> </a:t>
            </a:r>
          </a:p>
          <a:p>
            <a:pPr>
              <a:spcBef>
                <a:spcPct val="0"/>
              </a:spcBef>
            </a:pPr>
            <a:r>
              <a:rPr lang="en-US" altLang="en-US" sz="1100"/>
              <a:t>Then, offer </a:t>
            </a:r>
            <a:r>
              <a:rPr lang="en-US" altLang="en-US" sz="1100" b="1" u="sng"/>
              <a:t>S</a:t>
            </a:r>
            <a:r>
              <a:rPr lang="en-US" altLang="en-US" sz="1100" b="1"/>
              <a:t>uggestions</a:t>
            </a:r>
            <a:r>
              <a:rPr lang="en-US" altLang="en-US" sz="1100"/>
              <a:t>: Work together to problem-solve and come up with solutions.  Think of ways team members might use the same approach in the future. </a:t>
            </a:r>
          </a:p>
          <a:p>
            <a:pPr>
              <a:spcBef>
                <a:spcPct val="0"/>
              </a:spcBef>
            </a:pPr>
            <a:r>
              <a:rPr lang="en-US" altLang="en-US" sz="1100"/>
              <a:t> </a:t>
            </a:r>
          </a:p>
          <a:p>
            <a:pPr>
              <a:spcBef>
                <a:spcPct val="0"/>
              </a:spcBef>
            </a:pPr>
            <a:r>
              <a:rPr lang="en-US" altLang="en-US" sz="1100"/>
              <a:t>Finally, be </a:t>
            </a:r>
            <a:r>
              <a:rPr lang="en-US" altLang="en-US" sz="1100" b="1" u="sng"/>
              <a:t>T</a:t>
            </a:r>
            <a:r>
              <a:rPr lang="en-US" altLang="en-US" sz="1100" b="1"/>
              <a:t>imely</a:t>
            </a:r>
            <a:r>
              <a:rPr lang="en-US" altLang="en-US" sz="1100"/>
              <a:t>: Don’t wait to provide feedback.  It is more effective when you give it close to when the situation/behavior occurred.  </a:t>
            </a:r>
          </a:p>
          <a:p>
            <a:pPr>
              <a:spcBef>
                <a:spcPct val="0"/>
              </a:spcBef>
            </a:pPr>
            <a:r>
              <a:rPr lang="en-US" altLang="en-US" sz="1100" b="1"/>
              <a:t> </a:t>
            </a:r>
            <a:endParaRPr lang="en-US" altLang="en-US" sz="1100"/>
          </a:p>
          <a:p>
            <a:pPr>
              <a:spcBef>
                <a:spcPct val="0"/>
              </a:spcBef>
            </a:pPr>
            <a:r>
              <a:rPr lang="en-US" altLang="en-US" sz="1100" b="1"/>
              <a:t>CLASS ACTIVITY:</a:t>
            </a:r>
            <a:endParaRPr lang="en-US" altLang="en-US" sz="1100"/>
          </a:p>
          <a:p>
            <a:pPr>
              <a:spcBef>
                <a:spcPct val="0"/>
              </a:spcBef>
            </a:pPr>
            <a:r>
              <a:rPr lang="en-US" altLang="en-US" sz="1100" b="1"/>
              <a:t>PRACTICE THE FIST PRINCIPLE</a:t>
            </a:r>
            <a:endParaRPr lang="en-US" altLang="en-US" sz="1100"/>
          </a:p>
          <a:p>
            <a:pPr>
              <a:spcBef>
                <a:spcPct val="0"/>
              </a:spcBef>
            </a:pPr>
            <a:r>
              <a:rPr lang="en-US" altLang="en-US" sz="1100" b="1"/>
              <a:t>FOR EXAMPLE, USE THE FIST PRINCIPLE TO GIVE A TEAM MEMBER CONSTRUCTIVE FEEDBACK ABOUT ALWAYS BEING LATE TO WORK. </a:t>
            </a:r>
            <a:endParaRPr lang="en-US" altLang="en-US" sz="1100"/>
          </a:p>
        </p:txBody>
      </p:sp>
      <p:sp>
        <p:nvSpPr>
          <p:cNvPr id="68612" name="Slide Number Placeholder 3">
            <a:extLst>
              <a:ext uri="{FF2B5EF4-FFF2-40B4-BE49-F238E27FC236}">
                <a16:creationId xmlns:a16="http://schemas.microsoft.com/office/drawing/2014/main" id="{6AA168C9-309C-496B-84B7-5598944238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8DD9D5-B067-4B65-851F-D00D29E0FC7A}"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4B74969-C3D9-40D0-81B8-074D6FDC0E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4B80A31-FCD4-4BF6-AC0E-A7DFA291C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overall goal of this training is to give you the opportunity to learn/enhance some critical safety leadership skills that you can use to improve the safety climate and safety outcomes on jobsites. </a:t>
            </a:r>
          </a:p>
          <a:p>
            <a:pPr>
              <a:spcBef>
                <a:spcPct val="0"/>
              </a:spcBef>
            </a:pPr>
            <a:endParaRPr lang="en-US" altLang="en-US" b="1"/>
          </a:p>
          <a:p>
            <a:pPr>
              <a:spcBef>
                <a:spcPct val="0"/>
              </a:spcBef>
            </a:pPr>
            <a:r>
              <a:rPr lang="en-US" altLang="en-US" b="1"/>
              <a:t>ASK CLASS:</a:t>
            </a:r>
            <a:endParaRPr lang="en-US" altLang="en-US"/>
          </a:p>
          <a:p>
            <a:pPr>
              <a:spcBef>
                <a:spcPct val="0"/>
              </a:spcBef>
            </a:pPr>
            <a:r>
              <a:rPr lang="en-US" altLang="en-US" b="1"/>
              <a:t>HOW MANY OF YOU HAVE HEARD THE TERM SAFETY CLIMATE?  DO YOU HAVE SOME THOUGHTS ABOUT WHAT IT MEANS?  </a:t>
            </a:r>
            <a:endParaRPr lang="en-US" altLang="en-US"/>
          </a:p>
          <a:p>
            <a:pPr>
              <a:spcBef>
                <a:spcPct val="0"/>
              </a:spcBef>
            </a:pPr>
            <a:r>
              <a:rPr lang="en-US" altLang="en-US" b="1"/>
              <a:t> </a:t>
            </a:r>
            <a:endParaRPr lang="en-US" altLang="en-US"/>
          </a:p>
          <a:p>
            <a:pPr>
              <a:spcBef>
                <a:spcPct val="0"/>
              </a:spcBef>
            </a:pPr>
            <a:r>
              <a:rPr lang="en-US" altLang="en-US" b="1"/>
              <a:t>(AFTER SOME DISCUSSION, LET THEM KNOW YOU’LL BE PRESENTING THE DEFINITION IN A FEW MINUTES)</a:t>
            </a: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33796" name="Slide Number Placeholder 3">
            <a:extLst>
              <a:ext uri="{FF2B5EF4-FFF2-40B4-BE49-F238E27FC236}">
                <a16:creationId xmlns:a16="http://schemas.microsoft.com/office/drawing/2014/main" id="{2B8EC4D2-B548-436C-B8C6-F83B9FDEB4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45C965-4B5C-4716-B45C-EFEE5C14C6E4}" type="slidenum">
              <a:rPr lang="en-US" altLang="en-US"/>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5E4DE22-43BD-47AF-881A-E87075156D0B}"/>
              </a:ext>
            </a:extLst>
          </p:cNvPr>
          <p:cNvSpPr>
            <a:spLocks noGrp="1" noRot="1" noChangeAspect="1" noChangeArrowheads="1" noTextEdit="1"/>
          </p:cNvSpPr>
          <p:nvPr>
            <p:ph type="sldImg"/>
          </p:nvPr>
        </p:nvSpPr>
        <p:spPr bwMode="auto">
          <a:xfrm>
            <a:off x="2011363" y="685800"/>
            <a:ext cx="2932112" cy="219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6AF003F0-B84F-4D8D-9635-9B0F9583EE7F}"/>
              </a:ext>
            </a:extLst>
          </p:cNvPr>
          <p:cNvSpPr>
            <a:spLocks noGrp="1" noChangeArrowheads="1"/>
          </p:cNvSpPr>
          <p:nvPr>
            <p:ph type="body" idx="1"/>
          </p:nvPr>
        </p:nvSpPr>
        <p:spPr bwMode="auto">
          <a:xfrm>
            <a:off x="473075" y="3163888"/>
            <a:ext cx="5791200"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t>The final skill effective safety leaders display is to recognize team members when they go above and beyond to maintain a strong positive jobsite safety climate.  </a:t>
            </a:r>
          </a:p>
          <a:p>
            <a:pPr>
              <a:spcBef>
                <a:spcPct val="0"/>
              </a:spcBef>
            </a:pPr>
            <a:r>
              <a:rPr lang="en-US" altLang="en-US" sz="1100"/>
              <a:t> </a:t>
            </a:r>
          </a:p>
          <a:p>
            <a:pPr>
              <a:spcBef>
                <a:spcPct val="0"/>
              </a:spcBef>
            </a:pPr>
            <a:r>
              <a:rPr lang="en-US" altLang="en-US" sz="1100" b="1"/>
              <a:t>ASK CLASS:   </a:t>
            </a:r>
            <a:endParaRPr lang="en-US" altLang="en-US" sz="1100"/>
          </a:p>
          <a:p>
            <a:pPr>
              <a:spcBef>
                <a:spcPct val="0"/>
              </a:spcBef>
            </a:pPr>
            <a:r>
              <a:rPr lang="en-US" altLang="en-US" sz="1100" b="1"/>
              <a:t>WHY IS IT IMPORTANT TO DO THIS? (e.g. Appreciation motivates and encourages team members to continue working to maintain and improve the jobsite safety climate)</a:t>
            </a:r>
            <a:endParaRPr lang="en-US" altLang="en-US" sz="1100"/>
          </a:p>
          <a:p>
            <a:pPr>
              <a:spcBef>
                <a:spcPct val="0"/>
              </a:spcBef>
            </a:pPr>
            <a:r>
              <a:rPr lang="en-US" altLang="en-US" sz="1100"/>
              <a:t> </a:t>
            </a:r>
          </a:p>
          <a:p>
            <a:pPr>
              <a:spcBef>
                <a:spcPct val="0"/>
              </a:spcBef>
            </a:pPr>
            <a:r>
              <a:rPr lang="en-US" altLang="en-US" sz="1100"/>
              <a:t>Like other types of feedback, recognition should be given in a timely manner and it must be sincere. It’s also important to separate this type of “way to go” or praise feedback from the type of feedback we just discussed.   It may be as simple as saying “good job,” giving a hand shake, or saying “thank you” for going the extra mile for safety or for something really well done. </a:t>
            </a:r>
          </a:p>
          <a:p>
            <a:pPr>
              <a:spcBef>
                <a:spcPct val="0"/>
              </a:spcBef>
            </a:pPr>
            <a:r>
              <a:rPr lang="en-US" altLang="en-US" sz="1100"/>
              <a:t> </a:t>
            </a:r>
          </a:p>
          <a:p>
            <a:pPr>
              <a:spcBef>
                <a:spcPct val="0"/>
              </a:spcBef>
            </a:pPr>
            <a:r>
              <a:rPr lang="en-US" altLang="en-US" sz="1100"/>
              <a:t>It’s important to know your team members as individuals so you can use praise and acknowledgement effectively. For those who are comfortable with public praise, it is a great way to show others that safety is valued. However, a person uncomfortable with public praise may be more embarrassed rather than pleased.</a:t>
            </a:r>
          </a:p>
          <a:p>
            <a:pPr>
              <a:spcBef>
                <a:spcPct val="0"/>
              </a:spcBef>
            </a:pPr>
            <a:r>
              <a:rPr lang="en-US" altLang="en-US" sz="1100"/>
              <a:t> </a:t>
            </a:r>
          </a:p>
          <a:p>
            <a:pPr>
              <a:spcBef>
                <a:spcPct val="0"/>
              </a:spcBef>
            </a:pPr>
            <a:r>
              <a:rPr lang="en-US" altLang="en-US" sz="1100" b="1"/>
              <a:t>ASK CLASS:   </a:t>
            </a:r>
            <a:endParaRPr lang="en-US" altLang="en-US" sz="1100"/>
          </a:p>
          <a:p>
            <a:pPr>
              <a:spcBef>
                <a:spcPct val="0"/>
              </a:spcBef>
            </a:pPr>
            <a:r>
              <a:rPr lang="en-US" altLang="en-US" sz="1100" b="1"/>
              <a:t>WHAT ARE SOME THINGS YOU MIGHT WANT TO CONSIDER WHEN GIVING PRAISE?  (Generational differences - millennials – always needing praise; Old days = no news is good news; Personality of individual; Jobsite culture or climate)</a:t>
            </a:r>
            <a:endParaRPr lang="en-US" altLang="en-US" sz="1100"/>
          </a:p>
          <a:p>
            <a:pPr>
              <a:spcBef>
                <a:spcPct val="0"/>
              </a:spcBef>
            </a:pPr>
            <a:r>
              <a:rPr lang="en-US" altLang="en-US" sz="1100"/>
              <a:t> </a:t>
            </a:r>
          </a:p>
          <a:p>
            <a:pPr>
              <a:spcBef>
                <a:spcPct val="0"/>
              </a:spcBef>
            </a:pPr>
            <a:r>
              <a:rPr lang="en-US" altLang="en-US" sz="1100" b="1"/>
              <a:t>IS THERE EVER A DOWNSIDE TO GIVING RECOGNITION? (Coworker reaction, perceived favoritism, preferential treatment)</a:t>
            </a:r>
            <a:endParaRPr lang="en-US" altLang="en-US" sz="1100"/>
          </a:p>
          <a:p>
            <a:pPr>
              <a:spcBef>
                <a:spcPct val="0"/>
              </a:spcBef>
            </a:pPr>
            <a:r>
              <a:rPr lang="en-US" altLang="en-US" sz="1100"/>
              <a:t>----------------------------------------</a:t>
            </a:r>
          </a:p>
          <a:p>
            <a:pPr>
              <a:spcBef>
                <a:spcPct val="0"/>
              </a:spcBef>
            </a:pPr>
            <a:r>
              <a:rPr lang="en-US" altLang="en-US" sz="1100"/>
              <a:t>So we’ve covered the costs of ineffective safety leadership, the benefits and importance of effective safety leadership, and presented the five safety leadership skills covered in this course.  Next we’re going to work through some real-world construction scenarios to see how the skills are or are not applied on the jobsite.  </a:t>
            </a:r>
          </a:p>
          <a:p>
            <a:pPr>
              <a:spcBef>
                <a:spcPct val="0"/>
              </a:spcBef>
            </a:pPr>
            <a:r>
              <a:rPr lang="en-US" altLang="en-US" sz="1100"/>
              <a:t> </a:t>
            </a:r>
          </a:p>
          <a:p>
            <a:pPr>
              <a:spcBef>
                <a:spcPct val="0"/>
              </a:spcBef>
            </a:pPr>
            <a:r>
              <a:rPr lang="en-US" altLang="en-US"/>
              <a:t>Before we start that though, as we go through the scenarios I want you to keep in mind that practicing and using these skills is really not very time-consuming.  And that they can be easily inserted into daily workflow and are likely to improve productivity. </a:t>
            </a:r>
          </a:p>
        </p:txBody>
      </p:sp>
      <p:sp>
        <p:nvSpPr>
          <p:cNvPr id="70660" name="Slide Number Placeholder 3">
            <a:extLst>
              <a:ext uri="{FF2B5EF4-FFF2-40B4-BE49-F238E27FC236}">
                <a16:creationId xmlns:a16="http://schemas.microsoft.com/office/drawing/2014/main" id="{36AE31C7-B277-4C03-9BF6-CDB9ABC93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EE2D30-0AEF-4E20-93C9-0D3E2508BBCA}"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3724C70-0907-4A94-8CC4-7F15448D61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AD6C657-4D70-42CC-ADBF-113CD4012A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Have students turn to page 14 in handout</a:t>
            </a:r>
          </a:p>
          <a:p>
            <a:pPr>
              <a:spcBef>
                <a:spcPct val="0"/>
              </a:spcBef>
            </a:pPr>
            <a:r>
              <a:rPr lang="en-US" altLang="en-US"/>
              <a:t> </a:t>
            </a:r>
          </a:p>
          <a:p>
            <a:pPr>
              <a:spcBef>
                <a:spcPct val="0"/>
              </a:spcBef>
            </a:pPr>
            <a:r>
              <a:rPr lang="en-US" altLang="en-US"/>
              <a:t>Depending on how we are doing on time, we may not go through each scenario, but we will be covering all 5 skills.  You can find the scripts for all the videos in your handout, to read after the class. </a:t>
            </a:r>
          </a:p>
          <a:p>
            <a:pPr>
              <a:spcBef>
                <a:spcPct val="0"/>
              </a:spcBef>
            </a:pPr>
            <a:r>
              <a:rPr lang="en-US" altLang="en-US"/>
              <a:t> </a:t>
            </a:r>
          </a:p>
          <a:p>
            <a:pPr>
              <a:spcBef>
                <a:spcPct val="0"/>
              </a:spcBef>
            </a:pPr>
            <a:r>
              <a:rPr lang="en-US" altLang="en-US"/>
              <a:t> </a:t>
            </a:r>
            <a:r>
              <a:rPr lang="en-US" altLang="en-US" b="1"/>
              <a:t>Additional Instructor Notes</a:t>
            </a:r>
          </a:p>
          <a:p>
            <a:pPr>
              <a:spcBef>
                <a:spcPct val="0"/>
              </a:spcBef>
            </a:pPr>
            <a:endParaRPr lang="en-US" altLang="en-US"/>
          </a:p>
          <a:p>
            <a:pPr>
              <a:spcBef>
                <a:spcPct val="0"/>
              </a:spcBef>
            </a:pPr>
            <a:r>
              <a:rPr lang="en-US" altLang="en-US"/>
              <a:t>While the primary goal of the scenarios is to demonstrate the 5 safety leadership skills, they also illustrate important safety hazards. Sometimes the hazards include the OSHA’s Focus Four.  As you go through the scenario, you might find it useful to mention them, but please do NOT spend time discussing the hazards themselves, because that is covered in much greater detail in other safety training materials. If while watching the scenarios students identify a particular safety issue, use the moment to recognize them for noticing it, but then quickly get back to the leadership skills.</a:t>
            </a:r>
          </a:p>
          <a:p>
            <a:pPr>
              <a:spcBef>
                <a:spcPct val="0"/>
              </a:spcBef>
            </a:pPr>
            <a:endParaRPr lang="en-US" altLang="en-US"/>
          </a:p>
          <a:p>
            <a:pPr>
              <a:spcBef>
                <a:spcPct val="0"/>
              </a:spcBef>
            </a:pPr>
            <a:endParaRPr lang="en-US" altLang="en-US"/>
          </a:p>
        </p:txBody>
      </p:sp>
      <p:sp>
        <p:nvSpPr>
          <p:cNvPr id="72708" name="Slide Number Placeholder 3">
            <a:extLst>
              <a:ext uri="{FF2B5EF4-FFF2-40B4-BE49-F238E27FC236}">
                <a16:creationId xmlns:a16="http://schemas.microsoft.com/office/drawing/2014/main" id="{1AA4BF74-E232-4DB9-91B3-A901DCA67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9C6FC0-6489-4A34-AD34-A7C17DC23ECA}"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27D1738-0501-4282-93E1-787B86C75A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E997A08-E88B-4730-97FA-50DF7D559B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we work through each scenario together, we will be analyzing if the characters use any or all of the 5 safety leadership skills and then discuss what they could have done better. </a:t>
            </a:r>
          </a:p>
          <a:p>
            <a:pPr>
              <a:spcBef>
                <a:spcPct val="0"/>
              </a:spcBef>
            </a:pPr>
            <a:r>
              <a:rPr lang="en-US" altLang="en-US"/>
              <a:t> </a:t>
            </a:r>
          </a:p>
          <a:p>
            <a:pPr>
              <a:spcBef>
                <a:spcPct val="0"/>
              </a:spcBef>
            </a:pPr>
            <a:r>
              <a:rPr lang="en-US" altLang="en-US" b="1"/>
              <a:t>FOR INSTRUCTOR ONLY –</a:t>
            </a:r>
            <a:r>
              <a:rPr lang="en-US" altLang="en-US"/>
              <a:t> HERE’S WHEN YOU COULD CREATE THE TABLE ON A WHITEBOARD OR FLIP CHART TO USE FOR THE SCENARIOS</a:t>
            </a:r>
          </a:p>
          <a:p>
            <a:pPr>
              <a:spcBef>
                <a:spcPct val="0"/>
              </a:spcBef>
            </a:pPr>
            <a:endParaRPr lang="en-US" altLang="en-US"/>
          </a:p>
          <a:p>
            <a:pPr>
              <a:spcBef>
                <a:spcPct val="0"/>
              </a:spcBef>
            </a:pPr>
            <a:endParaRPr lang="en-US" altLang="en-US"/>
          </a:p>
        </p:txBody>
      </p:sp>
      <p:sp>
        <p:nvSpPr>
          <p:cNvPr id="74756" name="Slide Number Placeholder 3">
            <a:extLst>
              <a:ext uri="{FF2B5EF4-FFF2-40B4-BE49-F238E27FC236}">
                <a16:creationId xmlns:a16="http://schemas.microsoft.com/office/drawing/2014/main" id="{024997F9-7D40-44AC-A481-517C8062B3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3636D8-2508-4AF3-A20F-9181979429B2}" type="slidenum">
              <a:rPr lang="en-US" altLang="en-US"/>
              <a:pPr fontAlgn="base">
                <a:spcBef>
                  <a:spcPct val="0"/>
                </a:spcBef>
                <a:spcAft>
                  <a:spcPct val="0"/>
                </a:spcAft>
              </a:pPr>
              <a:t>22</a:t>
            </a:fld>
            <a:endParaRPr lang="en-US" altLang="en-US"/>
          </a:p>
        </p:txBody>
      </p:sp>
      <p:pic>
        <p:nvPicPr>
          <p:cNvPr id="74757" name="Picture 5">
            <a:extLst>
              <a:ext uri="{FF2B5EF4-FFF2-40B4-BE49-F238E27FC236}">
                <a16:creationId xmlns:a16="http://schemas.microsoft.com/office/drawing/2014/main" id="{9A6EEBB9-9363-4AEE-9FAF-4A60F616E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5626100"/>
            <a:ext cx="40989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D4D6348-A981-4311-81F3-CDC7276F30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E975075-BF1A-4A67-8E43-DD41C3FA4B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Each scenario starts with a description of a safety situation on a construction site. This is followed by two possible outcomes where a leader either uses or doesn’t use one or more of the 5 leadership skills.  </a:t>
            </a:r>
          </a:p>
          <a:p>
            <a:pPr>
              <a:spcBef>
                <a:spcPct val="0"/>
              </a:spcBef>
            </a:pPr>
            <a:r>
              <a:rPr lang="en-US" altLang="en-US"/>
              <a:t> </a:t>
            </a:r>
          </a:p>
          <a:p>
            <a:pPr>
              <a:spcBef>
                <a:spcPct val="0"/>
              </a:spcBef>
            </a:pPr>
            <a:r>
              <a:rPr lang="en-US" altLang="en-US"/>
              <a:t>In each scenario, you’ll be introduced to a number of different characters.  The first letter of each character’s name is based on their job position.  For example in one of them, Stan is a </a:t>
            </a:r>
            <a:r>
              <a:rPr lang="en-US" altLang="en-US" b="1" u="sng"/>
              <a:t>S</a:t>
            </a:r>
            <a:r>
              <a:rPr lang="en-US" altLang="en-US"/>
              <a:t>uperintendent, Frank is a </a:t>
            </a:r>
            <a:r>
              <a:rPr lang="en-US" altLang="en-US" b="1" u="sng"/>
              <a:t>F</a:t>
            </a:r>
            <a:r>
              <a:rPr lang="en-US" altLang="en-US"/>
              <a:t>oreman, Stan is a Emilio is an </a:t>
            </a:r>
            <a:r>
              <a:rPr lang="en-US" altLang="en-US" b="1" u="sng"/>
              <a:t>E</a:t>
            </a:r>
            <a:r>
              <a:rPr lang="en-US" altLang="en-US"/>
              <a:t>xperienced worker, and Tia is a </a:t>
            </a:r>
            <a:r>
              <a:rPr lang="en-US" altLang="en-US" b="1" u="sng"/>
              <a:t>T</a:t>
            </a:r>
            <a:r>
              <a:rPr lang="en-US" altLang="en-US"/>
              <a:t>rainee/apprentice.</a:t>
            </a:r>
          </a:p>
        </p:txBody>
      </p:sp>
      <p:sp>
        <p:nvSpPr>
          <p:cNvPr id="76804" name="Slide Number Placeholder 3">
            <a:extLst>
              <a:ext uri="{FF2B5EF4-FFF2-40B4-BE49-F238E27FC236}">
                <a16:creationId xmlns:a16="http://schemas.microsoft.com/office/drawing/2014/main" id="{BCEF4F07-90DF-46F0-B785-3D3E44E629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A210A3-5E48-4562-BFC1-104251A9072A}"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58AD98A-B7E8-4AF6-8C53-32FDAFBFF7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4FD2777-3534-4F3E-8A33-C022E1198A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On page 17 of your handout, there is a checklist like this one of the leadership skills that you can use as a sort of cheat sheet as we work through the scenarios.  </a:t>
            </a:r>
          </a:p>
          <a:p>
            <a:pPr>
              <a:spcBef>
                <a:spcPct val="0"/>
              </a:spcBef>
            </a:pPr>
            <a:r>
              <a:rPr lang="en-US" altLang="en-US"/>
              <a:t> </a:t>
            </a:r>
          </a:p>
          <a:p>
            <a:pPr>
              <a:spcBef>
                <a:spcPct val="0"/>
              </a:spcBef>
            </a:pPr>
            <a:r>
              <a:rPr lang="en-US" altLang="en-US"/>
              <a:t>They are also on the back of your wallet card.</a:t>
            </a:r>
          </a:p>
          <a:p>
            <a:pPr>
              <a:spcBef>
                <a:spcPct val="0"/>
              </a:spcBef>
            </a:pPr>
            <a:r>
              <a:rPr lang="en-US" altLang="en-US"/>
              <a:t> </a:t>
            </a:r>
          </a:p>
          <a:p>
            <a:pPr>
              <a:spcBef>
                <a:spcPct val="0"/>
              </a:spcBef>
            </a:pPr>
            <a:endParaRPr lang="en-US" altLang="en-US"/>
          </a:p>
        </p:txBody>
      </p:sp>
      <p:sp>
        <p:nvSpPr>
          <p:cNvPr id="78852" name="Slide Number Placeholder 3">
            <a:extLst>
              <a:ext uri="{FF2B5EF4-FFF2-40B4-BE49-F238E27FC236}">
                <a16:creationId xmlns:a16="http://schemas.microsoft.com/office/drawing/2014/main" id="{3ABDD382-CCCD-42AE-8203-8713A7D631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F3CAEF-5FAE-4F28-80D9-12D12CDD58E6}"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52EC468-F1D8-485E-8090-9C941B3417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2A3B07DD-E196-4AE1-8EF3-ACB3BF9C31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Here’s a description of the jobsite setting for all the scenarios. It is a free-standing, six-story building in North Carolina with commercial offices on the first floor and residential housing on the upper five floors. The 12-14 month project began in January.  The scenarios start taking place in July.</a:t>
            </a:r>
          </a:p>
          <a:p>
            <a:pPr>
              <a:spcBef>
                <a:spcPct val="0"/>
              </a:spcBef>
            </a:pPr>
            <a:r>
              <a:rPr lang="en-US" altLang="en-US"/>
              <a:t> </a:t>
            </a:r>
          </a:p>
          <a:p>
            <a:pPr>
              <a:spcBef>
                <a:spcPct val="0"/>
              </a:spcBef>
            </a:pPr>
            <a:r>
              <a:rPr lang="en-US" altLang="en-US"/>
              <a:t>It is being managed by the large general contractor </a:t>
            </a:r>
            <a:r>
              <a:rPr lang="en-US" altLang="en-US" i="1"/>
              <a:t>American Master Builders</a:t>
            </a:r>
            <a:r>
              <a:rPr lang="en-US" altLang="en-US"/>
              <a:t> (</a:t>
            </a:r>
            <a:r>
              <a:rPr lang="en-US" altLang="en-US" i="1"/>
              <a:t>AMB</a:t>
            </a:r>
            <a:r>
              <a:rPr lang="en-US" altLang="en-US"/>
              <a:t>) Inc. Fifty percent of the employees work directly for </a:t>
            </a:r>
            <a:r>
              <a:rPr lang="en-US" altLang="en-US" i="1"/>
              <a:t>AMB</a:t>
            </a:r>
            <a:r>
              <a:rPr lang="en-US" altLang="en-US"/>
              <a:t>.  The other 50% are specialty subcontractors. There are between 30-50 union and non-union workers on the site at any one time.</a:t>
            </a:r>
          </a:p>
        </p:txBody>
      </p:sp>
      <p:sp>
        <p:nvSpPr>
          <p:cNvPr id="80900" name="Slide Number Placeholder 3">
            <a:extLst>
              <a:ext uri="{FF2B5EF4-FFF2-40B4-BE49-F238E27FC236}">
                <a16:creationId xmlns:a16="http://schemas.microsoft.com/office/drawing/2014/main" id="{B1D35D07-052A-4658-8305-F84A58A35A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62CC-AC11-4B12-BD5C-C8D887E9664A}"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7FAFE65-6923-4F57-8793-6C3519E078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A44BCC8-6CAA-4E68-8CFD-595D46978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Today we’re going to work through [list the scenarios you’ve picked]. If we have time, we’ll do some others.</a:t>
            </a:r>
          </a:p>
          <a:p>
            <a:pPr>
              <a:spcBef>
                <a:spcPct val="0"/>
              </a:spcBef>
            </a:pPr>
            <a:r>
              <a:rPr lang="en-US" altLang="en-US"/>
              <a:t> </a:t>
            </a:r>
          </a:p>
          <a:p>
            <a:pPr>
              <a:spcBef>
                <a:spcPct val="0"/>
              </a:spcBef>
            </a:pPr>
            <a:r>
              <a:rPr lang="en-US" altLang="en-US" b="1"/>
              <a:t>CLICK THE ICON OF THE SCENARIO YOU WISH TO USE</a:t>
            </a:r>
            <a:endParaRPr lang="en-US" altLang="en-US"/>
          </a:p>
          <a:p>
            <a:pPr>
              <a:spcBef>
                <a:spcPct val="0"/>
              </a:spcBef>
            </a:pPr>
            <a:endParaRPr lang="en-US" altLang="en-US" b="1"/>
          </a:p>
          <a:p>
            <a:pPr>
              <a:spcBef>
                <a:spcPct val="0"/>
              </a:spcBef>
            </a:pPr>
            <a:r>
              <a:rPr lang="en-US" altLang="en-US" b="1"/>
              <a:t>Additional Instructor Notes</a:t>
            </a:r>
          </a:p>
          <a:p>
            <a:pPr>
              <a:spcBef>
                <a:spcPct val="0"/>
              </a:spcBef>
            </a:pPr>
            <a:endParaRPr lang="en-US" altLang="en-US"/>
          </a:p>
          <a:p>
            <a:pPr>
              <a:spcBef>
                <a:spcPct val="0"/>
              </a:spcBef>
            </a:pPr>
            <a:r>
              <a:rPr lang="en-US" altLang="en-US"/>
              <a:t>This is the main menu for all the scenarios.  You can click on any of the icons and you will be taken to the introductory slide of that scenario.  Also, you’ll find this icon in the bottom right corner of each scenario slide.  You can click on it and it will take you back to slide 26 so you can click on the next scenario you want to work through.  </a:t>
            </a:r>
          </a:p>
          <a:p>
            <a:pPr>
              <a:spcBef>
                <a:spcPct val="0"/>
              </a:spcBef>
            </a:pPr>
            <a:r>
              <a:rPr lang="en-US" altLang="en-US"/>
              <a:t> </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r>
              <a:rPr lang="en-US" altLang="en-US"/>
              <a:t>When you are ready to discuss the FSL course’s takeaway messages, click the “Takeaways” icon.</a:t>
            </a:r>
          </a:p>
        </p:txBody>
      </p:sp>
      <p:sp>
        <p:nvSpPr>
          <p:cNvPr id="82948" name="Slide Number Placeholder 3">
            <a:extLst>
              <a:ext uri="{FF2B5EF4-FFF2-40B4-BE49-F238E27FC236}">
                <a16:creationId xmlns:a16="http://schemas.microsoft.com/office/drawing/2014/main" id="{BBB24EB6-49ED-44EE-881C-3D1E6BD42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B0D8C2-DC7D-4752-8950-3CD2B9197311}" type="slidenum">
              <a:rPr lang="en-US" altLang="en-US">
                <a:solidFill>
                  <a:srgbClr val="000000"/>
                </a:solidFill>
              </a:rPr>
              <a:pPr fontAlgn="base">
                <a:spcBef>
                  <a:spcPct val="0"/>
                </a:spcBef>
                <a:spcAft>
                  <a:spcPct val="0"/>
                </a:spcAft>
              </a:pPr>
              <a:t>26</a:t>
            </a:fld>
            <a:endParaRPr lang="en-US" altLang="en-US">
              <a:solidFill>
                <a:srgbClr val="000000"/>
              </a:solidFill>
            </a:endParaRPr>
          </a:p>
        </p:txBody>
      </p:sp>
      <p:grpSp>
        <p:nvGrpSpPr>
          <p:cNvPr id="82949" name="Group 4">
            <a:extLst>
              <a:ext uri="{FF2B5EF4-FFF2-40B4-BE49-F238E27FC236}">
                <a16:creationId xmlns:a16="http://schemas.microsoft.com/office/drawing/2014/main" id="{C5BF68AB-D872-4DA7-8069-6105B0A8B0D3}"/>
              </a:ext>
            </a:extLst>
          </p:cNvPr>
          <p:cNvGrpSpPr>
            <a:grpSpLocks/>
          </p:cNvGrpSpPr>
          <p:nvPr/>
        </p:nvGrpSpPr>
        <p:grpSpPr bwMode="auto">
          <a:xfrm>
            <a:off x="2898775" y="6505575"/>
            <a:ext cx="1060450" cy="642938"/>
            <a:chOff x="0" y="0"/>
            <a:chExt cx="1061293" cy="643400"/>
          </a:xfrm>
        </p:grpSpPr>
        <p:pic>
          <p:nvPicPr>
            <p:cNvPr id="82950" name="Picture 5">
              <a:extLst>
                <a:ext uri="{FF2B5EF4-FFF2-40B4-BE49-F238E27FC236}">
                  <a16:creationId xmlns:a16="http://schemas.microsoft.com/office/drawing/2014/main" id="{3605F8B6-AEA8-4B07-ABD7-C1BD2F3B0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918" y="11575"/>
              <a:ext cx="841375" cy="63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642F6826-C11D-4E27-91EC-9B724D5D3FD6}"/>
                </a:ext>
              </a:extLst>
            </p:cNvPr>
            <p:cNvCxnSpPr/>
            <p:nvPr/>
          </p:nvCxnSpPr>
          <p:spPr>
            <a:xfrm>
              <a:off x="0" y="0"/>
              <a:ext cx="910361" cy="57350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5A03A5F-839E-4E33-8E89-EC175115C5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DC341A-1DAC-420D-B0AF-B5EE5858B29C}"/>
              </a:ext>
            </a:extLst>
          </p:cNvPr>
          <p:cNvSpPr>
            <a:spLocks noGrp="1"/>
          </p:cNvSpPr>
          <p:nvPr>
            <p:ph type="body" idx="1"/>
          </p:nvPr>
        </p:nvSpPr>
        <p:spPr/>
        <p:txBody>
          <a:bodyPr/>
          <a:lstStyle/>
          <a:p>
            <a:pPr fontAlgn="auto">
              <a:spcBef>
                <a:spcPts val="0"/>
              </a:spcBef>
              <a:spcAft>
                <a:spcPts val="0"/>
              </a:spcAft>
              <a:defRPr/>
            </a:pPr>
            <a:r>
              <a:rPr lang="en-US" dirty="0"/>
              <a:t>The key safety leadership moment illustrated in Cover Up! is how a safety leader can effectively communicate with a team member about how and why to carry out a safety-related task.</a:t>
            </a:r>
          </a:p>
          <a:p>
            <a:pPr fontAlgn="auto">
              <a:spcBef>
                <a:spcPts val="0"/>
              </a:spcBef>
              <a:spcAft>
                <a:spcPts val="0"/>
              </a:spcAft>
              <a:defRPr/>
            </a:pPr>
            <a:r>
              <a:rPr lang="en-US" dirty="0"/>
              <a:t> </a:t>
            </a:r>
          </a:p>
          <a:p>
            <a:pPr fontAlgn="auto">
              <a:spcBef>
                <a:spcPts val="0"/>
              </a:spcBef>
              <a:spcAft>
                <a:spcPts val="0"/>
              </a:spcAft>
              <a:defRPr/>
            </a:pPr>
            <a:r>
              <a:rPr lang="en-US" i="1" dirty="0"/>
              <a:t>The safety hazard in this scenario is </a:t>
            </a:r>
            <a:r>
              <a:rPr lang="en-US" b="1" i="1" dirty="0"/>
              <a:t>falls</a:t>
            </a:r>
            <a:r>
              <a:rPr lang="en-US" i="1" dirty="0"/>
              <a:t>.</a:t>
            </a:r>
            <a:endParaRPr lang="en-US" dirty="0"/>
          </a:p>
          <a:p>
            <a:pPr fontAlgn="auto">
              <a:spcBef>
                <a:spcPts val="0"/>
              </a:spcBef>
              <a:spcAft>
                <a:spcPts val="0"/>
              </a:spcAft>
              <a:defRPr/>
            </a:pPr>
            <a:r>
              <a:rPr lang="en-US" b="1" dirty="0"/>
              <a:t> </a:t>
            </a:r>
            <a:endParaRPr lang="en-US" dirty="0"/>
          </a:p>
          <a:p>
            <a:pPr fontAlgn="auto">
              <a:spcBef>
                <a:spcPts val="0"/>
              </a:spcBef>
              <a:spcAft>
                <a:spcPts val="0"/>
              </a:spcAft>
              <a:defRPr/>
            </a:pPr>
            <a:r>
              <a:rPr lang="en-US" b="1" dirty="0"/>
              <a:t>INSTRUCTOR INFORMATION -</a:t>
            </a:r>
            <a:r>
              <a:rPr lang="en-US" dirty="0"/>
              <a:t> It is designed to illustrate the following safety leadership skills:  </a:t>
            </a:r>
          </a:p>
          <a:p>
            <a:pPr marL="228600" indent="-228600" fontAlgn="auto">
              <a:spcBef>
                <a:spcPts val="0"/>
              </a:spcBef>
              <a:spcAft>
                <a:spcPts val="0"/>
              </a:spcAft>
              <a:buFont typeface="+mj-lt"/>
              <a:buAutoNum type="arabicPeriod"/>
              <a:defRPr/>
            </a:pPr>
            <a:r>
              <a:rPr lang="en-US" dirty="0"/>
              <a:t>Practicing 3-way communication</a:t>
            </a:r>
          </a:p>
          <a:p>
            <a:pPr marL="228600" indent="-228600" fontAlgn="auto">
              <a:spcBef>
                <a:spcPts val="0"/>
              </a:spcBef>
              <a:spcAft>
                <a:spcPts val="0"/>
              </a:spcAft>
              <a:buFont typeface="+mj-lt"/>
              <a:buAutoNum type="arabicPeriod"/>
              <a:defRPr/>
            </a:pPr>
            <a:r>
              <a:rPr lang="en-US" dirty="0"/>
              <a:t>Recognizing team members for a job well done</a:t>
            </a:r>
          </a:p>
          <a:p>
            <a:pPr fontAlgn="auto">
              <a:spcBef>
                <a:spcPts val="0"/>
              </a:spcBef>
              <a:spcAft>
                <a:spcPts val="0"/>
              </a:spcAft>
              <a:defRPr/>
            </a:pPr>
            <a:r>
              <a:rPr lang="en-US" dirty="0"/>
              <a:t> </a:t>
            </a:r>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84996" name="Slide Number Placeholder 3">
            <a:extLst>
              <a:ext uri="{FF2B5EF4-FFF2-40B4-BE49-F238E27FC236}">
                <a16:creationId xmlns:a16="http://schemas.microsoft.com/office/drawing/2014/main" id="{32D35310-F3BF-4511-99CD-0A3A2CCF3D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7CC0AE-9A82-41B3-888B-4BCF9D5F0C4B}"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EE4B0E5-A1E0-49A2-9CB7-4A6100C75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B6B3A0D-E0B9-43CE-A81A-8847E7A17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87044" name="Slide Number Placeholder 3">
            <a:extLst>
              <a:ext uri="{FF2B5EF4-FFF2-40B4-BE49-F238E27FC236}">
                <a16:creationId xmlns:a16="http://schemas.microsoft.com/office/drawing/2014/main" id="{DCC58A6B-68CE-467D-AAD8-C09454B3A1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DBB032-D32F-4331-B5C1-DC2F900CDEBB}" type="slidenum">
              <a:rPr lang="en-US" altLang="en-US"/>
              <a:pPr fontAlgn="base">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B4DA367-5D35-42DA-B8EC-55C86747B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F2D4F6E7-26D6-4818-B3BA-277C27A46B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89092" name="Slide Number Placeholder 3">
            <a:extLst>
              <a:ext uri="{FF2B5EF4-FFF2-40B4-BE49-F238E27FC236}">
                <a16:creationId xmlns:a16="http://schemas.microsoft.com/office/drawing/2014/main" id="{7F342949-284C-4356-B2B2-16C6A3023B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130B02-2192-4EBA-8E05-7F6B628C52A2}" type="slidenum">
              <a:rPr lang="en-US" altLang="en-US"/>
              <a:pPr fontAlgn="base">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E0126F3-2C99-4E90-8256-AD05A6565C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5F165FD-F9BC-4D17-8114-0A7782D4836A}"/>
              </a:ext>
            </a:extLst>
          </p:cNvPr>
          <p:cNvSpPr>
            <a:spLocks noGrp="1"/>
          </p:cNvSpPr>
          <p:nvPr>
            <p:ph type="body" idx="1"/>
          </p:nvPr>
        </p:nvSpPr>
        <p:spPr/>
        <p:txBody>
          <a:bodyPr/>
          <a:lstStyle/>
          <a:p>
            <a:pPr fontAlgn="auto">
              <a:spcBef>
                <a:spcPts val="0"/>
              </a:spcBef>
              <a:spcAft>
                <a:spcPts val="0"/>
              </a:spcAft>
              <a:defRPr/>
            </a:pPr>
            <a:r>
              <a:rPr lang="en-US" dirty="0"/>
              <a:t>We expect that by the end of today’s training each of you will be able to:</a:t>
            </a:r>
          </a:p>
          <a:p>
            <a:pPr marL="228600" indent="-228600" fontAlgn="auto">
              <a:spcBef>
                <a:spcPts val="0"/>
              </a:spcBef>
              <a:spcAft>
                <a:spcPts val="0"/>
              </a:spcAft>
              <a:buFont typeface="+mj-lt"/>
              <a:buAutoNum type="arabicPeriod"/>
              <a:defRPr/>
            </a:pPr>
            <a:r>
              <a:rPr lang="en-US" dirty="0"/>
              <a:t>Explain why safety leadership is important</a:t>
            </a:r>
          </a:p>
          <a:p>
            <a:pPr marL="228600" indent="-228600" fontAlgn="auto">
              <a:spcBef>
                <a:spcPts val="0"/>
              </a:spcBef>
              <a:spcAft>
                <a:spcPts val="0"/>
              </a:spcAft>
              <a:buFont typeface="+mj-lt"/>
              <a:buAutoNum type="arabicPeriod"/>
              <a:defRPr/>
            </a:pPr>
            <a:r>
              <a:rPr lang="en-US" dirty="0"/>
              <a:t>Describe 5 critical safety leadership skills and </a:t>
            </a:r>
          </a:p>
          <a:p>
            <a:pPr marL="228600" indent="-228600" fontAlgn="auto">
              <a:spcBef>
                <a:spcPts val="0"/>
              </a:spcBef>
              <a:spcAft>
                <a:spcPts val="0"/>
              </a:spcAft>
              <a:buFont typeface="+mj-lt"/>
              <a:buAutoNum type="arabicPeriod"/>
              <a:defRPr/>
            </a:pPr>
            <a:r>
              <a:rPr lang="en-US" dirty="0"/>
              <a:t>Discuss how an effective leader can apply them on the jobsite.</a:t>
            </a:r>
          </a:p>
        </p:txBody>
      </p:sp>
      <p:sp>
        <p:nvSpPr>
          <p:cNvPr id="35844" name="Slide Number Placeholder 3">
            <a:extLst>
              <a:ext uri="{FF2B5EF4-FFF2-40B4-BE49-F238E27FC236}">
                <a16:creationId xmlns:a16="http://schemas.microsoft.com/office/drawing/2014/main" id="{72CC8927-122B-4EC4-85F0-61955DF249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CFB1FD-D4A6-4E87-BD9C-F7266CC607FA}" type="slidenum">
              <a:rPr lang="en-US" altLang="en-US"/>
              <a:pPr fontAlgn="base">
                <a:spcBef>
                  <a:spcPct val="0"/>
                </a:spcBef>
                <a:spcAft>
                  <a:spcPct val="0"/>
                </a:spcAft>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C6E9158-5D18-4FDB-A2D7-6ED6097585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CD2026F6-E199-48E1-9340-D7B6797C1D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outcome A, Frank does not </a:t>
            </a:r>
            <a:r>
              <a:rPr lang="en-US" altLang="en-US" u="sng"/>
              <a:t>practice 3-way communication </a:t>
            </a:r>
            <a:r>
              <a:rPr lang="en-US" altLang="en-US"/>
              <a:t> when he asks Tia to cover the hole in the plywood floor and, therefore, she didn’t understand exactly what he wanted.  She feels humiliated when Frank yells at her, which is likely to have a negative effect on their future communications.</a:t>
            </a:r>
          </a:p>
          <a:p>
            <a:pPr>
              <a:spcBef>
                <a:spcPct val="0"/>
              </a:spcBef>
            </a:pPr>
            <a:endParaRPr lang="en-US" altLang="en-US"/>
          </a:p>
          <a:p>
            <a:pPr>
              <a:spcBef>
                <a:spcPct val="0"/>
              </a:spcBef>
            </a:pPr>
            <a:r>
              <a:rPr lang="en-US" altLang="en-US" b="1"/>
              <a:t>ADVANCE SLIDE</a:t>
            </a:r>
          </a:p>
        </p:txBody>
      </p:sp>
      <p:sp>
        <p:nvSpPr>
          <p:cNvPr id="91140" name="Slide Number Placeholder 3">
            <a:extLst>
              <a:ext uri="{FF2B5EF4-FFF2-40B4-BE49-F238E27FC236}">
                <a16:creationId xmlns:a16="http://schemas.microsoft.com/office/drawing/2014/main" id="{659743C7-55A0-46E2-BDF6-342013CE19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D96ABB-C50C-4C11-8C63-58D8C2D937B2}" type="slidenum">
              <a:rPr lang="en-US" altLang="en-US"/>
              <a:pPr fontAlgn="base">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6463A94-009F-4003-A0CA-EAF46E19AE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DD29046-0D70-4B8A-A64A-2A2368E001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93188" name="Slide Number Placeholder 3">
            <a:extLst>
              <a:ext uri="{FF2B5EF4-FFF2-40B4-BE49-F238E27FC236}">
                <a16:creationId xmlns:a16="http://schemas.microsoft.com/office/drawing/2014/main" id="{364E1862-D99B-4B69-B3E6-430F764606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69FC5D-746A-40C7-B671-5DA5F20FEFE7}" type="slidenum">
              <a:rPr lang="en-US" altLang="en-US"/>
              <a:pPr fontAlgn="base">
                <a:spcBef>
                  <a:spcPct val="0"/>
                </a:spcBef>
                <a:spcAft>
                  <a:spcPct val="0"/>
                </a:spcAft>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3D22F198-C64E-4621-B2DD-A9FDA23CC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FEF3C0C-F994-4334-A06B-7E41F03B07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outcome B, Frank does </a:t>
            </a:r>
            <a:r>
              <a:rPr lang="en-US" altLang="en-US" u="sng"/>
              <a:t>practice 3-way communication.</a:t>
            </a:r>
            <a:r>
              <a:rPr lang="en-US" altLang="en-US"/>
              <a:t> This ensures that Tia understands exactly what Frank wants and by when he wanted it done.  The 2 minutes that it took for Frank to do this helped prevent Tia from being humiliated and also from the drywall installers from getting hurt.  Frank’s </a:t>
            </a:r>
            <a:r>
              <a:rPr lang="en-US" altLang="en-US" u="sng"/>
              <a:t>recognizing Tia for doing a good job </a:t>
            </a:r>
            <a:r>
              <a:rPr lang="en-US" altLang="en-US"/>
              <a:t>carrying out his instructions, makes Tia feel valued and she is likely to be even more safety-conscious in the future.</a:t>
            </a:r>
          </a:p>
          <a:p>
            <a:pPr>
              <a:spcBef>
                <a:spcPct val="0"/>
              </a:spcBef>
            </a:pPr>
            <a:endParaRPr lang="en-US" altLang="en-US"/>
          </a:p>
          <a:p>
            <a:pPr>
              <a:spcBef>
                <a:spcPct val="0"/>
              </a:spcBef>
            </a:pPr>
            <a:r>
              <a:rPr lang="en-US" altLang="en-US" b="1"/>
              <a:t>CLICK SCENARIO MENU ICON TO RETURN TO MAIN MENU</a:t>
            </a:r>
            <a:r>
              <a:rPr lang="en-US" altLang="en-US"/>
              <a:t> </a:t>
            </a:r>
            <a:endParaRPr lang="en-US" altLang="en-US" b="1"/>
          </a:p>
          <a:p>
            <a:pPr>
              <a:spcBef>
                <a:spcPct val="0"/>
              </a:spcBef>
            </a:pPr>
            <a:endParaRPr lang="en-US" altLang="en-US"/>
          </a:p>
        </p:txBody>
      </p:sp>
      <p:sp>
        <p:nvSpPr>
          <p:cNvPr id="95236" name="Slide Number Placeholder 3">
            <a:extLst>
              <a:ext uri="{FF2B5EF4-FFF2-40B4-BE49-F238E27FC236}">
                <a16:creationId xmlns:a16="http://schemas.microsoft.com/office/drawing/2014/main" id="{202DE364-A732-48A2-858B-AADD30C9B7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712FBF-D2F7-4736-AA6C-B186EF4A4F20}" type="slidenum">
              <a:rPr lang="en-US" altLang="en-US"/>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EEE444A-FB6A-40E6-A342-6AD2B9B94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154D82C-4E30-4C69-8B77-838192F10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18 in the student guide </a:t>
            </a:r>
            <a:endParaRPr lang="en-US" altLang="en-US"/>
          </a:p>
          <a:p>
            <a:pPr>
              <a:spcBef>
                <a:spcPct val="0"/>
              </a:spcBef>
            </a:pPr>
            <a:endParaRPr lang="en-US" altLang="en-US"/>
          </a:p>
          <a:p>
            <a:pPr>
              <a:spcBef>
                <a:spcPct val="0"/>
              </a:spcBef>
            </a:pPr>
            <a:r>
              <a:rPr lang="en-US" altLang="en-US"/>
              <a:t>Read/have students read the situation in the Cover Up! script (or instructor reads it aloud). </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97284" name="Slide Number Placeholder 3">
            <a:extLst>
              <a:ext uri="{FF2B5EF4-FFF2-40B4-BE49-F238E27FC236}">
                <a16:creationId xmlns:a16="http://schemas.microsoft.com/office/drawing/2014/main" id="{FF47FFF6-2CD8-40A4-9243-2CCD873ED0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08D5A3-2C0F-4248-A33F-7E97A2DCFA96}" type="slidenum">
              <a:rPr lang="en-US" altLang="en-US"/>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9287DC4-DB97-4CBE-84BB-16DAD64CC2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6CA1721E-7210-4ACA-A820-D6593749F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Read/have students read outcome A in Cover Up! script (or instructor reads it aloud). </a:t>
            </a:r>
          </a:p>
          <a:p>
            <a:pPr>
              <a:spcBef>
                <a:spcPct val="0"/>
              </a:spcBef>
            </a:pPr>
            <a:endParaRPr lang="en-US" altLang="en-US"/>
          </a:p>
          <a:p>
            <a:pPr>
              <a:spcBef>
                <a:spcPct val="0"/>
              </a:spcBef>
            </a:pPr>
            <a:r>
              <a:rPr lang="en-US" altLang="en-US" b="1"/>
              <a:t>ADVANCE SLIDE</a:t>
            </a:r>
            <a:endParaRPr lang="en-US" altLang="en-US"/>
          </a:p>
        </p:txBody>
      </p:sp>
      <p:sp>
        <p:nvSpPr>
          <p:cNvPr id="99332" name="Slide Number Placeholder 3">
            <a:extLst>
              <a:ext uri="{FF2B5EF4-FFF2-40B4-BE49-F238E27FC236}">
                <a16:creationId xmlns:a16="http://schemas.microsoft.com/office/drawing/2014/main" id="{A55E758B-39F5-44DD-9772-A28B12F4C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BA70EE-BEDA-47FD-8BC8-B48CCE556388}" type="slidenum">
              <a:rPr lang="en-US" altLang="en-US"/>
              <a:pPr fontAlgn="base">
                <a:spcBef>
                  <a:spcPct val="0"/>
                </a:spcBef>
                <a:spcAft>
                  <a:spcPct val="0"/>
                </a:spcAft>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E0B113F-4E00-4875-8FA4-6C7D1BF15F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49AC7D04-DF4D-49DE-B6CB-D525EEAE13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outcome A, Frank does not </a:t>
            </a:r>
            <a:r>
              <a:rPr lang="en-US" altLang="en-US" u="sng"/>
              <a:t>practice 3-way communication </a:t>
            </a:r>
            <a:r>
              <a:rPr lang="en-US" altLang="en-US"/>
              <a:t> when he asks Tia to cover the hole in the plywood floor and, therefore, she didn’t understand exactly what he wanted.  She feels humiliated when Frank yells at her, which is likely to have a negative effect on their future communications.</a:t>
            </a:r>
          </a:p>
          <a:p>
            <a:pPr>
              <a:spcBef>
                <a:spcPct val="0"/>
              </a:spcBef>
            </a:pPr>
            <a:endParaRPr lang="en-US" altLang="en-US"/>
          </a:p>
          <a:p>
            <a:pPr>
              <a:spcBef>
                <a:spcPct val="0"/>
              </a:spcBef>
            </a:pPr>
            <a:r>
              <a:rPr lang="en-US" altLang="en-US" b="1"/>
              <a:t>ADVANCE SLIDE</a:t>
            </a:r>
          </a:p>
        </p:txBody>
      </p:sp>
      <p:sp>
        <p:nvSpPr>
          <p:cNvPr id="101380" name="Slide Number Placeholder 3">
            <a:extLst>
              <a:ext uri="{FF2B5EF4-FFF2-40B4-BE49-F238E27FC236}">
                <a16:creationId xmlns:a16="http://schemas.microsoft.com/office/drawing/2014/main" id="{AF908676-044C-4E85-BD3B-1403EC4FD3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36E49D-CF55-41D4-99CF-DAF3E9248AF3}" type="slidenum">
              <a:rPr lang="en-US" altLang="en-US"/>
              <a:pPr fontAlgn="base">
                <a:spcBef>
                  <a:spcPct val="0"/>
                </a:spcBef>
                <a:spcAft>
                  <a:spcPct val="0"/>
                </a:spcAft>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D90FF70-E013-4392-A98B-439ED6E3A9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128DCB9-B062-47F2-B047-4551CFEE9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Read/have students read outcome B in Cover Up! script (or instructor reads it aloud).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03428" name="Slide Number Placeholder 3">
            <a:extLst>
              <a:ext uri="{FF2B5EF4-FFF2-40B4-BE49-F238E27FC236}">
                <a16:creationId xmlns:a16="http://schemas.microsoft.com/office/drawing/2014/main" id="{2634DBEE-8FD7-4B47-BB7C-F2C86303E2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19F97E-FE66-4A9D-913E-451A25827DC0}" type="slidenum">
              <a:rPr lang="en-US" altLang="en-US"/>
              <a:pPr fontAlgn="base">
                <a:spcBef>
                  <a:spcPct val="0"/>
                </a:spcBef>
                <a:spcAft>
                  <a:spcPct val="0"/>
                </a:spcAft>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CADBCE7-DA77-41E5-BC05-2DDE899BD2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623A658B-BA90-42B0-AC67-6B94192C92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outcome B, Frank does </a:t>
            </a:r>
            <a:r>
              <a:rPr lang="en-US" altLang="en-US" u="sng"/>
              <a:t>practice 3-way communication.</a:t>
            </a:r>
            <a:r>
              <a:rPr lang="en-US" altLang="en-US"/>
              <a:t> This ensures that Tia understands exactly what Frank wants and by when he wanted it done.  The 2 minutes that it took for Frank to do this helped prevent Tia from being humiliated and also from the drywall installers from getting hurt.  Frank’s </a:t>
            </a:r>
            <a:r>
              <a:rPr lang="en-US" altLang="en-US" u="sng"/>
              <a:t>recognizing Tia for doing a good job </a:t>
            </a:r>
            <a:r>
              <a:rPr lang="en-US" altLang="en-US"/>
              <a:t>carrying out his instructions, makes Tia feel valued and she is likely to be even more safety conscious in the future.</a:t>
            </a:r>
          </a:p>
          <a:p>
            <a:pPr>
              <a:spcBef>
                <a:spcPct val="0"/>
              </a:spcBef>
            </a:pPr>
            <a:endParaRPr lang="en-US" altLang="en-US"/>
          </a:p>
          <a:p>
            <a:pPr>
              <a:spcBef>
                <a:spcPct val="0"/>
              </a:spcBef>
            </a:pPr>
            <a:r>
              <a:rPr lang="en-US" altLang="en-US" b="1"/>
              <a:t>CLICK SCENARIO MENU ICON TO RETURN TO MAIN MENU</a:t>
            </a:r>
            <a:r>
              <a:rPr lang="en-US" altLang="en-US"/>
              <a:t> </a:t>
            </a:r>
            <a:endParaRPr lang="en-US" altLang="en-US" b="1"/>
          </a:p>
          <a:p>
            <a:pPr>
              <a:spcBef>
                <a:spcPct val="0"/>
              </a:spcBef>
            </a:pPr>
            <a:endParaRPr lang="en-US" altLang="en-US"/>
          </a:p>
        </p:txBody>
      </p:sp>
      <p:sp>
        <p:nvSpPr>
          <p:cNvPr id="105476" name="Slide Number Placeholder 3">
            <a:extLst>
              <a:ext uri="{FF2B5EF4-FFF2-40B4-BE49-F238E27FC236}">
                <a16:creationId xmlns:a16="http://schemas.microsoft.com/office/drawing/2014/main" id="{12D34525-7D46-4B3D-8B92-047D31C0A5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7ED98-D89E-4B41-9EF7-4B0DD18F3FAA}" type="slidenum">
              <a:rPr lang="en-US" altLang="en-US"/>
              <a:pPr fontAlgn="base">
                <a:spcBef>
                  <a:spcPct val="0"/>
                </a:spcBef>
                <a:spcAft>
                  <a:spcPct val="0"/>
                </a:spcAft>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2A34B4D-791B-4683-865A-4A2DBAAA4B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EBB1061-035B-4BFF-8096-BFDF49171C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07524" name="Slide Number Placeholder 3">
            <a:extLst>
              <a:ext uri="{FF2B5EF4-FFF2-40B4-BE49-F238E27FC236}">
                <a16:creationId xmlns:a16="http://schemas.microsoft.com/office/drawing/2014/main" id="{ABF255ED-EAFC-4187-89BE-D54F45176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245428-373F-41A1-A76B-74F81E94369B}" type="slidenum">
              <a:rPr lang="en-US" altLang="en-US"/>
              <a:pPr fontAlgn="base">
                <a:spcBef>
                  <a:spcPct val="0"/>
                </a:spcBef>
                <a:spcAft>
                  <a:spcPct val="0"/>
                </a:spcAft>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8277DFD-E7BA-4D7B-A463-A13ED6D379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1738F73-8F7F-4A6B-B1CA-552BAB1AD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endParaRPr lang="en-US" altLang="en-US"/>
          </a:p>
          <a:p>
            <a:pPr>
              <a:spcBef>
                <a:spcPct val="0"/>
              </a:spcBef>
            </a:pPr>
            <a:r>
              <a:rPr lang="en-US" altLang="en-US"/>
              <a:t>After 2 minutes, reveal the discussion questions or use the facilitation table to go through skills. </a:t>
            </a:r>
          </a:p>
          <a:p>
            <a:pPr>
              <a:spcBef>
                <a:spcPct val="0"/>
              </a:spcBef>
            </a:pPr>
            <a:r>
              <a:rPr lang="en-US" altLang="en-US" b="1">
                <a:solidFill>
                  <a:srgbClr val="FF0000"/>
                </a:solidFill>
              </a:rPr>
              <a:t> </a:t>
            </a:r>
          </a:p>
          <a:p>
            <a:pPr>
              <a:spcBef>
                <a:spcPct val="0"/>
              </a:spcBef>
            </a:pPr>
            <a:r>
              <a:rPr lang="en-US" altLang="en-US"/>
              <a:t>In outcome A, Frank does not </a:t>
            </a:r>
            <a:r>
              <a:rPr lang="en-US" altLang="en-US" u="sng"/>
              <a:t>practice 3-way communication </a:t>
            </a:r>
            <a:r>
              <a:rPr lang="en-US" altLang="en-US"/>
              <a:t> when he asks Tia to cover the hole in the plywood floor and, therefore, she didn’t understand exactly what he wanted.  She feels humiliated when Frank yells at her, which is likely to have a negative effect on their future communications.</a:t>
            </a:r>
          </a:p>
          <a:p>
            <a:pPr>
              <a:spcBef>
                <a:spcPct val="0"/>
              </a:spcBef>
            </a:pPr>
            <a:endParaRPr lang="en-US" altLang="en-US"/>
          </a:p>
          <a:p>
            <a:pPr>
              <a:spcBef>
                <a:spcPct val="0"/>
              </a:spcBef>
            </a:pPr>
            <a:endParaRPr lang="en-US" altLang="en-US">
              <a:solidFill>
                <a:srgbClr val="FF0000"/>
              </a:solidFill>
            </a:endParaRPr>
          </a:p>
          <a:p>
            <a:pPr>
              <a:spcBef>
                <a:spcPct val="0"/>
              </a:spcBef>
            </a:pPr>
            <a:r>
              <a:rPr lang="en-US" altLang="en-US" b="1"/>
              <a:t>ADVANCE SLIDE</a:t>
            </a:r>
            <a:endParaRPr lang="en-US" altLang="en-US"/>
          </a:p>
          <a:p>
            <a:pPr>
              <a:spcBef>
                <a:spcPct val="0"/>
              </a:spcBef>
            </a:pPr>
            <a:endParaRPr lang="en-US" altLang="en-US"/>
          </a:p>
        </p:txBody>
      </p:sp>
      <p:sp>
        <p:nvSpPr>
          <p:cNvPr id="109572" name="Slide Number Placeholder 3">
            <a:extLst>
              <a:ext uri="{FF2B5EF4-FFF2-40B4-BE49-F238E27FC236}">
                <a16:creationId xmlns:a16="http://schemas.microsoft.com/office/drawing/2014/main" id="{4CBBF72E-37AF-46C1-8AEB-29BE4D462C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D56847-BF97-4433-A001-3FC84FED5CC6}" type="slidenum">
              <a:rPr lang="en-US" altLang="en-US"/>
              <a:pPr fontAlgn="base">
                <a:spcBef>
                  <a:spcPct val="0"/>
                </a:spcBef>
                <a:spcAft>
                  <a:spcPct val="0"/>
                </a:spcAft>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097A4A2-0956-41B1-803B-F49BA7FECF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A9E7688-69B1-4DEE-B3FA-EB210AC7FB5A}"/>
              </a:ext>
            </a:extLst>
          </p:cNvPr>
          <p:cNvSpPr>
            <a:spLocks noGrp="1" noChangeArrowheads="1"/>
          </p:cNvSpPr>
          <p:nvPr>
            <p:ph type="body" idx="1"/>
          </p:nvPr>
        </p:nvSpPr>
        <p:spPr bwMode="auto">
          <a:xfrm>
            <a:off x="685800" y="42037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t>To get us started let’s brainstorm about the types of actions that effective and ineffective leaders display. It can be someone you work or have worked with, or maybe he or she was a coach, a teacher, or a parent, or even a friend.  Ok, now tell me some behaviors that make or made them ineffective leaders.</a:t>
            </a:r>
          </a:p>
          <a:p>
            <a:pPr>
              <a:spcBef>
                <a:spcPct val="0"/>
              </a:spcBef>
            </a:pPr>
            <a:endParaRPr lang="en-US" altLang="en-US" sz="1100"/>
          </a:p>
          <a:p>
            <a:pPr>
              <a:spcBef>
                <a:spcPct val="0"/>
              </a:spcBef>
            </a:pPr>
            <a:r>
              <a:rPr lang="en-US" altLang="en-US" sz="1100" b="1"/>
              <a:t>&lt; ON A WHITE BOARD OR FLIPCHART MAKE 2 COLUMNS, ONE WITH HEADING ‘INEFFECTIVE’ AND THE OTHER HEADING ‘EFFECTIVE &gt;</a:t>
            </a:r>
            <a:endParaRPr lang="en-US" altLang="en-US" sz="1100"/>
          </a:p>
          <a:p>
            <a:pPr>
              <a:spcBef>
                <a:spcPct val="0"/>
              </a:spcBef>
            </a:pPr>
            <a:endParaRPr lang="en-US" altLang="en-US" sz="1100"/>
          </a:p>
          <a:p>
            <a:pPr>
              <a:spcBef>
                <a:spcPct val="0"/>
              </a:spcBef>
            </a:pPr>
            <a:r>
              <a:rPr lang="en-US" altLang="en-US" sz="1100" b="1"/>
              <a:t>ADDITIONAL INSTRUCTOR NOTES </a:t>
            </a:r>
            <a:r>
              <a:rPr lang="en-US" altLang="en-US" b="1"/>
              <a:t>FOR INEFFECTIVE LEADERS</a:t>
            </a:r>
            <a:endParaRPr lang="en-US" altLang="en-US"/>
          </a:p>
          <a:p>
            <a:pPr>
              <a:spcBef>
                <a:spcPct val="0"/>
              </a:spcBef>
            </a:pPr>
            <a:endParaRPr lang="en-US" altLang="en-US" sz="1100" b="1"/>
          </a:p>
          <a:p>
            <a:pPr>
              <a:spcBef>
                <a:spcPct val="0"/>
              </a:spcBef>
            </a:pPr>
            <a:r>
              <a:rPr lang="en-US" altLang="en-US" sz="1100" b="1"/>
              <a:t>If students provide only a few (or no ideas) you can ask a few of these questions.</a:t>
            </a:r>
            <a:endParaRPr lang="en-US" altLang="en-US" sz="1100"/>
          </a:p>
          <a:p>
            <a:pPr>
              <a:spcBef>
                <a:spcPct val="0"/>
              </a:spcBef>
            </a:pPr>
            <a:r>
              <a:rPr lang="en-US" altLang="en-US" sz="1100"/>
              <a:t>   </a:t>
            </a:r>
          </a:p>
          <a:p>
            <a:pPr>
              <a:spcBef>
                <a:spcPct val="0"/>
              </a:spcBef>
            </a:pPr>
            <a:r>
              <a:rPr lang="en-US" altLang="en-US" sz="1100" b="1"/>
              <a:t>What are some of the basic behaviors ineffective leaders display</a:t>
            </a:r>
            <a:r>
              <a:rPr lang="en-US" altLang="en-US" sz="1100"/>
              <a:t>? (e.g. lies to protect themselves, withholds information, blames worker, blames superiors, reacts angrily to a problem without addressing the problem and seeking solutions)</a:t>
            </a:r>
          </a:p>
          <a:p>
            <a:pPr>
              <a:spcBef>
                <a:spcPct val="0"/>
              </a:spcBef>
            </a:pPr>
            <a:endParaRPr lang="en-US" altLang="en-US" sz="1100"/>
          </a:p>
          <a:p>
            <a:pPr>
              <a:spcBef>
                <a:spcPct val="0"/>
              </a:spcBef>
            </a:pPr>
            <a:r>
              <a:rPr lang="en-US" altLang="en-US" sz="1100" b="1"/>
              <a:t>In what ways might ineffective leaders communicate with their team members?</a:t>
            </a:r>
            <a:r>
              <a:rPr lang="en-US" altLang="en-US" sz="1100"/>
              <a:t>  (e.g., yell, say “just do it and don’t ask questions”, threaten them with retaliation) </a:t>
            </a:r>
          </a:p>
          <a:p>
            <a:pPr>
              <a:spcBef>
                <a:spcPct val="0"/>
              </a:spcBef>
            </a:pPr>
            <a:endParaRPr lang="en-US" altLang="en-US" sz="1100"/>
          </a:p>
          <a:p>
            <a:pPr>
              <a:spcBef>
                <a:spcPct val="0"/>
              </a:spcBef>
            </a:pPr>
            <a:r>
              <a:rPr lang="en-US" altLang="en-US" sz="1100" b="1"/>
              <a:t>How might an ineffective leader fail to create a sense of teamwork?</a:t>
            </a:r>
            <a:r>
              <a:rPr lang="en-US" altLang="en-US" sz="1100"/>
              <a:t> (e.g. say things like, “I’m in charge here and you’ll do as I say.”  “You don’t need to ask X for their opinion.”  “I’ll tell you when something is risky.”)</a:t>
            </a:r>
          </a:p>
          <a:p>
            <a:pPr>
              <a:spcBef>
                <a:spcPct val="0"/>
              </a:spcBef>
            </a:pPr>
            <a:endParaRPr lang="en-US" altLang="en-US" sz="1100"/>
          </a:p>
          <a:p>
            <a:pPr>
              <a:spcBef>
                <a:spcPct val="0"/>
              </a:spcBef>
            </a:pPr>
            <a:r>
              <a:rPr lang="en-US" altLang="en-US" sz="1100" b="1"/>
              <a:t>How might an ineffective leader fail to lead by example?</a:t>
            </a:r>
            <a:r>
              <a:rPr lang="en-US" altLang="en-US" sz="1100"/>
              <a:t> (e.g. is a poor role model by having team members wear PPE and demands safety from them, but doesn’t ‘walk the talk,’ ignores worker safety concerns, thinks that conducting a weekly toolbox talk that may or may not be relevant to the work being done is enough to comply with OSHA regulations and doesn’t need to do anything else, etc.) </a:t>
            </a:r>
          </a:p>
        </p:txBody>
      </p:sp>
      <p:sp>
        <p:nvSpPr>
          <p:cNvPr id="37892" name="Slide Number Placeholder 3">
            <a:extLst>
              <a:ext uri="{FF2B5EF4-FFF2-40B4-BE49-F238E27FC236}">
                <a16:creationId xmlns:a16="http://schemas.microsoft.com/office/drawing/2014/main" id="{35FCD1A6-A028-468A-9A43-87A7A9D682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9A3674-4B36-4F3F-AB9A-0015CBDE13AE}" type="slidenum">
              <a:rPr lang="en-US" altLang="en-US"/>
              <a:pPr fontAlgn="base">
                <a:spcBef>
                  <a:spcPct val="0"/>
                </a:spcBef>
                <a:spcAft>
                  <a:spcPct val="0"/>
                </a:spcAft>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5D56D31-3699-4DB9-8645-5B52084F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639648F-FAF2-443C-A2E9-1903B65DF1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Now have the students redo conversation between Frank and Tia/Tio using the following safety leadership skills:</a:t>
            </a:r>
          </a:p>
          <a:p>
            <a:pPr>
              <a:spcBef>
                <a:spcPct val="0"/>
              </a:spcBef>
            </a:pPr>
            <a:r>
              <a:rPr lang="en-US" altLang="en-US"/>
              <a:t>Practicing 3-way Communication </a:t>
            </a:r>
          </a:p>
          <a:p>
            <a:pPr>
              <a:spcBef>
                <a:spcPct val="0"/>
              </a:spcBef>
            </a:pPr>
            <a:r>
              <a:rPr lang="en-US" altLang="en-US"/>
              <a:t>Recognizing Team Members for a Job Well Done</a:t>
            </a:r>
            <a:r>
              <a:rPr lang="en-US" altLang="en-US" b="1"/>
              <a:t> </a:t>
            </a:r>
            <a:endParaRPr lang="en-US" altLang="en-US"/>
          </a:p>
          <a:p>
            <a:pPr>
              <a:spcBef>
                <a:spcPct val="0"/>
              </a:spcBef>
            </a:pPr>
            <a:r>
              <a:rPr lang="en-US" altLang="en-US" b="1"/>
              <a:t> </a:t>
            </a:r>
            <a:endParaRPr lang="en-US" altLang="en-US"/>
          </a:p>
          <a:p>
            <a:pPr>
              <a:spcBef>
                <a:spcPct val="0"/>
              </a:spcBef>
            </a:pPr>
            <a:r>
              <a:rPr lang="en-US" altLang="en-US"/>
              <a:t>After 2 minutes, reveal the discussion questions or use the facilitation table to go through skills</a:t>
            </a:r>
          </a:p>
          <a:p>
            <a:pPr>
              <a:spcBef>
                <a:spcPct val="0"/>
              </a:spcBef>
            </a:pPr>
            <a:r>
              <a:rPr lang="en-US" altLang="en-US"/>
              <a:t> </a:t>
            </a:r>
          </a:p>
          <a:p>
            <a:pPr>
              <a:spcBef>
                <a:spcPct val="0"/>
              </a:spcBef>
            </a:pPr>
            <a:r>
              <a:rPr lang="en-US" altLang="en-US"/>
              <a:t>In outcome B, Frank does </a:t>
            </a:r>
            <a:r>
              <a:rPr lang="en-US" altLang="en-US" u="sng"/>
              <a:t>practice 3-way communication.</a:t>
            </a:r>
            <a:r>
              <a:rPr lang="en-US" altLang="en-US"/>
              <a:t> This ensures that Tia understands exactly what Frank wants and by when he wanted it done.  The 2 minutes that it took for Frank to do this helped prevent Tia from being humiliated and also prevented the drywall installers from getting hurt.  Frank’s </a:t>
            </a:r>
            <a:r>
              <a:rPr lang="en-US" altLang="en-US" u="sng"/>
              <a:t>recognizing Tia for doing a good job </a:t>
            </a:r>
            <a:r>
              <a:rPr lang="en-US" altLang="en-US"/>
              <a:t>carrying out his instructions, makes her feel valued and she is likely to be even more safety conscious in the future.</a:t>
            </a:r>
          </a:p>
          <a:p>
            <a:pPr>
              <a:spcBef>
                <a:spcPct val="0"/>
              </a:spcBef>
            </a:pPr>
            <a:endParaRPr lang="en-US" altLang="en-US"/>
          </a:p>
          <a:p>
            <a:pPr>
              <a:spcBef>
                <a:spcPct val="0"/>
              </a:spcBef>
            </a:pPr>
            <a:r>
              <a:rPr lang="en-US" altLang="en-US" b="1"/>
              <a:t>CLICK SCENARIO MENU ICON TO RETURN TO MAIN MENU</a:t>
            </a:r>
            <a:r>
              <a:rPr lang="en-US" altLang="en-US"/>
              <a:t> </a:t>
            </a:r>
            <a:endParaRPr lang="en-US" altLang="en-US" b="1"/>
          </a:p>
        </p:txBody>
      </p:sp>
      <p:sp>
        <p:nvSpPr>
          <p:cNvPr id="111620" name="Slide Number Placeholder 3">
            <a:extLst>
              <a:ext uri="{FF2B5EF4-FFF2-40B4-BE49-F238E27FC236}">
                <a16:creationId xmlns:a16="http://schemas.microsoft.com/office/drawing/2014/main" id="{4C7BED91-285D-43E6-A591-D39D88E5BD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B3B25D-BD12-4462-B06F-179523AF74C8}" type="slidenum">
              <a:rPr lang="en-US" altLang="en-US"/>
              <a:pPr fontAlgn="base">
                <a:spcBef>
                  <a:spcPct val="0"/>
                </a:spcBef>
                <a:spcAft>
                  <a:spcPct val="0"/>
                </a:spcAft>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5BD29D0-6855-4EF5-92B1-7766FE3060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AAB43D-1B31-41F5-8ADD-60252C641DCF}"/>
              </a:ext>
            </a:extLst>
          </p:cNvPr>
          <p:cNvSpPr>
            <a:spLocks noGrp="1"/>
          </p:cNvSpPr>
          <p:nvPr>
            <p:ph type="body" idx="1"/>
          </p:nvPr>
        </p:nvSpPr>
        <p:spPr/>
        <p:txBody>
          <a:bodyPr/>
          <a:lstStyle/>
          <a:p>
            <a:pPr fontAlgn="auto">
              <a:spcBef>
                <a:spcPts val="0"/>
              </a:spcBef>
              <a:spcAft>
                <a:spcPts val="0"/>
              </a:spcAft>
              <a:defRPr/>
            </a:pPr>
            <a:r>
              <a:rPr lang="en-US" dirty="0"/>
              <a:t>The primary safety leadership moment illustrated in “It’s too hot, too hot, too hot baby” is how a safety leader approaches a team member who may be facing a potentially serious health risk.  </a:t>
            </a:r>
          </a:p>
          <a:p>
            <a:pPr fontAlgn="auto">
              <a:spcBef>
                <a:spcPts val="0"/>
              </a:spcBef>
              <a:spcAft>
                <a:spcPts val="0"/>
              </a:spcAft>
              <a:defRPr/>
            </a:pPr>
            <a:r>
              <a:rPr lang="en-US" dirty="0"/>
              <a:t> </a:t>
            </a:r>
          </a:p>
          <a:p>
            <a:pPr fontAlgn="auto">
              <a:spcBef>
                <a:spcPts val="0"/>
              </a:spcBef>
              <a:spcAft>
                <a:spcPts val="0"/>
              </a:spcAft>
              <a:defRPr/>
            </a:pPr>
            <a:r>
              <a:rPr lang="en-US" i="1" dirty="0"/>
              <a:t>The safety hazard in this scenario is </a:t>
            </a:r>
            <a:r>
              <a:rPr lang="en-US" b="1" i="1" dirty="0"/>
              <a:t>heat stress</a:t>
            </a:r>
            <a:r>
              <a:rPr lang="en-US" i="1" dirty="0"/>
              <a:t>.</a:t>
            </a:r>
            <a:endParaRPr lang="en-US" dirty="0"/>
          </a:p>
          <a:p>
            <a:pPr fontAlgn="auto">
              <a:spcBef>
                <a:spcPts val="0"/>
              </a:spcBef>
              <a:spcAft>
                <a:spcPts val="0"/>
              </a:spcAft>
              <a:defRPr/>
            </a:pPr>
            <a:r>
              <a:rPr lang="en-US" i="1" dirty="0"/>
              <a:t> </a:t>
            </a:r>
            <a:endParaRPr lang="en-US" dirty="0"/>
          </a:p>
          <a:p>
            <a:pPr fontAlgn="auto">
              <a:spcBef>
                <a:spcPts val="0"/>
              </a:spcBef>
              <a:spcAft>
                <a:spcPts val="0"/>
              </a:spcAft>
              <a:defRPr/>
            </a:pPr>
            <a:r>
              <a:rPr lang="en-US" b="1" dirty="0"/>
              <a:t>INSTRUCTOR INFORMATION - </a:t>
            </a:r>
            <a:r>
              <a:rPr lang="en-US" dirty="0"/>
              <a:t>It is designed to illustrate the following safety leadership skills: </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Practicing three-way communication</a:t>
            </a:r>
          </a:p>
          <a:p>
            <a:pPr marL="228600" indent="-228600" fontAlgn="auto">
              <a:spcBef>
                <a:spcPts val="0"/>
              </a:spcBef>
              <a:spcAft>
                <a:spcPts val="0"/>
              </a:spcAft>
              <a:buFont typeface="+mj-lt"/>
              <a:buAutoNum type="arabicPeriod"/>
              <a:defRPr/>
            </a:pPr>
            <a:r>
              <a:rPr lang="en-US" dirty="0"/>
              <a:t>Engaging and empowering workers</a:t>
            </a:r>
          </a:p>
          <a:p>
            <a:pPr fontAlgn="auto">
              <a:spcBef>
                <a:spcPts val="0"/>
              </a:spcBef>
              <a:spcAft>
                <a:spcPts val="0"/>
              </a:spcAft>
              <a:defRPr/>
            </a:pPr>
            <a:r>
              <a:rPr lang="en-US" dirty="0"/>
              <a:t>  </a:t>
            </a:r>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p:txBody>
      </p:sp>
      <p:sp>
        <p:nvSpPr>
          <p:cNvPr id="113668" name="Slide Number Placeholder 3">
            <a:extLst>
              <a:ext uri="{FF2B5EF4-FFF2-40B4-BE49-F238E27FC236}">
                <a16:creationId xmlns:a16="http://schemas.microsoft.com/office/drawing/2014/main" id="{056AC6AF-A43F-4AE5-8BDE-50C89DA01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565C7F-66FD-4DEA-85E0-79FA16EAF62D}" type="slidenum">
              <a:rPr lang="en-US" altLang="en-US"/>
              <a:pPr fontAlgn="base">
                <a:spcBef>
                  <a:spcPct val="0"/>
                </a:spcBef>
                <a:spcAft>
                  <a:spcPct val="0"/>
                </a:spcAft>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228ACFB-12E0-4974-9772-53B960F7E9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E4599117-E3B3-44C6-86F8-DD9C6D5157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endParaRPr lang="en-US" altLang="en-US" b="1"/>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15716" name="Slide Number Placeholder 3">
            <a:extLst>
              <a:ext uri="{FF2B5EF4-FFF2-40B4-BE49-F238E27FC236}">
                <a16:creationId xmlns:a16="http://schemas.microsoft.com/office/drawing/2014/main" id="{16BAB098-6B12-44F7-B28A-8C2866CEF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A9BD09-D165-4AC4-BBA9-C36E7D99EE6D}" type="slidenum">
              <a:rPr lang="en-US" altLang="en-US"/>
              <a:pPr fontAlgn="base">
                <a:spcBef>
                  <a:spcPct val="0"/>
                </a:spcBef>
                <a:spcAft>
                  <a:spcPct val="0"/>
                </a:spcAft>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E741C6A8-8789-44E1-AC1C-A89F97960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20C97A7-4117-4124-BE84-455C097030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endParaRPr lang="en-US" altLang="en-US" b="1"/>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17764" name="Slide Number Placeholder 3">
            <a:extLst>
              <a:ext uri="{FF2B5EF4-FFF2-40B4-BE49-F238E27FC236}">
                <a16:creationId xmlns:a16="http://schemas.microsoft.com/office/drawing/2014/main" id="{4783C348-1284-415B-9C40-D6F3A5699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FF339F-2023-48F0-A81B-CBE6220D768D}" type="slidenum">
              <a:rPr lang="en-US" altLang="en-US"/>
              <a:pPr fontAlgn="base">
                <a:spcBef>
                  <a:spcPct val="0"/>
                </a:spcBef>
                <a:spcAft>
                  <a:spcPct val="0"/>
                </a:spcAft>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2FBDFE6-A0F1-45C0-B994-2F7D8E3A5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164DA6D3-6520-4A1F-BCBD-EA97ADC921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Franco </a:t>
            </a:r>
            <a:r>
              <a:rPr lang="en-US" altLang="en-US" u="sng"/>
              <a:t>led by example</a:t>
            </a:r>
            <a:r>
              <a:rPr lang="en-US" altLang="en-US"/>
              <a:t> by putting safety ahead of productivity when he asked Emilio to go to the trailer and rest.  Unfortunately, Franco </a:t>
            </a:r>
            <a:r>
              <a:rPr lang="en-US" altLang="en-US" u="sng"/>
              <a:t>did not practice three-way communication</a:t>
            </a:r>
            <a:r>
              <a:rPr lang="en-US" altLang="en-US"/>
              <a:t> skills, which resulted in Emilio not understanding that Franco wanted him to not only to rest, but also to stop work for the day.</a:t>
            </a:r>
          </a:p>
          <a:p>
            <a:pPr>
              <a:spcBef>
                <a:spcPct val="0"/>
              </a:spcBef>
            </a:pPr>
            <a:endParaRPr lang="en-US" altLang="en-US"/>
          </a:p>
          <a:p>
            <a:pPr>
              <a:spcBef>
                <a:spcPct val="0"/>
              </a:spcBef>
            </a:pPr>
            <a:r>
              <a:rPr lang="en-US" altLang="en-US" b="1"/>
              <a:t>ADVANCE SLIDE</a:t>
            </a:r>
            <a:endParaRPr lang="en-US" altLang="en-US"/>
          </a:p>
        </p:txBody>
      </p:sp>
      <p:sp>
        <p:nvSpPr>
          <p:cNvPr id="119812" name="Slide Number Placeholder 3">
            <a:extLst>
              <a:ext uri="{FF2B5EF4-FFF2-40B4-BE49-F238E27FC236}">
                <a16:creationId xmlns:a16="http://schemas.microsoft.com/office/drawing/2014/main" id="{B55B9215-BAF3-4F5E-97C0-C0D726D15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65560E-796A-416D-A160-C9606F0D1DF8}" type="slidenum">
              <a:rPr lang="en-US" altLang="en-US"/>
              <a:pPr fontAlgn="base">
                <a:spcBef>
                  <a:spcPct val="0"/>
                </a:spcBef>
                <a:spcAft>
                  <a:spcPct val="0"/>
                </a:spcAft>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A5DC54B-7035-43B1-8EBF-C965524D9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4D5D28F8-D304-470F-B3D0-BF743763EC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endParaRPr lang="en-US" altLang="en-US" b="1"/>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121860" name="Slide Number Placeholder 3">
            <a:extLst>
              <a:ext uri="{FF2B5EF4-FFF2-40B4-BE49-F238E27FC236}">
                <a16:creationId xmlns:a16="http://schemas.microsoft.com/office/drawing/2014/main" id="{F4FA52E7-DE0A-482E-84A0-F001BFE806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1396E5-9F94-4C7C-B71F-49DBEA98A881}" type="slidenum">
              <a:rPr lang="en-US" altLang="en-US"/>
              <a:pPr fontAlgn="base">
                <a:spcBef>
                  <a:spcPct val="0"/>
                </a:spcBef>
                <a:spcAft>
                  <a:spcPct val="0"/>
                </a:spcAft>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8F352F6C-9687-41E6-B457-42FE6C6CC5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944C7FD0-5161-4BD9-8138-DCA9C49E7B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In addition to </a:t>
            </a:r>
            <a:r>
              <a:rPr lang="en-US" altLang="en-US" u="sng"/>
              <a:t>leading by example </a:t>
            </a:r>
            <a:r>
              <a:rPr lang="en-US" altLang="en-US"/>
              <a:t>as in outcome A, Franco engages in </a:t>
            </a:r>
            <a:r>
              <a:rPr lang="en-US" altLang="en-US" u="sng"/>
              <a:t>three way communication</a:t>
            </a:r>
            <a:r>
              <a:rPr lang="en-US" altLang="en-US"/>
              <a:t> with Emilio.  This allows both of them to understand and agree that Emilio should go to the trailer where it’s cool, drink fluids, eat a snack and not return to work that day. He also </a:t>
            </a:r>
            <a:r>
              <a:rPr lang="en-US" altLang="en-US" u="sng"/>
              <a:t>leads by example and engages </a:t>
            </a:r>
            <a:r>
              <a:rPr lang="en-US" altLang="en-US"/>
              <a:t>Emilio by offering to get one of the other guys to finish what Emilio had started. This let’s Emilio knows that he is valued and he can focus on getting better.</a:t>
            </a:r>
          </a:p>
          <a:p>
            <a:pPr>
              <a:spcBef>
                <a:spcPct val="0"/>
              </a:spcBef>
            </a:pPr>
            <a:endParaRPr lang="en-US" altLang="en-US" b="1"/>
          </a:p>
          <a:p>
            <a:pPr>
              <a:spcBef>
                <a:spcPct val="0"/>
              </a:spcBef>
            </a:pPr>
            <a:r>
              <a:rPr lang="en-US" altLang="en-US" b="1"/>
              <a:t>CLICK SCENARIO MENU ICON TO RETURN TO MAIN MENU</a:t>
            </a:r>
            <a:endParaRPr lang="en-US" altLang="en-US"/>
          </a:p>
        </p:txBody>
      </p:sp>
      <p:sp>
        <p:nvSpPr>
          <p:cNvPr id="123908" name="Slide Number Placeholder 3">
            <a:extLst>
              <a:ext uri="{FF2B5EF4-FFF2-40B4-BE49-F238E27FC236}">
                <a16:creationId xmlns:a16="http://schemas.microsoft.com/office/drawing/2014/main" id="{01ADB172-5AD3-43CA-93CC-4C4E814ECD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DF2265-4DE3-4D38-A0AE-367245FA1068}" type="slidenum">
              <a:rPr lang="en-US" altLang="en-US"/>
              <a:pPr fontAlgn="base">
                <a:spcBef>
                  <a:spcPct val="0"/>
                </a:spcBef>
                <a:spcAft>
                  <a:spcPct val="0"/>
                </a:spcAft>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996B396-E776-407F-B4D6-5F2A3130CC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21F9BD09-ED3F-4E79-A950-ED2605F35F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19 in the student guide</a:t>
            </a:r>
            <a:endParaRPr lang="en-US" altLang="en-US"/>
          </a:p>
          <a:p>
            <a:pPr>
              <a:spcBef>
                <a:spcPct val="0"/>
              </a:spcBef>
            </a:pPr>
            <a:endParaRPr lang="en-US" altLang="en-US"/>
          </a:p>
          <a:p>
            <a:pPr>
              <a:spcBef>
                <a:spcPct val="0"/>
              </a:spcBef>
            </a:pPr>
            <a:r>
              <a:rPr lang="en-US" altLang="en-US"/>
              <a:t>Ask students to read the situation for “It’s too hot</a:t>
            </a:r>
            <a:r>
              <a:rPr lang="is-IS" altLang="en-US"/>
              <a:t>…”</a:t>
            </a:r>
            <a:r>
              <a:rPr lang="en-US" altLang="en-US"/>
              <a:t> (or instructor reads it aloud).</a:t>
            </a:r>
          </a:p>
          <a:p>
            <a:pPr>
              <a:spcBef>
                <a:spcPct val="0"/>
              </a:spcBef>
            </a:pPr>
            <a:r>
              <a:rPr lang="en-US" altLang="en-US"/>
              <a:t> </a:t>
            </a:r>
          </a:p>
          <a:p>
            <a:pPr>
              <a:spcBef>
                <a:spcPct val="0"/>
              </a:spcBef>
            </a:pPr>
            <a:r>
              <a:rPr lang="en-US" altLang="en-US" b="1"/>
              <a:t>ADVANCE SLIDE</a:t>
            </a:r>
            <a:endParaRPr lang="en-US" altLang="en-US"/>
          </a:p>
        </p:txBody>
      </p:sp>
      <p:sp>
        <p:nvSpPr>
          <p:cNvPr id="125956" name="Slide Number Placeholder 3">
            <a:extLst>
              <a:ext uri="{FF2B5EF4-FFF2-40B4-BE49-F238E27FC236}">
                <a16:creationId xmlns:a16="http://schemas.microsoft.com/office/drawing/2014/main" id="{7FE2EC86-B17C-4558-8DED-DB3D5F712F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4B732A-7762-4CFF-AD8F-53CBAA338EDE}" type="slidenum">
              <a:rPr lang="en-US" altLang="en-US"/>
              <a:pPr fontAlgn="base">
                <a:spcBef>
                  <a:spcPct val="0"/>
                </a:spcBef>
                <a:spcAft>
                  <a:spcPct val="0"/>
                </a:spcAft>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4B2F616-524C-4D50-87A9-8F390F0A94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FA5218F0-32D3-4051-B70D-A2583EC6A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A for “It’s too hot</a:t>
            </a:r>
            <a:r>
              <a:rPr lang="is-IS" altLang="en-US"/>
              <a:t>…”</a:t>
            </a:r>
            <a:r>
              <a:rPr lang="en-US" altLang="en-US"/>
              <a:t> (or instructor reads it aloud).</a:t>
            </a:r>
          </a:p>
          <a:p>
            <a:pPr>
              <a:spcBef>
                <a:spcPct val="0"/>
              </a:spcBef>
            </a:pPr>
            <a:r>
              <a:rPr lang="en-US" altLang="en-US"/>
              <a:t> </a:t>
            </a:r>
          </a:p>
          <a:p>
            <a:pPr>
              <a:spcBef>
                <a:spcPct val="0"/>
              </a:spcBef>
            </a:pPr>
            <a:r>
              <a:rPr lang="en-US" altLang="en-US" b="1"/>
              <a:t> ADVANCE SLIDE</a:t>
            </a:r>
            <a:endParaRPr lang="en-US" altLang="en-US"/>
          </a:p>
        </p:txBody>
      </p:sp>
      <p:sp>
        <p:nvSpPr>
          <p:cNvPr id="128004" name="Slide Number Placeholder 3">
            <a:extLst>
              <a:ext uri="{FF2B5EF4-FFF2-40B4-BE49-F238E27FC236}">
                <a16:creationId xmlns:a16="http://schemas.microsoft.com/office/drawing/2014/main" id="{DC40E7C1-328A-448F-836E-44E8AB18DB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64AD94-54F4-4AF0-82E6-D8F244539F36}" type="slidenum">
              <a:rPr lang="en-US" altLang="en-US"/>
              <a:pPr fontAlgn="base">
                <a:spcBef>
                  <a:spcPct val="0"/>
                </a:spcBef>
                <a:spcAft>
                  <a:spcPct val="0"/>
                </a:spcAft>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3F0C41DD-702B-4404-AF85-66F47C857A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97522D-28F7-4D48-9398-320BC237643C}"/>
              </a:ext>
            </a:extLst>
          </p:cNvPr>
          <p:cNvSpPr>
            <a:spLocks noGrp="1"/>
          </p:cNvSpPr>
          <p:nvPr>
            <p:ph type="body" idx="1"/>
          </p:nvPr>
        </p:nvSpPr>
        <p:spPr/>
        <p:txBody>
          <a:bodyPr/>
          <a:lstStyle/>
          <a:p>
            <a:pPr fontAlgn="auto">
              <a:spcBef>
                <a:spcPts val="0"/>
              </a:spcBef>
              <a:spcAft>
                <a:spcPts val="0"/>
              </a:spcAft>
              <a:defRPr/>
            </a:pPr>
            <a:r>
              <a:rPr lang="en-US" dirty="0"/>
              <a:t>Reveal the discussion questions and/or use the facilitation table to go through skills. </a:t>
            </a:r>
          </a:p>
          <a:p>
            <a:pPr fontAlgn="auto">
              <a:spcBef>
                <a:spcPts val="0"/>
              </a:spcBef>
              <a:spcAft>
                <a:spcPts val="0"/>
              </a:spcAft>
              <a:defRPr/>
            </a:pPr>
            <a:r>
              <a:rPr lang="en-US" dirty="0"/>
              <a:t> </a:t>
            </a:r>
          </a:p>
          <a:p>
            <a:pPr fontAlgn="auto">
              <a:spcBef>
                <a:spcPts val="0"/>
              </a:spcBef>
              <a:spcAft>
                <a:spcPts val="0"/>
              </a:spcAft>
              <a:defRPr/>
            </a:pPr>
            <a:r>
              <a:rPr lang="en-US" dirty="0"/>
              <a:t>Franco </a:t>
            </a:r>
            <a:r>
              <a:rPr lang="en-US" u="sng" dirty="0"/>
              <a:t>led by example </a:t>
            </a:r>
            <a:r>
              <a:rPr lang="en-US" dirty="0"/>
              <a:t>by putting safety ahead of productivity when he asked Emilio to go to the trailer and rest.  Unfortunately, Franco </a:t>
            </a:r>
            <a:r>
              <a:rPr lang="en-US" u="sng" dirty="0"/>
              <a:t>did not practice three-way communication</a:t>
            </a:r>
            <a:r>
              <a:rPr lang="en-US" dirty="0"/>
              <a:t> skills, which resulted in Emilio</a:t>
            </a:r>
            <a:r>
              <a:rPr lang="en-US" strike="sngStrike" dirty="0"/>
              <a:t>,</a:t>
            </a:r>
            <a:r>
              <a:rPr lang="en-US" dirty="0"/>
              <a:t> not understanding that Franco wanted him to not only to rest, but also to stop work for the day.</a:t>
            </a:r>
          </a:p>
          <a:p>
            <a:pPr fontAlgn="auto">
              <a:spcBef>
                <a:spcPts val="0"/>
              </a:spcBef>
              <a:spcAft>
                <a:spcPts val="0"/>
              </a:spcAft>
              <a:defRPr/>
            </a:pPr>
            <a:endParaRPr lang="en-US" dirty="0"/>
          </a:p>
          <a:p>
            <a:pPr fontAlgn="auto">
              <a:spcBef>
                <a:spcPts val="0"/>
              </a:spcBef>
              <a:spcAft>
                <a:spcPts val="0"/>
              </a:spcAft>
              <a:defRPr/>
            </a:pPr>
            <a:r>
              <a:rPr lang="en-US" b="1" dirty="0"/>
              <a:t>ADVANCE SLIDE</a:t>
            </a:r>
            <a:endParaRPr lang="en-US" dirty="0"/>
          </a:p>
        </p:txBody>
      </p:sp>
      <p:sp>
        <p:nvSpPr>
          <p:cNvPr id="130052" name="Slide Number Placeholder 3">
            <a:extLst>
              <a:ext uri="{FF2B5EF4-FFF2-40B4-BE49-F238E27FC236}">
                <a16:creationId xmlns:a16="http://schemas.microsoft.com/office/drawing/2014/main" id="{4C9A82D8-95F3-405F-9222-321C1E153B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0FF4DE-163A-47AF-8484-C210035EAF8D}" type="slidenum">
              <a:rPr lang="en-US" altLang="en-US"/>
              <a:pPr fontAlgn="base">
                <a:spcBef>
                  <a:spcPct val="0"/>
                </a:spcBef>
                <a:spcAft>
                  <a:spcPct val="0"/>
                </a:spcAft>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908A7A9-7056-4B58-8D3F-EA0B1D8FC6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E20D12E-3920-450C-BBE3-7801DCAA8A77}"/>
              </a:ext>
            </a:extLst>
          </p:cNvPr>
          <p:cNvSpPr>
            <a:spLocks noGrp="1" noChangeArrowheads="1"/>
          </p:cNvSpPr>
          <p:nvPr>
            <p:ph type="body" idx="1"/>
          </p:nvPr>
        </p:nvSpPr>
        <p:spPr bwMode="auto">
          <a:xfrm>
            <a:off x="685800" y="4181475"/>
            <a:ext cx="5486400" cy="433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t>Now, think of someone who you believe is or was a very effective leader, or may have even been a really great leader, and tell me some behaviors that type of person displayed. </a:t>
            </a:r>
          </a:p>
          <a:p>
            <a:pPr>
              <a:spcBef>
                <a:spcPct val="0"/>
              </a:spcBef>
            </a:pPr>
            <a:r>
              <a:rPr lang="en-US" altLang="en-US" sz="1100"/>
              <a:t> </a:t>
            </a:r>
          </a:p>
          <a:p>
            <a:pPr>
              <a:spcBef>
                <a:spcPct val="0"/>
              </a:spcBef>
            </a:pPr>
            <a:r>
              <a:rPr lang="en-US" altLang="en-US" sz="1100" b="1"/>
              <a:t>&lt; WRITE EFFECTIVE LIST ON THE BOARD OR FLIPCHART &gt;</a:t>
            </a:r>
            <a:endParaRPr lang="en-US" altLang="en-US" sz="1100"/>
          </a:p>
          <a:p>
            <a:pPr>
              <a:spcBef>
                <a:spcPct val="0"/>
              </a:spcBef>
            </a:pPr>
            <a:r>
              <a:rPr lang="en-US" altLang="en-US" sz="1100"/>
              <a:t> </a:t>
            </a:r>
          </a:p>
          <a:p>
            <a:pPr>
              <a:spcBef>
                <a:spcPct val="0"/>
              </a:spcBef>
            </a:pPr>
            <a:r>
              <a:rPr lang="en-US" altLang="en-US" sz="1100" b="1"/>
              <a:t>ADDITIONAL INSTRUCTOR NOTES FOR EFFECTIVE LEADERS</a:t>
            </a:r>
            <a:endParaRPr lang="en-US" altLang="en-US" sz="1100"/>
          </a:p>
          <a:p>
            <a:pPr>
              <a:spcBef>
                <a:spcPct val="0"/>
              </a:spcBef>
            </a:pPr>
            <a:r>
              <a:rPr lang="en-US" altLang="en-US" sz="1100" b="1"/>
              <a:t> </a:t>
            </a:r>
            <a:endParaRPr lang="en-US" altLang="en-US" sz="1100"/>
          </a:p>
          <a:p>
            <a:pPr>
              <a:spcBef>
                <a:spcPct val="0"/>
              </a:spcBef>
            </a:pPr>
            <a:r>
              <a:rPr lang="en-US" altLang="en-US" sz="1100" b="1"/>
              <a:t>If students provide only a few (or no) ideas, you can ask a few of these questions.</a:t>
            </a:r>
            <a:endParaRPr lang="en-US" altLang="en-US" sz="1100"/>
          </a:p>
          <a:p>
            <a:pPr>
              <a:spcBef>
                <a:spcPct val="0"/>
              </a:spcBef>
            </a:pPr>
            <a:r>
              <a:rPr lang="en-US" altLang="en-US" sz="1100"/>
              <a:t>   </a:t>
            </a:r>
          </a:p>
          <a:p>
            <a:pPr>
              <a:spcBef>
                <a:spcPct val="0"/>
              </a:spcBef>
            </a:pPr>
            <a:r>
              <a:rPr lang="en-US" altLang="en-US" sz="1100" b="1"/>
              <a:t>What are some behaviors effective leaders demonstrate?</a:t>
            </a:r>
            <a:r>
              <a:rPr lang="en-US" altLang="en-US" sz="1100"/>
              <a:t> (e.g. never goes back on their word, tells the truth, works hard)</a:t>
            </a:r>
          </a:p>
          <a:p>
            <a:pPr>
              <a:spcBef>
                <a:spcPct val="0"/>
              </a:spcBef>
            </a:pPr>
            <a:endParaRPr lang="en-US" altLang="en-US" sz="1100"/>
          </a:p>
          <a:p>
            <a:pPr>
              <a:spcBef>
                <a:spcPct val="0"/>
              </a:spcBef>
            </a:pPr>
            <a:r>
              <a:rPr lang="en-US" altLang="en-US" sz="1100" b="1"/>
              <a:t>How do effective leader communicate with other people?</a:t>
            </a:r>
            <a:r>
              <a:rPr lang="en-US" altLang="en-US" sz="1100"/>
              <a:t> (e.g. listens to hear vs. listens to speak)</a:t>
            </a:r>
          </a:p>
          <a:p>
            <a:pPr>
              <a:spcBef>
                <a:spcPct val="0"/>
              </a:spcBef>
            </a:pPr>
            <a:endParaRPr lang="en-US" altLang="en-US" sz="1100"/>
          </a:p>
          <a:p>
            <a:pPr>
              <a:spcBef>
                <a:spcPct val="0"/>
              </a:spcBef>
            </a:pPr>
            <a:r>
              <a:rPr lang="en-US" altLang="en-US" sz="1100" b="1"/>
              <a:t>How might an effective leader create a sense of teamwork</a:t>
            </a:r>
            <a:r>
              <a:rPr lang="en-US" altLang="en-US" sz="1100"/>
              <a:t>? (e.g. s/he might ask about a team member’s family or the weekend, make sure team members know each other, highlight the importance of working together as a team to improve safety and ensure no one is working on their own, etc.)</a:t>
            </a:r>
          </a:p>
          <a:p>
            <a:pPr>
              <a:spcBef>
                <a:spcPct val="0"/>
              </a:spcBef>
            </a:pPr>
            <a:endParaRPr lang="en-US" altLang="en-US" sz="1100"/>
          </a:p>
          <a:p>
            <a:pPr>
              <a:spcBef>
                <a:spcPct val="0"/>
              </a:spcBef>
            </a:pPr>
            <a:r>
              <a:rPr lang="en-US" altLang="en-US" sz="1100" b="1"/>
              <a:t>How might an effective leader lead by example?</a:t>
            </a:r>
            <a:r>
              <a:rPr lang="en-US" altLang="en-US" sz="1100"/>
              <a:t> (e.g. always wears PPE, never takes or encourages workers to take shortcuts, gets the resources necessary to work safely, conducts productive daily safety huddles and pre-task planning meetings during which s/he asks workers for input on how to best carry out their tasks safely, makes sure team members are working safely, is fair, holds everyone accountable for being safe and reporting hazards, etc.)</a:t>
            </a:r>
          </a:p>
        </p:txBody>
      </p:sp>
      <p:sp>
        <p:nvSpPr>
          <p:cNvPr id="39940" name="Slide Number Placeholder 3">
            <a:extLst>
              <a:ext uri="{FF2B5EF4-FFF2-40B4-BE49-F238E27FC236}">
                <a16:creationId xmlns:a16="http://schemas.microsoft.com/office/drawing/2014/main" id="{C151EBB6-22FA-46DE-8499-7C1556CECD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5714C6-262C-4D98-A76A-760006D67E74}" type="slidenum">
              <a:rPr lang="en-US" altLang="en-US"/>
              <a:pPr fontAlgn="base">
                <a:spcBef>
                  <a:spcPct val="0"/>
                </a:spcBef>
                <a:spcAft>
                  <a:spcPct val="0"/>
                </a:spcAft>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C19E349-703C-4ECB-AE20-989D83F19F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42CB69C1-3217-4812-8A24-345805F53E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B for “It’s too hot</a:t>
            </a:r>
            <a:r>
              <a:rPr lang="is-IS" altLang="en-US"/>
              <a:t>…”</a:t>
            </a:r>
            <a:r>
              <a:rPr lang="en-US" altLang="en-US"/>
              <a:t> (or instructor reads it aloud).</a:t>
            </a:r>
          </a:p>
          <a:p>
            <a:pPr>
              <a:spcBef>
                <a:spcPct val="0"/>
              </a:spcBef>
            </a:pPr>
            <a:endParaRPr lang="en-US" altLang="en-US"/>
          </a:p>
          <a:p>
            <a:pPr>
              <a:spcBef>
                <a:spcPct val="0"/>
              </a:spcBef>
            </a:pPr>
            <a:r>
              <a:rPr lang="en-US" altLang="en-US" b="1"/>
              <a:t>ADVANCE SLIDE</a:t>
            </a:r>
            <a:endParaRPr lang="en-US" altLang="en-US"/>
          </a:p>
        </p:txBody>
      </p:sp>
      <p:sp>
        <p:nvSpPr>
          <p:cNvPr id="132100" name="Slide Number Placeholder 3">
            <a:extLst>
              <a:ext uri="{FF2B5EF4-FFF2-40B4-BE49-F238E27FC236}">
                <a16:creationId xmlns:a16="http://schemas.microsoft.com/office/drawing/2014/main" id="{BFE1FE86-A36B-4824-9C2B-500EE2E999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96691A-396D-40D5-B181-42288DCE0A5E}" type="slidenum">
              <a:rPr lang="en-US" altLang="en-US"/>
              <a:pPr fontAlgn="base">
                <a:spcBef>
                  <a:spcPct val="0"/>
                </a:spcBef>
                <a:spcAft>
                  <a:spcPct val="0"/>
                </a:spcAft>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9EE9922-3412-4F91-9BD8-1C6EB8337B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726B9F2-1891-48E6-A2FE-DD30E84DA4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In addition to </a:t>
            </a:r>
            <a:r>
              <a:rPr lang="en-US" altLang="en-US" u="sng"/>
              <a:t>leading by example </a:t>
            </a:r>
            <a:r>
              <a:rPr lang="en-US" altLang="en-US"/>
              <a:t>as in outcome A, Franco engages in </a:t>
            </a:r>
            <a:r>
              <a:rPr lang="en-US" altLang="en-US" u="sng"/>
              <a:t>three way communication</a:t>
            </a:r>
            <a:r>
              <a:rPr lang="en-US" altLang="en-US"/>
              <a:t> with Emilio.  This allows both of them to understand and agree that Emilio should go to the trailer, drink fluids, eat a snack, and not return to work that day. He also </a:t>
            </a:r>
            <a:r>
              <a:rPr lang="en-US" altLang="en-US" u="sng"/>
              <a:t>leads by example and engages </a:t>
            </a:r>
            <a:r>
              <a:rPr lang="en-US" altLang="en-US"/>
              <a:t>Emilio by offering to get one of the other guys to finish what Emilio had started. This let’s Emilio knows that he is valued and he can just focus on getting better.</a:t>
            </a:r>
          </a:p>
          <a:p>
            <a:pPr>
              <a:spcBef>
                <a:spcPct val="0"/>
              </a:spcBef>
            </a:pPr>
            <a:endParaRPr lang="en-US" altLang="en-US" b="1"/>
          </a:p>
          <a:p>
            <a:pPr>
              <a:spcBef>
                <a:spcPct val="0"/>
              </a:spcBef>
            </a:pPr>
            <a:r>
              <a:rPr lang="en-US" altLang="en-US" b="1"/>
              <a:t>CLICK SCENARIO MENU ICON TO RETURN TO MAIN MENU</a:t>
            </a:r>
            <a:endParaRPr lang="en-US" altLang="en-US"/>
          </a:p>
        </p:txBody>
      </p:sp>
      <p:sp>
        <p:nvSpPr>
          <p:cNvPr id="134148" name="Slide Number Placeholder 3">
            <a:extLst>
              <a:ext uri="{FF2B5EF4-FFF2-40B4-BE49-F238E27FC236}">
                <a16:creationId xmlns:a16="http://schemas.microsoft.com/office/drawing/2014/main" id="{9A00AFAF-78B1-4279-8E08-351652B522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9713A9-3536-46D9-99B3-8CC7FB0E9FEC}" type="slidenum">
              <a:rPr lang="en-US" altLang="en-US"/>
              <a:pPr fontAlgn="base">
                <a:spcBef>
                  <a:spcPct val="0"/>
                </a:spcBef>
                <a:spcAft>
                  <a:spcPct val="0"/>
                </a:spcAft>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8772A7A1-25FF-4117-AA03-104CA0E88A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651F0F7-5CCA-4E35-BB25-DD43028455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p>
          <a:p>
            <a:pPr>
              <a:spcBef>
                <a:spcPct val="0"/>
              </a:spcBef>
            </a:pPr>
            <a:r>
              <a:rPr lang="en-US" altLang="en-US"/>
              <a:t> </a:t>
            </a: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36196" name="Slide Number Placeholder 3">
            <a:extLst>
              <a:ext uri="{FF2B5EF4-FFF2-40B4-BE49-F238E27FC236}">
                <a16:creationId xmlns:a16="http://schemas.microsoft.com/office/drawing/2014/main" id="{498776DE-BDFC-4CBD-9332-9C7785EE7E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47777-4EBE-4A4E-B7B9-B9928D0C5FA2}" type="slidenum">
              <a:rPr lang="en-US" altLang="en-US"/>
              <a:pPr fontAlgn="base">
                <a:spcBef>
                  <a:spcPct val="0"/>
                </a:spcBef>
                <a:spcAft>
                  <a:spcPct val="0"/>
                </a:spcAft>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0110D288-8482-4993-ACA4-76A3FA5D9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E967AAD0-D163-4707-B35C-26EB2A0E64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r>
              <a:rPr lang="en-US" altLang="en-US"/>
              <a:t> </a:t>
            </a:r>
          </a:p>
          <a:p>
            <a:pPr>
              <a:spcBef>
                <a:spcPct val="0"/>
              </a:spcBef>
            </a:pPr>
            <a:r>
              <a:rPr lang="en-US" altLang="en-US"/>
              <a:t>After 2 minutes, reveal the discussion questions or use the facilitation table to go through skills.</a:t>
            </a:r>
          </a:p>
          <a:p>
            <a:pPr>
              <a:spcBef>
                <a:spcPct val="0"/>
              </a:spcBef>
            </a:pPr>
            <a:r>
              <a:rPr lang="en-US" altLang="en-US"/>
              <a:t> </a:t>
            </a:r>
          </a:p>
          <a:p>
            <a:pPr>
              <a:spcBef>
                <a:spcPct val="0"/>
              </a:spcBef>
            </a:pPr>
            <a:r>
              <a:rPr lang="en-US" altLang="en-US"/>
              <a:t>In outcome A in the scenario Franco </a:t>
            </a:r>
            <a:r>
              <a:rPr lang="en-US" altLang="en-US" u="sng"/>
              <a:t>leads by example</a:t>
            </a:r>
            <a:r>
              <a:rPr lang="en-US" altLang="en-US"/>
              <a:t> by putting safety ahead of productivity when he asked Emilio to go to the trailer and rest.  However, he </a:t>
            </a:r>
            <a:r>
              <a:rPr lang="en-US" altLang="en-US" u="sng"/>
              <a:t>did not practice three-way communication</a:t>
            </a:r>
            <a:r>
              <a:rPr lang="en-US" altLang="en-US"/>
              <a:t> skills, which resulted in Emilio, not understanding that Franco wanted him not only to rest but also to stop work for the day.</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138244" name="Slide Number Placeholder 3">
            <a:extLst>
              <a:ext uri="{FF2B5EF4-FFF2-40B4-BE49-F238E27FC236}">
                <a16:creationId xmlns:a16="http://schemas.microsoft.com/office/drawing/2014/main" id="{6D2C4F3A-D6C0-400D-989A-A33D651EE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147BE1-46E7-4B72-A765-DC1D405CCD3F}" type="slidenum">
              <a:rPr lang="en-US" altLang="en-US"/>
              <a:pPr fontAlgn="base">
                <a:spcBef>
                  <a:spcPct val="0"/>
                </a:spcBef>
                <a:spcAft>
                  <a:spcPct val="0"/>
                </a:spcAft>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D0D8B75-7EC2-4216-99FC-F9F3517D9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AD496EF-0A95-4B3A-93F2-E2984162B16B}"/>
              </a:ext>
            </a:extLst>
          </p:cNvPr>
          <p:cNvSpPr>
            <a:spLocks noGrp="1"/>
          </p:cNvSpPr>
          <p:nvPr>
            <p:ph type="body" idx="1"/>
          </p:nvPr>
        </p:nvSpPr>
        <p:spPr/>
        <p:txBody>
          <a:bodyPr/>
          <a:lstStyle/>
          <a:p>
            <a:pPr fontAlgn="auto">
              <a:spcBef>
                <a:spcPts val="0"/>
              </a:spcBef>
              <a:spcAft>
                <a:spcPts val="0"/>
              </a:spcAft>
              <a:defRPr/>
            </a:pPr>
            <a:r>
              <a:rPr lang="en-US" dirty="0"/>
              <a:t>Now, have the students redo the conversation between Franco and Emilio using the following safety leadership skills:</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Actively listening and practicing 3-way communication</a:t>
            </a:r>
          </a:p>
          <a:p>
            <a:pPr fontAlgn="auto">
              <a:spcBef>
                <a:spcPts val="0"/>
              </a:spcBef>
              <a:spcAft>
                <a:spcPts val="0"/>
              </a:spcAft>
              <a:defRPr/>
            </a:pPr>
            <a:r>
              <a:rPr lang="en-US" dirty="0"/>
              <a:t> </a:t>
            </a:r>
          </a:p>
          <a:p>
            <a:pPr fontAlgn="auto">
              <a:spcBef>
                <a:spcPts val="0"/>
              </a:spcBef>
              <a:spcAft>
                <a:spcPts val="0"/>
              </a:spcAft>
              <a:defRPr/>
            </a:pPr>
            <a:r>
              <a:rPr lang="en-US" dirty="0"/>
              <a:t>After 2 minutes, reveal the discussion questions or use the facilitation table to go through skills.</a:t>
            </a:r>
          </a:p>
          <a:p>
            <a:pPr fontAlgn="auto">
              <a:spcBef>
                <a:spcPts val="0"/>
              </a:spcBef>
              <a:spcAft>
                <a:spcPts val="0"/>
              </a:spcAft>
              <a:defRPr/>
            </a:pPr>
            <a:r>
              <a:rPr lang="en-US" dirty="0"/>
              <a:t> </a:t>
            </a:r>
          </a:p>
          <a:p>
            <a:pPr fontAlgn="auto">
              <a:spcBef>
                <a:spcPts val="0"/>
              </a:spcBef>
              <a:spcAft>
                <a:spcPts val="0"/>
              </a:spcAft>
              <a:defRPr/>
            </a:pPr>
            <a:r>
              <a:rPr lang="en-US" dirty="0"/>
              <a:t>In addition to </a:t>
            </a:r>
            <a:r>
              <a:rPr lang="en-US" u="sng" dirty="0"/>
              <a:t>leading by example </a:t>
            </a:r>
            <a:r>
              <a:rPr lang="en-US" dirty="0"/>
              <a:t>as in outcome A, Franco engages in </a:t>
            </a:r>
            <a:r>
              <a:rPr lang="en-US" u="sng" dirty="0"/>
              <a:t>three way communication</a:t>
            </a:r>
            <a:r>
              <a:rPr lang="en-US" dirty="0"/>
              <a:t> with Emilio.  This allows both of them to understand and agree that Emilio should go to the trailer where it’s cool, drink fluids, eat a snack, and not return to work that day. He also </a:t>
            </a:r>
            <a:r>
              <a:rPr lang="en-US" u="sng" dirty="0"/>
              <a:t>leads by example and engages Emilio</a:t>
            </a:r>
            <a:r>
              <a:rPr lang="en-US" dirty="0"/>
              <a:t> by offering to get one of the other guys to finish what Emilio had started. This let’s Emilio knows that he is valued and he can focus on getting better.</a:t>
            </a:r>
          </a:p>
          <a:p>
            <a:pPr fontAlgn="auto">
              <a:spcBef>
                <a:spcPts val="0"/>
              </a:spcBef>
              <a:spcAft>
                <a:spcPts val="0"/>
              </a:spcAft>
              <a:defRPr/>
            </a:pPr>
            <a:endParaRPr lang="en-US" b="1" dirty="0"/>
          </a:p>
          <a:p>
            <a:pPr fontAlgn="auto">
              <a:spcBef>
                <a:spcPts val="0"/>
              </a:spcBef>
              <a:spcAft>
                <a:spcPts val="0"/>
              </a:spcAft>
              <a:defRPr/>
            </a:pPr>
            <a:r>
              <a:rPr lang="en-US" b="1" dirty="0"/>
              <a:t>CLICK SCENARIO MENU ICON TO RETURN TO MAIN MENU</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40292" name="Slide Number Placeholder 3">
            <a:extLst>
              <a:ext uri="{FF2B5EF4-FFF2-40B4-BE49-F238E27FC236}">
                <a16:creationId xmlns:a16="http://schemas.microsoft.com/office/drawing/2014/main" id="{4ED0FC43-A4EA-425A-AC5E-EA4743F5A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9FCBA5-26CB-4251-86D5-7BDA6D21D8DB}" type="slidenum">
              <a:rPr lang="en-US" altLang="en-US"/>
              <a:pPr fontAlgn="base">
                <a:spcBef>
                  <a:spcPct val="0"/>
                </a:spcBef>
                <a:spcAft>
                  <a:spcPct val="0"/>
                </a:spcAft>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F084D919-1031-4DAF-B883-CBCC75A63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4ED056-9191-42F4-A866-E928CEFE24E3}"/>
              </a:ext>
            </a:extLst>
          </p:cNvPr>
          <p:cNvSpPr>
            <a:spLocks noGrp="1"/>
          </p:cNvSpPr>
          <p:nvPr>
            <p:ph type="body" idx="1"/>
          </p:nvPr>
        </p:nvSpPr>
        <p:spPr/>
        <p:txBody>
          <a:bodyPr/>
          <a:lstStyle/>
          <a:p>
            <a:pPr fontAlgn="auto">
              <a:spcBef>
                <a:spcPts val="0"/>
              </a:spcBef>
              <a:spcAft>
                <a:spcPts val="0"/>
              </a:spcAft>
              <a:defRPr/>
            </a:pPr>
            <a:r>
              <a:rPr lang="en-US" dirty="0"/>
              <a:t>The key safety leadership moment in ‘To Check or Not to Check’ is how a safety leader responds to team member(s) bringing up safety concerns. </a:t>
            </a:r>
          </a:p>
          <a:p>
            <a:pPr fontAlgn="auto">
              <a:spcBef>
                <a:spcPts val="0"/>
              </a:spcBef>
              <a:spcAft>
                <a:spcPts val="0"/>
              </a:spcAft>
              <a:defRPr/>
            </a:pPr>
            <a:r>
              <a:rPr lang="en-US" dirty="0"/>
              <a:t> </a:t>
            </a:r>
          </a:p>
          <a:p>
            <a:pPr fontAlgn="auto">
              <a:spcBef>
                <a:spcPts val="0"/>
              </a:spcBef>
              <a:spcAft>
                <a:spcPts val="0"/>
              </a:spcAft>
              <a:defRPr/>
            </a:pPr>
            <a:r>
              <a:rPr lang="en-US" i="1" dirty="0"/>
              <a:t>The major safety hazards in this scenario are </a:t>
            </a:r>
            <a:r>
              <a:rPr lang="en-US" b="1" i="1" dirty="0"/>
              <a:t>falls, struck by, and caught-in between</a:t>
            </a:r>
            <a:r>
              <a:rPr lang="en-US" i="1" dirty="0"/>
              <a:t>.</a:t>
            </a:r>
            <a:r>
              <a:rPr lang="en-US" dirty="0"/>
              <a:t> </a:t>
            </a:r>
          </a:p>
          <a:p>
            <a:pPr fontAlgn="auto">
              <a:spcBef>
                <a:spcPts val="0"/>
              </a:spcBef>
              <a:spcAft>
                <a:spcPts val="0"/>
              </a:spcAft>
              <a:defRPr/>
            </a:pPr>
            <a:r>
              <a:rPr lang="en-US" dirty="0"/>
              <a:t> </a:t>
            </a:r>
          </a:p>
          <a:p>
            <a:pPr fontAlgn="auto">
              <a:spcBef>
                <a:spcPts val="0"/>
              </a:spcBef>
              <a:spcAft>
                <a:spcPts val="0"/>
              </a:spcAft>
              <a:defRPr/>
            </a:pPr>
            <a:r>
              <a:rPr lang="en-US" b="1" dirty="0"/>
              <a:t>INSTRUCTOR INFORMATION</a:t>
            </a:r>
            <a:r>
              <a:rPr lang="en-US" dirty="0"/>
              <a:t> - It is designed to illustrate the following safety leadership skills:  </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Active listening </a:t>
            </a:r>
          </a:p>
          <a:p>
            <a:pPr marL="228600" indent="-228600" fontAlgn="auto">
              <a:spcBef>
                <a:spcPts val="0"/>
              </a:spcBef>
              <a:spcAft>
                <a:spcPts val="0"/>
              </a:spcAft>
              <a:buFont typeface="+mj-lt"/>
              <a:buAutoNum type="arabicPeriod"/>
              <a:defRPr/>
            </a:pPr>
            <a:r>
              <a:rPr lang="en-US" dirty="0"/>
              <a:t>Engaging and empowering team members</a:t>
            </a:r>
          </a:p>
          <a:p>
            <a:pPr marL="228600" indent="-228600" fontAlgn="auto">
              <a:spcBef>
                <a:spcPts val="0"/>
              </a:spcBef>
              <a:spcAft>
                <a:spcPts val="0"/>
              </a:spcAft>
              <a:buFont typeface="+mj-lt"/>
              <a:buAutoNum type="arabicPeriod"/>
              <a:defRPr/>
            </a:pPr>
            <a:r>
              <a:rPr lang="en-US" dirty="0"/>
              <a:t>Recognizing team members for a job well done</a:t>
            </a:r>
          </a:p>
          <a:p>
            <a:pPr fontAlgn="auto">
              <a:spcBef>
                <a:spcPts val="0"/>
              </a:spcBef>
              <a:spcAft>
                <a:spcPts val="0"/>
              </a:spcAft>
              <a:defRPr/>
            </a:pPr>
            <a:r>
              <a:rPr lang="en-US" dirty="0"/>
              <a:t> </a:t>
            </a:r>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p:txBody>
      </p:sp>
      <p:sp>
        <p:nvSpPr>
          <p:cNvPr id="142340" name="Slide Number Placeholder 3">
            <a:extLst>
              <a:ext uri="{FF2B5EF4-FFF2-40B4-BE49-F238E27FC236}">
                <a16:creationId xmlns:a16="http://schemas.microsoft.com/office/drawing/2014/main" id="{FBEC247C-AEBD-45A4-BC28-AA31459EF1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9FBB40-6ECE-4AFA-BC6C-F35377ECD9FB}" type="slidenum">
              <a:rPr lang="en-US" altLang="en-US"/>
              <a:pPr fontAlgn="base">
                <a:spcBef>
                  <a:spcPct val="0"/>
                </a:spcBef>
                <a:spcAft>
                  <a:spcPct val="0"/>
                </a:spcAft>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C6862E2-FD18-42A3-9806-22ADB33A6B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C29DB098-5757-4E8E-945F-30D2339F2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a:p>
            <a:pPr>
              <a:spcBef>
                <a:spcPct val="0"/>
              </a:spcBef>
              <a:buFont typeface="+mj-lt"/>
              <a:buNone/>
            </a:pPr>
            <a:endParaRPr lang="en-US" altLang="en-US"/>
          </a:p>
          <a:p>
            <a:pPr>
              <a:spcBef>
                <a:spcPct val="0"/>
              </a:spcBef>
            </a:pPr>
            <a:endParaRPr lang="en-US" altLang="en-US"/>
          </a:p>
        </p:txBody>
      </p:sp>
      <p:sp>
        <p:nvSpPr>
          <p:cNvPr id="144388" name="Slide Number Placeholder 3">
            <a:extLst>
              <a:ext uri="{FF2B5EF4-FFF2-40B4-BE49-F238E27FC236}">
                <a16:creationId xmlns:a16="http://schemas.microsoft.com/office/drawing/2014/main" id="{BD45BCB8-8F14-4C28-8CA9-E65CC0E271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B40BAD-D4EF-44FB-837B-F446220913CE}" type="slidenum">
              <a:rPr lang="en-US" altLang="en-US"/>
              <a:pPr fontAlgn="base">
                <a:spcBef>
                  <a:spcPct val="0"/>
                </a:spcBef>
                <a:spcAft>
                  <a:spcPct val="0"/>
                </a:spcAft>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59CCB17-D0DA-4C09-AA1F-EF827304D9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D83C83F9-AF13-45D4-8AF7-044C877FCF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Try not to spend too much time on the Situation so you have time for the 2 outcomes.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46436" name="Slide Number Placeholder 3">
            <a:extLst>
              <a:ext uri="{FF2B5EF4-FFF2-40B4-BE49-F238E27FC236}">
                <a16:creationId xmlns:a16="http://schemas.microsoft.com/office/drawing/2014/main" id="{4C2938A8-A468-4F09-9485-A91495D9A1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2E23CA-40D8-4219-9567-3EB35C51629E}" type="slidenum">
              <a:rPr lang="en-US" altLang="en-US"/>
              <a:pPr fontAlgn="base">
                <a:spcBef>
                  <a:spcPct val="0"/>
                </a:spcBef>
                <a:spcAft>
                  <a:spcPct val="0"/>
                </a:spcAft>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49A24A8-1CDA-47DE-9514-969826976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AF0F72B2-6B8F-484D-9099-AD2E7296C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buFont typeface="+mj-lt"/>
              <a:buNone/>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48484" name="Slide Number Placeholder 3">
            <a:extLst>
              <a:ext uri="{FF2B5EF4-FFF2-40B4-BE49-F238E27FC236}">
                <a16:creationId xmlns:a16="http://schemas.microsoft.com/office/drawing/2014/main" id="{F0C1A040-C4AD-4E6D-A92F-E5286AA30F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D7DC37-379C-4B7F-B1D4-7FE9F5F4CB1B}" type="slidenum">
              <a:rPr lang="en-US" altLang="en-US"/>
              <a:pPr fontAlgn="base">
                <a:spcBef>
                  <a:spcPct val="0"/>
                </a:spcBef>
                <a:spcAft>
                  <a:spcPct val="0"/>
                </a:spcAft>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44ECC297-38B4-44E1-9C43-885F44AB35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CC8D1819-F24C-4FFB-AC09-9BF32D5F72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While Finn gives Erika a </a:t>
            </a:r>
            <a:r>
              <a:rPr lang="en-US" altLang="en-US" u="sng"/>
              <a:t>minimal amount of positive recognition</a:t>
            </a:r>
            <a:r>
              <a:rPr lang="en-US" altLang="en-US"/>
              <a:t> by saying thank you, he basically ignores her concerns demonstrating that he is </a:t>
            </a:r>
            <a:r>
              <a:rPr lang="en-US" altLang="en-US" u="sng"/>
              <a:t>not actively listening</a:t>
            </a:r>
            <a:r>
              <a:rPr lang="en-US" altLang="en-US"/>
              <a:t> to one of his team members.  He is </a:t>
            </a:r>
            <a:r>
              <a:rPr lang="en-US" altLang="en-US" u="sng"/>
              <a:t>not leading by example</a:t>
            </a:r>
            <a:r>
              <a:rPr lang="en-US" altLang="en-US"/>
              <a:t> and is putting productivity before safety. Finn is also sending a message to the whole crew that he really isn’t interested in </a:t>
            </a:r>
            <a:r>
              <a:rPr lang="en-US" altLang="en-US" u="sng"/>
              <a:t>engaging or empowering </a:t>
            </a:r>
            <a:r>
              <a:rPr lang="en-US" altLang="en-US"/>
              <a:t>them to identify and bring up hazards. </a:t>
            </a:r>
          </a:p>
          <a:p>
            <a:pPr>
              <a:spcBef>
                <a:spcPct val="0"/>
              </a:spcBef>
            </a:pPr>
            <a:r>
              <a:rPr lang="en-US" altLang="en-US" b="1"/>
              <a:t> </a:t>
            </a:r>
            <a:endParaRPr lang="en-US" altLang="en-US"/>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150532" name="Slide Number Placeholder 3">
            <a:extLst>
              <a:ext uri="{FF2B5EF4-FFF2-40B4-BE49-F238E27FC236}">
                <a16:creationId xmlns:a16="http://schemas.microsoft.com/office/drawing/2014/main" id="{C3D3484A-AC26-4588-9A51-351D7C8123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0AE731-64E2-4E67-BC49-7FACEFF5CD08}" type="slidenum">
              <a:rPr lang="en-US" altLang="en-US"/>
              <a:pPr fontAlgn="base">
                <a:spcBef>
                  <a:spcPct val="0"/>
                </a:spcBef>
                <a:spcAft>
                  <a:spcPct val="0"/>
                </a:spcAft>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380AFEC-719C-4FC1-9C0D-CFF0F08A3B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4823BFD-549E-48D5-9FCC-D7B04F7B5F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ASK CLASS:   </a:t>
            </a:r>
            <a:endParaRPr lang="en-US" altLang="en-US"/>
          </a:p>
          <a:p>
            <a:pPr>
              <a:spcBef>
                <a:spcPct val="0"/>
              </a:spcBef>
            </a:pPr>
            <a:r>
              <a:rPr lang="en-US" altLang="en-US" b="1"/>
              <a:t>WHO ARE THE SAFETY LEADERS ON A JOBSITE?</a:t>
            </a:r>
            <a:endParaRPr lang="en-US" altLang="en-US"/>
          </a:p>
          <a:p>
            <a:pPr>
              <a:spcBef>
                <a:spcPct val="0"/>
              </a:spcBef>
            </a:pPr>
            <a:r>
              <a:rPr lang="en-US" altLang="en-US" b="1"/>
              <a:t> </a:t>
            </a:r>
            <a:endParaRPr lang="en-US" altLang="en-US"/>
          </a:p>
          <a:p>
            <a:pPr>
              <a:spcBef>
                <a:spcPct val="0"/>
              </a:spcBef>
            </a:pPr>
            <a:r>
              <a:rPr lang="en-US" altLang="en-US"/>
              <a:t>Anyone, regardless of their title or role, who values their safety and well-being and that of their fellow workers, is responsible for being an effective safety leader. This means that everyone needs to develop and use safety leadership skills.  </a:t>
            </a:r>
            <a:endParaRPr lang="en-US" altLang="en-US" b="1"/>
          </a:p>
        </p:txBody>
      </p:sp>
      <p:sp>
        <p:nvSpPr>
          <p:cNvPr id="41988" name="Slide Number Placeholder 3">
            <a:extLst>
              <a:ext uri="{FF2B5EF4-FFF2-40B4-BE49-F238E27FC236}">
                <a16:creationId xmlns:a16="http://schemas.microsoft.com/office/drawing/2014/main" id="{88B4C154-C784-4B80-9490-7BF16CC33B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2F4D22-97C2-4208-B4F3-093978D013D3}" type="slidenum">
              <a:rPr lang="en-US" altLang="en-US"/>
              <a:pPr fontAlgn="base">
                <a:spcBef>
                  <a:spcPct val="0"/>
                </a:spcBef>
                <a:spcAft>
                  <a:spcPct val="0"/>
                </a:spcAft>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60379288-A749-4208-B91C-8AB057C224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B42874AA-D6B1-40A3-8EF9-184E40364D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r>
              <a:rPr lang="en-US" altLang="en-US"/>
              <a:t> </a:t>
            </a:r>
          </a:p>
          <a:p>
            <a:pPr>
              <a:spcBef>
                <a:spcPct val="0"/>
              </a:spcBef>
              <a:buFont typeface="+mj-lt"/>
              <a:buNone/>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52580" name="Slide Number Placeholder 3">
            <a:extLst>
              <a:ext uri="{FF2B5EF4-FFF2-40B4-BE49-F238E27FC236}">
                <a16:creationId xmlns:a16="http://schemas.microsoft.com/office/drawing/2014/main" id="{D76112B3-D60F-4A30-B354-E3ACCEA272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7AD28D-7ADD-41B9-B2B6-1E36F510458C}" type="slidenum">
              <a:rPr lang="en-US" altLang="en-US"/>
              <a:pPr fontAlgn="base">
                <a:spcBef>
                  <a:spcPct val="0"/>
                </a:spcBef>
                <a:spcAft>
                  <a:spcPct val="0"/>
                </a:spcAft>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F1E3858E-690C-4EE8-A695-7C45B610DD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49EC1B44-388A-4CE4-87CB-493AA7C4D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In this ending, Finn displays quite a few of the 5 safety leadership skills.  </a:t>
            </a:r>
          </a:p>
          <a:p>
            <a:pPr>
              <a:spcBef>
                <a:spcPct val="0"/>
              </a:spcBef>
            </a:pPr>
            <a:r>
              <a:rPr lang="en-US" altLang="en-US"/>
              <a:t> </a:t>
            </a:r>
          </a:p>
          <a:p>
            <a:pPr>
              <a:spcBef>
                <a:spcPct val="0"/>
              </a:spcBef>
            </a:pPr>
            <a:r>
              <a:rPr lang="en-US" altLang="en-US"/>
              <a:t>He </a:t>
            </a:r>
            <a:r>
              <a:rPr lang="en-US" altLang="en-US" u="sng"/>
              <a:t>engages and empowers his team members</a:t>
            </a:r>
            <a:r>
              <a:rPr lang="en-US" altLang="en-US"/>
              <a:t> by asking for their opinions, which lets them know he expects them to take responsibility for their own and each other’s safety. </a:t>
            </a:r>
          </a:p>
          <a:p>
            <a:pPr>
              <a:spcBef>
                <a:spcPct val="0"/>
              </a:spcBef>
            </a:pPr>
            <a:r>
              <a:rPr lang="en-US" altLang="en-US"/>
              <a:t> </a:t>
            </a:r>
          </a:p>
          <a:p>
            <a:pPr>
              <a:spcBef>
                <a:spcPct val="0"/>
              </a:spcBef>
            </a:pPr>
            <a:r>
              <a:rPr lang="en-US" altLang="en-US"/>
              <a:t>Just by saying “this is great guys”, Finn gives Eric and Enzo </a:t>
            </a:r>
            <a:r>
              <a:rPr lang="en-US" altLang="en-US" u="sng"/>
              <a:t>positive feedback and recognition</a:t>
            </a:r>
            <a:r>
              <a:rPr lang="en-US" altLang="en-US"/>
              <a:t> which encourages the others to speak-up and sends the message that he trusts them and wants to hear their thoughts. </a:t>
            </a:r>
          </a:p>
          <a:p>
            <a:pPr>
              <a:spcBef>
                <a:spcPct val="0"/>
              </a:spcBef>
            </a:pPr>
            <a:r>
              <a:rPr lang="en-US" altLang="en-US"/>
              <a:t> </a:t>
            </a:r>
          </a:p>
          <a:p>
            <a:pPr>
              <a:spcBef>
                <a:spcPct val="0"/>
              </a:spcBef>
            </a:pPr>
            <a:r>
              <a:rPr lang="en-US" altLang="en-US"/>
              <a:t>Finally, Finn is clearly </a:t>
            </a:r>
            <a:r>
              <a:rPr lang="en-US" altLang="en-US" u="sng"/>
              <a:t>leading by example</a:t>
            </a:r>
            <a:r>
              <a:rPr lang="en-US" altLang="en-US"/>
              <a:t> by immediately speaking with the subcontractor and inviting Erika and Enzo to come along. In both his words and actions he demonstrates that safety comes before productivity.  The other team members who see Enzo and Erika going over to the subcontractor with Finn get a stronger sense of the role they play in safety and are, therefore, more likely to take ownership of it on an on-going basis and identify potentially hazardous situations.</a:t>
            </a:r>
          </a:p>
          <a:p>
            <a:pPr>
              <a:spcBef>
                <a:spcPct val="0"/>
              </a:spcBef>
            </a:pPr>
            <a:endParaRPr lang="en-US" altLang="en-US"/>
          </a:p>
          <a:p>
            <a:pPr>
              <a:spcBef>
                <a:spcPct val="0"/>
              </a:spcBef>
            </a:pPr>
            <a:r>
              <a:rPr lang="en-US" altLang="en-US" b="1"/>
              <a:t>CLICK SCENARIO MENU ICON TO RETURN TO MAIN MENU</a:t>
            </a:r>
            <a:endParaRPr lang="en-US" altLang="en-US"/>
          </a:p>
        </p:txBody>
      </p:sp>
      <p:sp>
        <p:nvSpPr>
          <p:cNvPr id="154628" name="Slide Number Placeholder 3">
            <a:extLst>
              <a:ext uri="{FF2B5EF4-FFF2-40B4-BE49-F238E27FC236}">
                <a16:creationId xmlns:a16="http://schemas.microsoft.com/office/drawing/2014/main" id="{2BCE2860-0280-43FF-BEE6-036830ACD2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398F10-E3DD-48D1-BE70-E51297DED8CC}" type="slidenum">
              <a:rPr lang="en-US" altLang="en-US"/>
              <a:pPr fontAlgn="base">
                <a:spcBef>
                  <a:spcPct val="0"/>
                </a:spcBef>
                <a:spcAft>
                  <a:spcPct val="0"/>
                </a:spcAft>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4A21431B-C4BC-4512-9E42-43581007F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C6DC2000-3432-4C6E-B17F-C4D2939505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20 in the student guide </a:t>
            </a:r>
            <a:endParaRPr lang="en-US" altLang="en-US"/>
          </a:p>
          <a:p>
            <a:pPr>
              <a:spcBef>
                <a:spcPct val="0"/>
              </a:spcBef>
            </a:pPr>
            <a:endParaRPr lang="en-US" altLang="en-US"/>
          </a:p>
          <a:p>
            <a:pPr>
              <a:spcBef>
                <a:spcPct val="0"/>
              </a:spcBef>
            </a:pPr>
            <a:r>
              <a:rPr lang="en-US" altLang="en-US"/>
              <a:t>Ask students to read the situation for “To Check</a:t>
            </a:r>
            <a:r>
              <a:rPr lang="is-IS" altLang="en-US"/>
              <a:t>…”</a:t>
            </a:r>
            <a:r>
              <a:rPr lang="en-US" altLang="en-US"/>
              <a:t> (or instructor reads it aloud).</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156676" name="Slide Number Placeholder 3">
            <a:extLst>
              <a:ext uri="{FF2B5EF4-FFF2-40B4-BE49-F238E27FC236}">
                <a16:creationId xmlns:a16="http://schemas.microsoft.com/office/drawing/2014/main" id="{EF2016F1-C745-48F5-8067-20C4DC3300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A0421E-3F8E-40CD-9F68-DB194BBC9ED6}" type="slidenum">
              <a:rPr lang="en-US" altLang="en-US"/>
              <a:pPr fontAlgn="base">
                <a:spcBef>
                  <a:spcPct val="0"/>
                </a:spcBef>
                <a:spcAft>
                  <a:spcPct val="0"/>
                </a:spcAft>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328D5B48-949E-4654-8858-B1830501B6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E96AF45E-8429-4B33-9B5C-05CC258995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Try not to spend too much time on the Situation so you have time for the 2 outcomes.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58724" name="Slide Number Placeholder 3">
            <a:extLst>
              <a:ext uri="{FF2B5EF4-FFF2-40B4-BE49-F238E27FC236}">
                <a16:creationId xmlns:a16="http://schemas.microsoft.com/office/drawing/2014/main" id="{DFA0781D-2389-46CE-A525-C868303F71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201FE1-F6F5-4C1C-98DB-89EC5F168AA2}" type="slidenum">
              <a:rPr lang="en-US" altLang="en-US"/>
              <a:pPr fontAlgn="base">
                <a:spcBef>
                  <a:spcPct val="0"/>
                </a:spcBef>
                <a:spcAft>
                  <a:spcPct val="0"/>
                </a:spcAft>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31D11039-A832-4CEF-A79A-1D7255074B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64F4C093-A14B-449A-A010-4522CA79C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A for “To Check</a:t>
            </a:r>
            <a:r>
              <a:rPr lang="is-IS" altLang="en-US"/>
              <a:t>…”</a:t>
            </a:r>
            <a:r>
              <a:rPr lang="en-US" altLang="en-US"/>
              <a:t> (or instructor reads it aloud).</a:t>
            </a:r>
          </a:p>
          <a:p>
            <a:pPr>
              <a:spcBef>
                <a:spcPct val="0"/>
              </a:spcBef>
            </a:pPr>
            <a:r>
              <a:rPr lang="en-US" altLang="en-US"/>
              <a:t> </a:t>
            </a:r>
          </a:p>
          <a:p>
            <a:pPr>
              <a:spcBef>
                <a:spcPct val="0"/>
              </a:spcBef>
            </a:pPr>
            <a:r>
              <a:rPr lang="en-US" altLang="en-US" b="1"/>
              <a:t> </a:t>
            </a:r>
            <a:r>
              <a:rPr lang="en-US" altLang="en-US"/>
              <a:t> </a:t>
            </a:r>
          </a:p>
          <a:p>
            <a:pPr>
              <a:spcBef>
                <a:spcPct val="0"/>
              </a:spcBef>
            </a:pPr>
            <a:r>
              <a:rPr lang="en-US" altLang="en-US" b="1"/>
              <a:t>ADVANCE SLIDE</a:t>
            </a:r>
            <a:endParaRPr lang="en-US" altLang="en-US"/>
          </a:p>
        </p:txBody>
      </p:sp>
      <p:sp>
        <p:nvSpPr>
          <p:cNvPr id="160772" name="Slide Number Placeholder 3">
            <a:extLst>
              <a:ext uri="{FF2B5EF4-FFF2-40B4-BE49-F238E27FC236}">
                <a16:creationId xmlns:a16="http://schemas.microsoft.com/office/drawing/2014/main" id="{F7A77B57-12F1-4EDB-AEED-CDD0F1DC8A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E6871B-5391-4C3E-AA4D-9B49ACB4F9C3}" type="slidenum">
              <a:rPr lang="en-US" altLang="en-US"/>
              <a:pPr fontAlgn="base">
                <a:spcBef>
                  <a:spcPct val="0"/>
                </a:spcBef>
                <a:spcAft>
                  <a:spcPct val="0"/>
                </a:spcAft>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EEC3A65E-7F10-4ECA-BE16-0C1B2C5A62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B5DC28B2-2B9F-40AE-AC91-767FD221C3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While Finn gives Erika a </a:t>
            </a:r>
            <a:r>
              <a:rPr lang="en-US" altLang="en-US" u="sng"/>
              <a:t>minimal amount of positive recognition</a:t>
            </a:r>
            <a:r>
              <a:rPr lang="en-US" altLang="en-US"/>
              <a:t> by saying thank you, he basically ignores her concerns demonstrating that he is </a:t>
            </a:r>
            <a:r>
              <a:rPr lang="en-US" altLang="en-US" u="sng"/>
              <a:t>not actively listening </a:t>
            </a:r>
            <a:r>
              <a:rPr lang="en-US" altLang="en-US"/>
              <a:t> to one of his team members.  He is </a:t>
            </a:r>
            <a:r>
              <a:rPr lang="en-US" altLang="en-US" u="sng"/>
              <a:t>not leading by example</a:t>
            </a:r>
            <a:r>
              <a:rPr lang="en-US" altLang="en-US"/>
              <a:t> and is putting productivity before safety. Finn is also sending a message to the whole crew that he really isn’t interested in </a:t>
            </a:r>
            <a:r>
              <a:rPr lang="en-US" altLang="en-US" u="sng"/>
              <a:t>engaging and empowering </a:t>
            </a:r>
            <a:r>
              <a:rPr lang="en-US" altLang="en-US"/>
              <a:t>them to identify and bring up hazards. </a:t>
            </a:r>
          </a:p>
          <a:p>
            <a:pPr>
              <a:spcBef>
                <a:spcPct val="0"/>
              </a:spcBef>
            </a:pPr>
            <a:r>
              <a:rPr lang="en-US" altLang="en-US" b="1"/>
              <a:t> </a:t>
            </a:r>
            <a:endParaRPr lang="en-US" altLang="en-US"/>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162820" name="Slide Number Placeholder 3">
            <a:extLst>
              <a:ext uri="{FF2B5EF4-FFF2-40B4-BE49-F238E27FC236}">
                <a16:creationId xmlns:a16="http://schemas.microsoft.com/office/drawing/2014/main" id="{7063FE16-1293-4AE4-85C4-F4EE3034B8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A100F3-606C-40DE-AD22-7463CA99EFEC}" type="slidenum">
              <a:rPr lang="en-US" altLang="en-US"/>
              <a:pPr fontAlgn="base">
                <a:spcBef>
                  <a:spcPct val="0"/>
                </a:spcBef>
                <a:spcAft>
                  <a:spcPct val="0"/>
                </a:spcAft>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DA0F7CD-8A2E-4E8F-85D5-7D9CB9E33C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F65D6DD9-2B61-4BFB-ACED-E3375F089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outcome B for “To Check</a:t>
            </a:r>
            <a:r>
              <a:rPr lang="is-IS" altLang="en-US"/>
              <a:t>…”</a:t>
            </a:r>
            <a:r>
              <a:rPr lang="en-US" altLang="en-US"/>
              <a:t> (or instructor reads it aloud).</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64868" name="Slide Number Placeholder 3">
            <a:extLst>
              <a:ext uri="{FF2B5EF4-FFF2-40B4-BE49-F238E27FC236}">
                <a16:creationId xmlns:a16="http://schemas.microsoft.com/office/drawing/2014/main" id="{EDA12D22-F13A-4669-BEDD-AF1E0466FC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64CCFF-81AB-4420-B13C-6176522786F8}" type="slidenum">
              <a:rPr lang="en-US" altLang="en-US"/>
              <a:pPr fontAlgn="base">
                <a:spcBef>
                  <a:spcPct val="0"/>
                </a:spcBef>
                <a:spcAft>
                  <a:spcPct val="0"/>
                </a:spcAft>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5FBC592B-DC3B-4A69-964E-58A834701A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E70FCDEC-A94C-4C25-B18F-7DBB4B36A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this ending, Finn displays quite a few of the 5 safety leadership skills.  </a:t>
            </a:r>
          </a:p>
          <a:p>
            <a:pPr>
              <a:spcBef>
                <a:spcPct val="0"/>
              </a:spcBef>
            </a:pPr>
            <a:r>
              <a:rPr lang="en-US" altLang="en-US"/>
              <a:t> </a:t>
            </a:r>
          </a:p>
          <a:p>
            <a:pPr>
              <a:spcBef>
                <a:spcPct val="0"/>
              </a:spcBef>
            </a:pPr>
            <a:r>
              <a:rPr lang="en-US" altLang="en-US"/>
              <a:t>He </a:t>
            </a:r>
            <a:r>
              <a:rPr lang="en-US" altLang="en-US" u="sng"/>
              <a:t>engages and empowers his team members</a:t>
            </a:r>
            <a:r>
              <a:rPr lang="en-US" altLang="en-US"/>
              <a:t> by asking for their opinions which lets them know he expects them to take responsibility for their own and each other’s safety. </a:t>
            </a:r>
          </a:p>
          <a:p>
            <a:pPr>
              <a:spcBef>
                <a:spcPct val="0"/>
              </a:spcBef>
            </a:pPr>
            <a:r>
              <a:rPr lang="en-US" altLang="en-US"/>
              <a:t> </a:t>
            </a:r>
          </a:p>
          <a:p>
            <a:pPr>
              <a:spcBef>
                <a:spcPct val="0"/>
              </a:spcBef>
            </a:pPr>
            <a:r>
              <a:rPr lang="en-US" altLang="en-US"/>
              <a:t>Just by saying “this is great guys,” Finn gives Eric and Enzo </a:t>
            </a:r>
            <a:r>
              <a:rPr lang="en-US" altLang="en-US" u="sng"/>
              <a:t>positive feedback and recognition</a:t>
            </a:r>
            <a:r>
              <a:rPr lang="en-US" altLang="en-US"/>
              <a:t> which encourages the others to speak-up and sends the message that he trusts them and wants to hear their thoughts. </a:t>
            </a:r>
          </a:p>
          <a:p>
            <a:pPr>
              <a:spcBef>
                <a:spcPct val="0"/>
              </a:spcBef>
            </a:pPr>
            <a:r>
              <a:rPr lang="en-US" altLang="en-US"/>
              <a:t> </a:t>
            </a:r>
          </a:p>
          <a:p>
            <a:pPr>
              <a:spcBef>
                <a:spcPct val="0"/>
              </a:spcBef>
            </a:pPr>
            <a:r>
              <a:rPr lang="en-US" altLang="en-US"/>
              <a:t>Finally, Finn is clearly </a:t>
            </a:r>
            <a:r>
              <a:rPr lang="en-US" altLang="en-US" u="sng"/>
              <a:t>leading by example</a:t>
            </a:r>
            <a:r>
              <a:rPr lang="en-US" altLang="en-US"/>
              <a:t> by immediately speaking with the subcontractor and inviting Erika and Enzo to come along. In both his words and actions, he demonstrates that safety comes before productivity.  The other team members who see Enzo and Erika going over to the subcontractor with Finn get a stronger sense of the role they play in safety and are, therefore, more likely to take ownership of it on an on-going basis and identify potential hazardous situations.</a:t>
            </a:r>
          </a:p>
          <a:p>
            <a:pPr>
              <a:spcBef>
                <a:spcPct val="0"/>
              </a:spcBef>
            </a:pPr>
            <a:endParaRPr lang="en-US" altLang="en-US" b="1"/>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166916" name="Slide Number Placeholder 3">
            <a:extLst>
              <a:ext uri="{FF2B5EF4-FFF2-40B4-BE49-F238E27FC236}">
                <a16:creationId xmlns:a16="http://schemas.microsoft.com/office/drawing/2014/main" id="{AC03B8BB-140F-4035-9E05-7F34B21892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F5BA2-F861-4450-A1C3-BF327189ED8E}" type="slidenum">
              <a:rPr lang="en-US" altLang="en-US"/>
              <a:pPr fontAlgn="base">
                <a:spcBef>
                  <a:spcPct val="0"/>
                </a:spcBef>
                <a:spcAft>
                  <a:spcPct val="0"/>
                </a:spcAft>
              </a:pPr>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C3914C97-58D6-4C98-999F-E2AD508491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094AC625-C6D7-4384-89E6-128012F06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r>
              <a:rPr lang="en-US" altLang="en-US"/>
              <a:t> </a:t>
            </a:r>
          </a:p>
          <a:p>
            <a:pPr>
              <a:spcBef>
                <a:spcPct val="0"/>
              </a:spcBef>
            </a:pPr>
            <a:endParaRPr lang="en-US" altLang="en-US"/>
          </a:p>
          <a:p>
            <a:pPr>
              <a:spcBef>
                <a:spcPct val="0"/>
              </a:spcBef>
              <a:buFont typeface="+mj-lt"/>
              <a:buNone/>
            </a:pPr>
            <a:r>
              <a:rPr lang="en-US" altLang="en-US" b="1"/>
              <a:t>ADVANCE SLIDE</a:t>
            </a:r>
            <a:endParaRPr lang="en-US" altLang="en-US"/>
          </a:p>
          <a:p>
            <a:pPr>
              <a:spcBef>
                <a:spcPct val="0"/>
              </a:spcBef>
              <a:buFont typeface="+mj-lt"/>
              <a:buNone/>
            </a:pPr>
            <a:endParaRPr lang="en-US" altLang="en-US"/>
          </a:p>
          <a:p>
            <a:pPr>
              <a:spcBef>
                <a:spcPct val="0"/>
              </a:spcBef>
            </a:pPr>
            <a:endParaRPr lang="en-US" altLang="en-US"/>
          </a:p>
        </p:txBody>
      </p:sp>
      <p:sp>
        <p:nvSpPr>
          <p:cNvPr id="168964" name="Slide Number Placeholder 3">
            <a:extLst>
              <a:ext uri="{FF2B5EF4-FFF2-40B4-BE49-F238E27FC236}">
                <a16:creationId xmlns:a16="http://schemas.microsoft.com/office/drawing/2014/main" id="{7CA493D7-3404-4B0C-A075-A58FD04840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BD4CCA-36F0-4E6E-8827-9704020E4AEA}" type="slidenum">
              <a:rPr lang="en-US" altLang="en-US"/>
              <a:pPr fontAlgn="base">
                <a:spcBef>
                  <a:spcPct val="0"/>
                </a:spcBef>
                <a:spcAft>
                  <a:spcPct val="0"/>
                </a:spcAft>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629C4E9E-7586-4634-8C0E-65780B409E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E6E9D937-45DA-4DCC-83F9-57BFF32444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endParaRPr lang="en-US" altLang="en-US"/>
          </a:p>
          <a:p>
            <a:pPr>
              <a:spcBef>
                <a:spcPct val="0"/>
              </a:spcBef>
            </a:pPr>
            <a:r>
              <a:rPr lang="en-US" altLang="en-US"/>
              <a:t>After 2 minutes, reveal the discussion questions or use the facilitation table to go through skills. </a:t>
            </a:r>
          </a:p>
          <a:p>
            <a:pPr>
              <a:spcBef>
                <a:spcPct val="0"/>
              </a:spcBef>
            </a:pPr>
            <a:endParaRPr lang="en-US" altLang="en-US"/>
          </a:p>
          <a:p>
            <a:pPr>
              <a:spcBef>
                <a:spcPct val="0"/>
              </a:spcBef>
            </a:pPr>
            <a:r>
              <a:rPr lang="en-US" altLang="en-US"/>
              <a:t>In outcome A in the scenario, Finn gives Erika a </a:t>
            </a:r>
            <a:r>
              <a:rPr lang="en-US" altLang="en-US" u="sng"/>
              <a:t>minimal amount of positive recognition</a:t>
            </a:r>
            <a:r>
              <a:rPr lang="en-US" altLang="en-US"/>
              <a:t> by saying thank you, but he basically ignores her concerns demonstrating that he is </a:t>
            </a:r>
            <a:r>
              <a:rPr lang="en-US" altLang="en-US" u="sng"/>
              <a:t>not actively listening </a:t>
            </a:r>
            <a:r>
              <a:rPr lang="en-US" altLang="en-US"/>
              <a:t> to one of his team members.  He is </a:t>
            </a:r>
            <a:r>
              <a:rPr lang="en-US" altLang="en-US" u="sng"/>
              <a:t>not leading by example</a:t>
            </a:r>
            <a:r>
              <a:rPr lang="en-US" altLang="en-US"/>
              <a:t> and is putting productivity before safety. Finn is also sending a message to the whole crew that he really isn’t interested in </a:t>
            </a:r>
            <a:r>
              <a:rPr lang="en-US" altLang="en-US" u="sng"/>
              <a:t>engaging or empowering </a:t>
            </a:r>
            <a:r>
              <a:rPr lang="en-US" altLang="en-US"/>
              <a:t>them to identify and bring up hazards.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a:p>
            <a:pPr>
              <a:spcBef>
                <a:spcPct val="0"/>
              </a:spcBef>
            </a:pPr>
            <a:r>
              <a:rPr lang="en-US" altLang="en-US" b="1">
                <a:solidFill>
                  <a:srgbClr val="FF0000"/>
                </a:solidFill>
              </a:rPr>
              <a:t> </a:t>
            </a:r>
            <a:endParaRPr lang="en-US" altLang="en-US">
              <a:solidFill>
                <a:srgbClr val="FF0000"/>
              </a:solidFill>
            </a:endParaRPr>
          </a:p>
          <a:p>
            <a:pPr>
              <a:spcBef>
                <a:spcPct val="0"/>
              </a:spcBef>
            </a:pPr>
            <a:endParaRPr lang="en-US" altLang="en-US"/>
          </a:p>
        </p:txBody>
      </p:sp>
      <p:sp>
        <p:nvSpPr>
          <p:cNvPr id="171012" name="Slide Number Placeholder 3">
            <a:extLst>
              <a:ext uri="{FF2B5EF4-FFF2-40B4-BE49-F238E27FC236}">
                <a16:creationId xmlns:a16="http://schemas.microsoft.com/office/drawing/2014/main" id="{A213C446-400B-4760-AEF4-856D462835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02D3FF-EB40-406F-902A-B1AC35DFEF50}" type="slidenum">
              <a:rPr lang="en-US" altLang="en-US"/>
              <a:pPr fontAlgn="base">
                <a:spcBef>
                  <a:spcPct val="0"/>
                </a:spcBef>
                <a:spcAft>
                  <a:spcPct val="0"/>
                </a:spcAft>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4DDE599-290F-442C-A6B9-FAFEF82808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CA3CF0-1CFD-4A26-BE98-85627359D15D}"/>
              </a:ext>
            </a:extLst>
          </p:cNvPr>
          <p:cNvSpPr>
            <a:spLocks noGrp="1"/>
          </p:cNvSpPr>
          <p:nvPr>
            <p:ph type="body" idx="1"/>
          </p:nvPr>
        </p:nvSpPr>
        <p:spPr/>
        <p:txBody>
          <a:bodyPr/>
          <a:lstStyle/>
          <a:p>
            <a:pPr fontAlgn="auto">
              <a:spcBef>
                <a:spcPts val="0"/>
              </a:spcBef>
              <a:spcAft>
                <a:spcPts val="0"/>
              </a:spcAft>
              <a:defRPr/>
            </a:pPr>
            <a:r>
              <a:rPr lang="en-US" dirty="0"/>
              <a:t>Safety leaders work at all levels of a company:</a:t>
            </a:r>
          </a:p>
          <a:p>
            <a:pPr marL="171450" indent="-171450" fontAlgn="auto">
              <a:spcBef>
                <a:spcPts val="0"/>
              </a:spcBef>
              <a:spcAft>
                <a:spcPts val="0"/>
              </a:spcAft>
              <a:buFont typeface="Arial" charset="0"/>
              <a:buChar char="•"/>
              <a:defRPr/>
            </a:pPr>
            <a:r>
              <a:rPr lang="en-US" dirty="0"/>
              <a:t>Leaders at the highest level develop the safety programs and policies</a:t>
            </a:r>
          </a:p>
          <a:p>
            <a:pPr marL="171450" indent="-171450" fontAlgn="auto">
              <a:spcBef>
                <a:spcPts val="0"/>
              </a:spcBef>
              <a:spcAft>
                <a:spcPts val="0"/>
              </a:spcAft>
              <a:buFont typeface="Arial" charset="0"/>
              <a:buChar char="•"/>
              <a:defRPr/>
            </a:pPr>
            <a:r>
              <a:rPr lang="en-US" dirty="0"/>
              <a:t>Everyone on the jobsite is a leader when it comes to reducing safety incidences</a:t>
            </a:r>
          </a:p>
          <a:p>
            <a:pPr fontAlgn="auto">
              <a:spcBef>
                <a:spcPts val="0"/>
              </a:spcBef>
              <a:spcAft>
                <a:spcPts val="0"/>
              </a:spcAft>
              <a:defRPr/>
            </a:pPr>
            <a:r>
              <a:rPr lang="en-US" dirty="0"/>
              <a:t>But it is the </a:t>
            </a:r>
          </a:p>
          <a:p>
            <a:pPr marL="171450" indent="-171450" fontAlgn="auto">
              <a:spcBef>
                <a:spcPts val="0"/>
              </a:spcBef>
              <a:spcAft>
                <a:spcPts val="0"/>
              </a:spcAft>
              <a:buFont typeface="Arial" charset="0"/>
              <a:buChar char="•"/>
              <a:defRPr/>
            </a:pPr>
            <a:r>
              <a:rPr lang="en-US" dirty="0"/>
              <a:t>Frontline supervisors and foremen who make sure programs and policies are implemented and enforced which creates a strong jobsite safety climate</a:t>
            </a:r>
          </a:p>
        </p:txBody>
      </p:sp>
      <p:sp>
        <p:nvSpPr>
          <p:cNvPr id="44036" name="Slide Number Placeholder 3">
            <a:extLst>
              <a:ext uri="{FF2B5EF4-FFF2-40B4-BE49-F238E27FC236}">
                <a16:creationId xmlns:a16="http://schemas.microsoft.com/office/drawing/2014/main" id="{9E18E46F-B26E-4304-A590-5512FB3822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56A0AC-8B0D-43AD-8218-464B7ADC42C8}" type="slidenum">
              <a:rPr lang="en-US" altLang="en-US"/>
              <a:pPr fontAlgn="base">
                <a:spcBef>
                  <a:spcPct val="0"/>
                </a:spcBef>
                <a:spcAft>
                  <a:spcPct val="0"/>
                </a:spcAft>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B237CDD6-03DA-4A64-9541-A7DFDB589C64}"/>
              </a:ext>
            </a:extLst>
          </p:cNvPr>
          <p:cNvSpPr>
            <a:spLocks noGrp="1" noRot="1" noChangeAspect="1" noChangeArrowheads="1" noTextEdit="1"/>
          </p:cNvSpPr>
          <p:nvPr>
            <p:ph type="sldImg"/>
          </p:nvPr>
        </p:nvSpPr>
        <p:spPr bwMode="auto">
          <a:xfrm>
            <a:off x="1143000" y="47625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404917-CAEC-4BEE-9428-2B6B0D8E7CCF}"/>
              </a:ext>
            </a:extLst>
          </p:cNvPr>
          <p:cNvSpPr>
            <a:spLocks noGrp="1"/>
          </p:cNvSpPr>
          <p:nvPr>
            <p:ph type="body" idx="1"/>
          </p:nvPr>
        </p:nvSpPr>
        <p:spPr>
          <a:xfrm>
            <a:off x="685800" y="3905250"/>
            <a:ext cx="5486400" cy="5033963"/>
          </a:xfrm>
        </p:spPr>
        <p:txBody>
          <a:bodyPr/>
          <a:lstStyle/>
          <a:p>
            <a:pPr fontAlgn="auto">
              <a:spcBef>
                <a:spcPts val="0"/>
              </a:spcBef>
              <a:spcAft>
                <a:spcPts val="0"/>
              </a:spcAft>
              <a:defRPr/>
            </a:pPr>
            <a:r>
              <a:rPr lang="en-US" dirty="0"/>
              <a:t> </a:t>
            </a:r>
          </a:p>
          <a:p>
            <a:pPr fontAlgn="auto">
              <a:spcBef>
                <a:spcPts val="0"/>
              </a:spcBef>
              <a:spcAft>
                <a:spcPts val="0"/>
              </a:spcAft>
              <a:defRPr/>
            </a:pPr>
            <a:r>
              <a:rPr lang="en-US" dirty="0"/>
              <a:t>Now have the students redo conversation between Finn and Erick’s (or Erika) using the following safety leadership skills:</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Actively listening and practicing 3-way communication</a:t>
            </a:r>
          </a:p>
          <a:p>
            <a:pPr marL="228600" indent="-228600" fontAlgn="auto">
              <a:spcBef>
                <a:spcPts val="0"/>
              </a:spcBef>
              <a:spcAft>
                <a:spcPts val="0"/>
              </a:spcAft>
              <a:buFont typeface="+mj-lt"/>
              <a:buAutoNum type="arabicPeriod"/>
              <a:defRPr/>
            </a:pPr>
            <a:r>
              <a:rPr lang="en-US" dirty="0"/>
              <a:t>Recognizing them for a job well done</a:t>
            </a:r>
          </a:p>
          <a:p>
            <a:pPr fontAlgn="auto">
              <a:spcBef>
                <a:spcPts val="0"/>
              </a:spcBef>
              <a:spcAft>
                <a:spcPts val="0"/>
              </a:spcAft>
              <a:defRPr/>
            </a:pPr>
            <a:r>
              <a:rPr lang="en-US" dirty="0"/>
              <a:t> </a:t>
            </a:r>
          </a:p>
          <a:p>
            <a:pPr fontAlgn="auto">
              <a:spcBef>
                <a:spcPts val="0"/>
              </a:spcBef>
              <a:spcAft>
                <a:spcPts val="0"/>
              </a:spcAft>
              <a:defRPr/>
            </a:pPr>
            <a:r>
              <a:rPr lang="en-US" dirty="0"/>
              <a:t>In this ending Finn displays quite a few of the 5 safety leadership skills.  </a:t>
            </a:r>
          </a:p>
          <a:p>
            <a:pPr fontAlgn="auto">
              <a:spcBef>
                <a:spcPts val="0"/>
              </a:spcBef>
              <a:spcAft>
                <a:spcPts val="0"/>
              </a:spcAft>
              <a:defRPr/>
            </a:pPr>
            <a:r>
              <a:rPr lang="en-US" dirty="0"/>
              <a:t> </a:t>
            </a:r>
          </a:p>
          <a:p>
            <a:pPr fontAlgn="auto">
              <a:spcBef>
                <a:spcPts val="0"/>
              </a:spcBef>
              <a:spcAft>
                <a:spcPts val="0"/>
              </a:spcAft>
              <a:defRPr/>
            </a:pPr>
            <a:r>
              <a:rPr lang="en-US" dirty="0"/>
              <a:t>He </a:t>
            </a:r>
            <a:r>
              <a:rPr lang="en-US" u="sng" dirty="0"/>
              <a:t>engages and empowers his team members</a:t>
            </a:r>
            <a:r>
              <a:rPr lang="en-US" dirty="0"/>
              <a:t> by asking for their opinions which lets them know he expects them to take responsibility for their own and each other’s safety. </a:t>
            </a:r>
          </a:p>
          <a:p>
            <a:pPr fontAlgn="auto">
              <a:spcBef>
                <a:spcPts val="0"/>
              </a:spcBef>
              <a:spcAft>
                <a:spcPts val="0"/>
              </a:spcAft>
              <a:defRPr/>
            </a:pPr>
            <a:r>
              <a:rPr lang="en-US" dirty="0"/>
              <a:t> </a:t>
            </a:r>
          </a:p>
          <a:p>
            <a:pPr fontAlgn="auto">
              <a:spcBef>
                <a:spcPts val="0"/>
              </a:spcBef>
              <a:spcAft>
                <a:spcPts val="0"/>
              </a:spcAft>
              <a:defRPr/>
            </a:pPr>
            <a:r>
              <a:rPr lang="en-US" dirty="0"/>
              <a:t>Just by saying “this is great guys,” Finn gives Eric and Enzo </a:t>
            </a:r>
            <a:r>
              <a:rPr lang="en-US" u="sng" dirty="0"/>
              <a:t>positive feedback and recognition</a:t>
            </a:r>
            <a:r>
              <a:rPr lang="en-US" dirty="0"/>
              <a:t> which encourages the others to speak-up and sends the message that he trusts them and wants to hear their thoughts. </a:t>
            </a:r>
          </a:p>
          <a:p>
            <a:pPr fontAlgn="auto">
              <a:spcBef>
                <a:spcPts val="0"/>
              </a:spcBef>
              <a:spcAft>
                <a:spcPts val="0"/>
              </a:spcAft>
              <a:defRPr/>
            </a:pPr>
            <a:r>
              <a:rPr lang="en-US" dirty="0"/>
              <a:t> </a:t>
            </a:r>
          </a:p>
          <a:p>
            <a:pPr fontAlgn="auto">
              <a:spcBef>
                <a:spcPts val="0"/>
              </a:spcBef>
              <a:spcAft>
                <a:spcPts val="0"/>
              </a:spcAft>
              <a:defRPr/>
            </a:pPr>
            <a:r>
              <a:rPr lang="en-US" dirty="0"/>
              <a:t>Finally, Finn is clearly </a:t>
            </a:r>
            <a:r>
              <a:rPr lang="en-US" u="sng" dirty="0"/>
              <a:t>leading by example</a:t>
            </a:r>
            <a:r>
              <a:rPr lang="en-US" dirty="0"/>
              <a:t> by immediately speaking with the subcontractor and inviting Erika and Enzo to come along. In both his words and actions he demonstrates that safety comes before productivity.  The other team members who see Enzo and Erika going over to the subcontractor with Finn get a stronger sense of the role they play in safety and are therefore more likely to take ownership of it on an on-going basis and identify potential hazardous situations.</a:t>
            </a:r>
          </a:p>
          <a:p>
            <a:pPr fontAlgn="auto">
              <a:spcBef>
                <a:spcPts val="0"/>
              </a:spcBef>
              <a:spcAft>
                <a:spcPts val="0"/>
              </a:spcAft>
              <a:defRPr/>
            </a:pPr>
            <a:endParaRPr lang="en-US" b="1" dirty="0"/>
          </a:p>
          <a:p>
            <a:pPr fontAlgn="auto">
              <a:spcBef>
                <a:spcPts val="0"/>
              </a:spcBef>
              <a:spcAft>
                <a:spcPts val="0"/>
              </a:spcAft>
              <a:defRPr/>
            </a:pPr>
            <a:r>
              <a:rPr lang="en-US" b="1" dirty="0"/>
              <a:t>CLICK SCENARIO MENU ICON TO RETURN TO MAIN MENU</a:t>
            </a:r>
            <a:endParaRPr lang="en-US" dirty="0"/>
          </a:p>
          <a:p>
            <a:pPr fontAlgn="auto">
              <a:spcBef>
                <a:spcPts val="0"/>
              </a:spcBef>
              <a:spcAft>
                <a:spcPts val="0"/>
              </a:spcAft>
              <a:defRPr/>
            </a:pPr>
            <a:endParaRPr lang="en-US" dirty="0"/>
          </a:p>
        </p:txBody>
      </p:sp>
      <p:sp>
        <p:nvSpPr>
          <p:cNvPr id="173060" name="Slide Number Placeholder 3">
            <a:extLst>
              <a:ext uri="{FF2B5EF4-FFF2-40B4-BE49-F238E27FC236}">
                <a16:creationId xmlns:a16="http://schemas.microsoft.com/office/drawing/2014/main" id="{5BFC343E-A225-4AC9-9966-9DFB2D9F33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B0BFAD-86C1-44F4-84CA-9BFEB84AD9F0}" type="slidenum">
              <a:rPr lang="en-US" altLang="en-US"/>
              <a:pPr fontAlgn="base">
                <a:spcBef>
                  <a:spcPct val="0"/>
                </a:spcBef>
                <a:spcAft>
                  <a:spcPct val="0"/>
                </a:spcAft>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0EAD3CD0-4930-4F49-B443-2EABCF81CE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3E2A33-AD12-471F-AEF5-C5DDE3FA3FD6}"/>
              </a:ext>
            </a:extLst>
          </p:cNvPr>
          <p:cNvSpPr>
            <a:spLocks noGrp="1"/>
          </p:cNvSpPr>
          <p:nvPr>
            <p:ph type="body" idx="1"/>
          </p:nvPr>
        </p:nvSpPr>
        <p:spPr/>
        <p:txBody>
          <a:bodyPr/>
          <a:lstStyle/>
          <a:p>
            <a:pPr fontAlgn="auto">
              <a:spcBef>
                <a:spcPts val="0"/>
              </a:spcBef>
              <a:spcAft>
                <a:spcPts val="0"/>
              </a:spcAft>
              <a:defRPr/>
            </a:pPr>
            <a:r>
              <a:rPr lang="en-US" dirty="0"/>
              <a:t>The key safety leadership moment in “</a:t>
            </a:r>
            <a:r>
              <a:rPr lang="en-US" dirty="0" err="1"/>
              <a:t>Gimme</a:t>
            </a:r>
            <a:r>
              <a:rPr lang="en-US" dirty="0"/>
              <a:t> some space” is how a site-superintendent may react to a team member telling him about safety risks they may face while completing a work task.   </a:t>
            </a:r>
          </a:p>
          <a:p>
            <a:pPr fontAlgn="auto">
              <a:spcBef>
                <a:spcPts val="0"/>
              </a:spcBef>
              <a:spcAft>
                <a:spcPts val="0"/>
              </a:spcAft>
              <a:defRPr/>
            </a:pPr>
            <a:r>
              <a:rPr lang="en-US"/>
              <a:t> </a:t>
            </a:r>
            <a:r>
              <a:rPr lang="en-US" i="1" dirty="0"/>
              <a:t> </a:t>
            </a:r>
            <a:endParaRPr lang="en-US" dirty="0"/>
          </a:p>
          <a:p>
            <a:pPr fontAlgn="auto">
              <a:spcBef>
                <a:spcPts val="0"/>
              </a:spcBef>
              <a:spcAft>
                <a:spcPts val="0"/>
              </a:spcAft>
              <a:defRPr/>
            </a:pPr>
            <a:r>
              <a:rPr lang="en-US" i="1" dirty="0"/>
              <a:t>The major safety hazards in this scenario are </a:t>
            </a:r>
            <a:r>
              <a:rPr lang="en-US" b="1" i="1" dirty="0"/>
              <a:t>ergonomics and electrocution</a:t>
            </a:r>
            <a:r>
              <a:rPr lang="en-US" i="1" dirty="0"/>
              <a:t>.</a:t>
            </a:r>
            <a:endParaRPr lang="en-US" dirty="0"/>
          </a:p>
          <a:p>
            <a:pPr fontAlgn="auto">
              <a:spcBef>
                <a:spcPts val="0"/>
              </a:spcBef>
              <a:spcAft>
                <a:spcPts val="0"/>
              </a:spcAft>
              <a:defRPr/>
            </a:pPr>
            <a:r>
              <a:rPr lang="en-US" dirty="0"/>
              <a:t> </a:t>
            </a:r>
          </a:p>
          <a:p>
            <a:pPr fontAlgn="auto">
              <a:spcBef>
                <a:spcPts val="0"/>
              </a:spcBef>
              <a:spcAft>
                <a:spcPts val="0"/>
              </a:spcAft>
              <a:defRPr/>
            </a:pPr>
            <a:r>
              <a:rPr lang="en-US" b="1" dirty="0"/>
              <a:t>INSTRUCTOR INFORMATION </a:t>
            </a:r>
            <a:r>
              <a:rPr lang="en-US" dirty="0"/>
              <a:t>- It is designed to illustrate the following safety leadership skills:  </a:t>
            </a:r>
          </a:p>
          <a:p>
            <a:pPr marL="228600" indent="-228600" fontAlgn="auto">
              <a:spcBef>
                <a:spcPts val="0"/>
              </a:spcBef>
              <a:spcAft>
                <a:spcPts val="0"/>
              </a:spcAft>
              <a:buFont typeface="+mj-lt"/>
              <a:buAutoNum type="arabicPeriod"/>
              <a:defRPr/>
            </a:pPr>
            <a:r>
              <a:rPr lang="en-US" dirty="0"/>
              <a:t>Active listening</a:t>
            </a:r>
          </a:p>
          <a:p>
            <a:pPr marL="228600" indent="-228600" fontAlgn="auto">
              <a:spcBef>
                <a:spcPts val="0"/>
              </a:spcBef>
              <a:spcAft>
                <a:spcPts val="0"/>
              </a:spcAft>
              <a:buFont typeface="+mj-lt"/>
              <a:buAutoNum type="arabicPeriod"/>
              <a:defRPr/>
            </a:pPr>
            <a:r>
              <a:rPr lang="en-US" dirty="0"/>
              <a:t>Engaging and empowering team members</a:t>
            </a:r>
          </a:p>
          <a:p>
            <a:pPr marL="228600" indent="-228600" fontAlgn="auto">
              <a:spcBef>
                <a:spcPts val="0"/>
              </a:spcBef>
              <a:spcAft>
                <a:spcPts val="0"/>
              </a:spcAft>
              <a:buFont typeface="+mj-lt"/>
              <a:buAutoNum type="arabicPeriod"/>
              <a:defRPr/>
            </a:pPr>
            <a:r>
              <a:rPr lang="en-US" dirty="0"/>
              <a:t>Recognizing team members for a job well done </a:t>
            </a:r>
          </a:p>
          <a:p>
            <a:pPr fontAlgn="auto">
              <a:spcBef>
                <a:spcPts val="0"/>
              </a:spcBef>
              <a:spcAft>
                <a:spcPts val="0"/>
              </a:spcAft>
              <a:defRPr/>
            </a:pPr>
            <a:r>
              <a:rPr lang="en-US" dirty="0"/>
              <a:t> </a:t>
            </a:r>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p:txBody>
      </p:sp>
      <p:sp>
        <p:nvSpPr>
          <p:cNvPr id="175108" name="Slide Number Placeholder 3">
            <a:extLst>
              <a:ext uri="{FF2B5EF4-FFF2-40B4-BE49-F238E27FC236}">
                <a16:creationId xmlns:a16="http://schemas.microsoft.com/office/drawing/2014/main" id="{F9A99CB5-574E-4101-92B8-B8EF50EACF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74214B-3802-4114-9212-57B6723C89CE}" type="slidenum">
              <a:rPr lang="en-US" altLang="en-US"/>
              <a:pPr fontAlgn="base">
                <a:spcBef>
                  <a:spcPct val="0"/>
                </a:spcBef>
                <a:spcAft>
                  <a:spcPct val="0"/>
                </a:spcAft>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D59C2BA3-89BD-4455-B5BE-03B7494116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2E1716CC-9267-4BF3-BDCE-0014B4123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p>
          <a:p>
            <a:pPr>
              <a:spcBef>
                <a:spcPct val="0"/>
              </a:spcBef>
            </a:pPr>
            <a:r>
              <a:rPr lang="en-US" altLang="en-US"/>
              <a:t> </a:t>
            </a: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77156" name="Slide Number Placeholder 3">
            <a:extLst>
              <a:ext uri="{FF2B5EF4-FFF2-40B4-BE49-F238E27FC236}">
                <a16:creationId xmlns:a16="http://schemas.microsoft.com/office/drawing/2014/main" id="{D0C37CD8-6B70-400C-8E27-30BD18116F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A1B351-39DE-4FB2-95CE-16BAC51ADC73}" type="slidenum">
              <a:rPr lang="en-US" altLang="en-US"/>
              <a:pPr fontAlgn="base">
                <a:spcBef>
                  <a:spcPct val="0"/>
                </a:spcBef>
                <a:spcAft>
                  <a:spcPct val="0"/>
                </a:spcAft>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72F6585C-9B10-4ED2-B8DB-FD936CE8AF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3AE22B16-B7C2-4BCC-9578-C0BC3EE84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Spend a few minutes getting students’ ideas and then say, Ok, let’s see how your ideas match the two alternative endings we came up with.</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179204" name="Slide Number Placeholder 3">
            <a:extLst>
              <a:ext uri="{FF2B5EF4-FFF2-40B4-BE49-F238E27FC236}">
                <a16:creationId xmlns:a16="http://schemas.microsoft.com/office/drawing/2014/main" id="{CDD56026-9982-4958-87BC-1B4F43569E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763E51-43F0-4157-AEED-7C5E02DB023D}" type="slidenum">
              <a:rPr lang="en-US" altLang="en-US"/>
              <a:pPr fontAlgn="base">
                <a:spcBef>
                  <a:spcPct val="0"/>
                </a:spcBef>
                <a:spcAft>
                  <a:spcPct val="0"/>
                </a:spcAft>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3FE66B96-C81A-40B5-95AC-38353FBD18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757DD23B-6389-4EE9-A250-965A187B77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p>
          <a:p>
            <a:pPr>
              <a:spcBef>
                <a:spcPct val="0"/>
              </a:spcBef>
              <a:buFont typeface="+mj-lt"/>
              <a:buNone/>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81252" name="Slide Number Placeholder 3">
            <a:extLst>
              <a:ext uri="{FF2B5EF4-FFF2-40B4-BE49-F238E27FC236}">
                <a16:creationId xmlns:a16="http://schemas.microsoft.com/office/drawing/2014/main" id="{7E12DEA9-B41C-427F-9082-E166FE334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817FB9-BF4A-4A95-A641-47F91BA13829}" type="slidenum">
              <a:rPr lang="en-US" altLang="en-US"/>
              <a:pPr fontAlgn="base">
                <a:spcBef>
                  <a:spcPct val="0"/>
                </a:spcBef>
                <a:spcAft>
                  <a:spcPct val="0"/>
                </a:spcAft>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A141D501-39EC-4D0E-AD09-697E94C517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2CA098E0-2BBF-46F8-9A76-D37E298517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It is true that Simon at least asks the crew if they need anything. However, because he decides to ignore the crew’s lack of eye contact, he isn’t really actively listening.</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83300" name="Slide Number Placeholder 3">
            <a:extLst>
              <a:ext uri="{FF2B5EF4-FFF2-40B4-BE49-F238E27FC236}">
                <a16:creationId xmlns:a16="http://schemas.microsoft.com/office/drawing/2014/main" id="{9F040D74-FCD1-43AA-8795-3F4D5FBDD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A5D1D5-2BDC-4AEA-BE91-E1A4CC9749AA}" type="slidenum">
              <a:rPr lang="en-US" altLang="en-US"/>
              <a:pPr fontAlgn="base">
                <a:spcBef>
                  <a:spcPct val="0"/>
                </a:spcBef>
                <a:spcAft>
                  <a:spcPct val="0"/>
                </a:spcAft>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295E89AB-6700-426C-A562-B91E6CF2F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BEBEC424-BD0C-48EC-A249-D9FF2C7856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185348" name="Slide Number Placeholder 3">
            <a:extLst>
              <a:ext uri="{FF2B5EF4-FFF2-40B4-BE49-F238E27FC236}">
                <a16:creationId xmlns:a16="http://schemas.microsoft.com/office/drawing/2014/main" id="{D8609442-4477-4146-B837-0B4F70511C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C3B33B-CFD5-4BEE-92C1-6DA13AB7603F}" type="slidenum">
              <a:rPr lang="en-US" altLang="en-US"/>
              <a:pPr fontAlgn="base">
                <a:spcBef>
                  <a:spcPct val="0"/>
                </a:spcBef>
                <a:spcAft>
                  <a:spcPct val="0"/>
                </a:spcAft>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8CE3E03B-606A-4428-8C4D-A53BC94559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94466A73-56FF-4CEA-BC4E-2F6696A2C6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In this ending, Simon displays at least 3 safety leadership skills.  He displays his ability to</a:t>
            </a:r>
            <a:r>
              <a:rPr lang="en-US" altLang="en-US" u="sng"/>
              <a:t> actively listen </a:t>
            </a:r>
            <a:r>
              <a:rPr lang="en-US" altLang="en-US"/>
              <a:t>by paying attention not just to their words but also their body language which allows him to pick up on cues that something more might be going on.</a:t>
            </a:r>
          </a:p>
          <a:p>
            <a:pPr>
              <a:spcBef>
                <a:spcPct val="0"/>
              </a:spcBef>
            </a:pPr>
            <a:r>
              <a:rPr lang="en-US" altLang="en-US"/>
              <a:t> </a:t>
            </a:r>
          </a:p>
          <a:p>
            <a:pPr>
              <a:spcBef>
                <a:spcPct val="0"/>
              </a:spcBef>
            </a:pPr>
            <a:r>
              <a:rPr lang="en-US" altLang="en-US"/>
              <a:t>He </a:t>
            </a:r>
            <a:r>
              <a:rPr lang="en-US" altLang="en-US" u="sng"/>
              <a:t>engages and empowers </a:t>
            </a:r>
            <a:r>
              <a:rPr lang="en-US" altLang="en-US"/>
              <a:t>his team members by asking them to walk him through what they are going to be doing then when they bring up an issue he asks them to come up with ideas and works with them to resolve their concerns.</a:t>
            </a:r>
          </a:p>
          <a:p>
            <a:pPr>
              <a:spcBef>
                <a:spcPct val="0"/>
              </a:spcBef>
            </a:pPr>
            <a:r>
              <a:rPr lang="en-US" altLang="en-US"/>
              <a:t> </a:t>
            </a:r>
          </a:p>
          <a:p>
            <a:pPr>
              <a:spcBef>
                <a:spcPct val="0"/>
              </a:spcBef>
            </a:pPr>
            <a:r>
              <a:rPr lang="en-US" altLang="en-US"/>
              <a:t>Although it sounds simple, by him saying “this is great guys” he’s giving them positive </a:t>
            </a:r>
            <a:r>
              <a:rPr lang="en-US" altLang="en-US" u="sng"/>
              <a:t>recognition</a:t>
            </a:r>
            <a:r>
              <a:rPr lang="en-US" altLang="en-US"/>
              <a:t> which is likely to embolden them to continue identifying and bringing up, and work to resolve potential safety issues.</a:t>
            </a:r>
          </a:p>
          <a:p>
            <a:pPr>
              <a:spcBef>
                <a:spcPct val="0"/>
              </a:spcBef>
            </a:pPr>
            <a:endParaRPr lang="en-US" altLang="en-US"/>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187396" name="Slide Number Placeholder 3">
            <a:extLst>
              <a:ext uri="{FF2B5EF4-FFF2-40B4-BE49-F238E27FC236}">
                <a16:creationId xmlns:a16="http://schemas.microsoft.com/office/drawing/2014/main" id="{7A23F3AC-78E5-407F-8403-40B187AA8F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B325E4-54E2-4AE3-82C5-B56C51D8333B}" type="slidenum">
              <a:rPr lang="en-US" altLang="en-US"/>
              <a:pPr fontAlgn="base">
                <a:spcBef>
                  <a:spcPct val="0"/>
                </a:spcBef>
                <a:spcAft>
                  <a:spcPct val="0"/>
                </a:spcAft>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4245EADA-BF52-487E-937E-21B0BB7A4C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3F1B9985-6A8D-4443-8F62-0A697AB17A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21 in the student guide </a:t>
            </a:r>
            <a:endParaRPr lang="en-US" altLang="en-US"/>
          </a:p>
          <a:p>
            <a:pPr>
              <a:spcBef>
                <a:spcPct val="0"/>
              </a:spcBef>
            </a:pPr>
            <a:endParaRPr lang="en-US" altLang="en-US"/>
          </a:p>
          <a:p>
            <a:pPr>
              <a:spcBef>
                <a:spcPct val="0"/>
              </a:spcBef>
            </a:pPr>
            <a:r>
              <a:rPr lang="en-US" altLang="en-US"/>
              <a:t>Ask students to read the situation for “Gimme some space” (or instructor reads it aloud).</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189444" name="Slide Number Placeholder 3">
            <a:extLst>
              <a:ext uri="{FF2B5EF4-FFF2-40B4-BE49-F238E27FC236}">
                <a16:creationId xmlns:a16="http://schemas.microsoft.com/office/drawing/2014/main" id="{79EE9D5A-000D-4DAB-A3BE-90DD96937B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414F9D-F412-434B-BF67-38EFA805F3ED}" type="slidenum">
              <a:rPr lang="en-US" altLang="en-US"/>
              <a:pPr fontAlgn="base">
                <a:spcBef>
                  <a:spcPct val="0"/>
                </a:spcBef>
                <a:spcAft>
                  <a:spcPct val="0"/>
                </a:spcAft>
              </a:pPr>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BE49C993-2813-4231-81B1-E6C9E1247C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91D99B51-3276-48D0-9E43-F5AE617D54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a:t>Spend a few minutes getting students’ ideas and then say, Ok, let’s see how your ideas match the two alternative endings we came up with.</a:t>
            </a:r>
          </a:p>
          <a:p>
            <a:pPr>
              <a:spcBef>
                <a:spcPct val="0"/>
              </a:spcBef>
            </a:pPr>
            <a:r>
              <a:rPr lang="en-US" altLang="en-US"/>
              <a:t> </a:t>
            </a:r>
          </a:p>
          <a:p>
            <a:pPr>
              <a:spcBef>
                <a:spcPct val="0"/>
              </a:spcBef>
            </a:pPr>
            <a:r>
              <a:rPr lang="en-US" altLang="en-US" b="1"/>
              <a:t>ADVANCE SLIDE</a:t>
            </a:r>
            <a:endParaRPr lang="en-US" altLang="en-US"/>
          </a:p>
          <a:p>
            <a:pPr>
              <a:spcBef>
                <a:spcPct val="0"/>
              </a:spcBef>
            </a:pPr>
            <a:endParaRPr lang="en-US" altLang="en-US"/>
          </a:p>
        </p:txBody>
      </p:sp>
      <p:sp>
        <p:nvSpPr>
          <p:cNvPr id="191492" name="Slide Number Placeholder 3">
            <a:extLst>
              <a:ext uri="{FF2B5EF4-FFF2-40B4-BE49-F238E27FC236}">
                <a16:creationId xmlns:a16="http://schemas.microsoft.com/office/drawing/2014/main" id="{86506569-5431-483A-B460-8C01BED3F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48AA19-BE00-4C52-91A6-D94A9F210A83}" type="slidenum">
              <a:rPr lang="en-US" altLang="en-US"/>
              <a:pPr fontAlgn="base">
                <a:spcBef>
                  <a:spcPct val="0"/>
                </a:spcBef>
                <a:spcAft>
                  <a:spcPct val="0"/>
                </a:spcAft>
              </a:pPr>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B5B56AB-B46C-4D47-BFF9-A03C49CA47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15B4D1C-D60B-4B79-9F5C-F33149F50FD2}"/>
              </a:ext>
            </a:extLst>
          </p:cNvPr>
          <p:cNvSpPr>
            <a:spLocks noGrp="1" noChangeArrowheads="1"/>
          </p:cNvSpPr>
          <p:nvPr>
            <p:ph type="body" idx="1"/>
          </p:nvPr>
        </p:nvSpPr>
        <p:spPr bwMode="auto">
          <a:xfrm>
            <a:off x="685800" y="4343400"/>
            <a:ext cx="548640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When we use the term safety climate, we are talking about how well a company’s safety policies, procedures, and practices are actually implemented on the jobsite.</a:t>
            </a:r>
          </a:p>
          <a:p>
            <a:pPr>
              <a:spcBef>
                <a:spcPct val="0"/>
              </a:spcBef>
            </a:pPr>
            <a:r>
              <a:rPr lang="en-US" altLang="en-US"/>
              <a:t> </a:t>
            </a:r>
          </a:p>
          <a:p>
            <a:pPr>
              <a:spcBef>
                <a:spcPct val="0"/>
              </a:spcBef>
            </a:pPr>
            <a:r>
              <a:rPr lang="en-US" altLang="en-US"/>
              <a:t>When team members practice safety leadership skills they are helping to create a strong safety climate to ensure that everyone works productively, efficiently, and safely.</a:t>
            </a:r>
          </a:p>
          <a:p>
            <a:pPr>
              <a:spcBef>
                <a:spcPct val="0"/>
              </a:spcBef>
            </a:pPr>
            <a:r>
              <a:rPr lang="en-US" altLang="en-US" b="1"/>
              <a:t> </a:t>
            </a:r>
            <a:endParaRPr lang="en-US" altLang="en-US"/>
          </a:p>
          <a:p>
            <a:pPr>
              <a:spcBef>
                <a:spcPct val="0"/>
              </a:spcBef>
            </a:pPr>
            <a:r>
              <a:rPr lang="en-US" altLang="en-US" b="1"/>
              <a:t>ASK CLASS:    </a:t>
            </a:r>
            <a:endParaRPr lang="en-US" altLang="en-US"/>
          </a:p>
          <a:p>
            <a:pPr>
              <a:spcBef>
                <a:spcPct val="0"/>
              </a:spcBef>
            </a:pPr>
            <a:r>
              <a:rPr lang="en-US" altLang="en-US" b="1"/>
              <a:t>CAN WORKERS TELL WHEN THERE’S A MISMATCH BETWEEN WHAT MANAGEMENT OR SUPERVISORS SAY ABOUT SAFETY AND WHAT IS ACTUALLY DONE ON THE JOBSITE?  HOW MIGHT THAT AFFECT THEIR THOUGHTS ABOUT SAFETY AND THE JOBSITE SAFETY CLIMATE? </a:t>
            </a:r>
            <a:endParaRPr lang="en-US" altLang="en-US"/>
          </a:p>
          <a:p>
            <a:pPr>
              <a:spcBef>
                <a:spcPct val="0"/>
              </a:spcBef>
            </a:pPr>
            <a:r>
              <a:rPr lang="en-US" altLang="en-US"/>
              <a:t> </a:t>
            </a:r>
          </a:p>
          <a:p>
            <a:pPr>
              <a:spcBef>
                <a:spcPct val="0"/>
              </a:spcBef>
            </a:pPr>
            <a:r>
              <a:rPr lang="en-US" altLang="en-US" b="1"/>
              <a:t>IS THERE A DIFFERENCE BETWEEN A PRIORITY AND A VALUE?</a:t>
            </a:r>
            <a:endParaRPr lang="en-US" altLang="en-US"/>
          </a:p>
          <a:p>
            <a:pPr>
              <a:spcBef>
                <a:spcPct val="0"/>
              </a:spcBef>
            </a:pPr>
            <a:r>
              <a:rPr lang="en-US" altLang="en-US" b="1"/>
              <a:t>HOW MIGHT SAFETY CLIMATE BE AFFECTED IF SAFETY IS JUST A PRIORITY AND NOT A VALUE?</a:t>
            </a:r>
            <a:r>
              <a:rPr lang="en-US" altLang="en-US"/>
              <a:t> </a:t>
            </a:r>
          </a:p>
        </p:txBody>
      </p:sp>
      <p:sp>
        <p:nvSpPr>
          <p:cNvPr id="46084" name="Slide Number Placeholder 3">
            <a:extLst>
              <a:ext uri="{FF2B5EF4-FFF2-40B4-BE49-F238E27FC236}">
                <a16:creationId xmlns:a16="http://schemas.microsoft.com/office/drawing/2014/main" id="{55DE8D57-C898-4680-B664-54ED638F1B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42309D-FB1C-4135-ACDE-FCAD7B1517A9}" type="slidenum">
              <a:rPr lang="en-US" altLang="en-US"/>
              <a:pPr fontAlgn="base">
                <a:spcBef>
                  <a:spcPct val="0"/>
                </a:spcBef>
                <a:spcAft>
                  <a:spcPct val="0"/>
                </a:spcAft>
              </a:pPr>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F4EBC455-3097-451B-ADBC-8B7695E59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AC93398D-95AE-415B-915E-8ECE35437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the outcome A for “Gimme some space” (or instructor reads it aloud).</a:t>
            </a:r>
          </a:p>
          <a:p>
            <a:pPr>
              <a:spcBef>
                <a:spcPct val="0"/>
              </a:spcBef>
            </a:pPr>
            <a:endParaRPr lang="en-US" altLang="en-US" b="1"/>
          </a:p>
          <a:p>
            <a:pPr>
              <a:spcBef>
                <a:spcPct val="0"/>
              </a:spcBef>
            </a:pPr>
            <a:r>
              <a:rPr lang="en-US" altLang="en-US" b="1"/>
              <a:t>ADVANCE SLIDE</a:t>
            </a:r>
          </a:p>
          <a:p>
            <a:pPr>
              <a:spcBef>
                <a:spcPct val="0"/>
              </a:spcBef>
            </a:pPr>
            <a:endParaRPr lang="en-US" altLang="en-US"/>
          </a:p>
        </p:txBody>
      </p:sp>
      <p:sp>
        <p:nvSpPr>
          <p:cNvPr id="193540" name="Slide Number Placeholder 3">
            <a:extLst>
              <a:ext uri="{FF2B5EF4-FFF2-40B4-BE49-F238E27FC236}">
                <a16:creationId xmlns:a16="http://schemas.microsoft.com/office/drawing/2014/main" id="{62248980-83EA-43FF-9450-1ADCAF45B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6AAFE8-DA24-49CF-B86F-2C1D65D3639F}" type="slidenum">
              <a:rPr lang="en-US" altLang="en-US"/>
              <a:pPr fontAlgn="base">
                <a:spcBef>
                  <a:spcPct val="0"/>
                </a:spcBef>
                <a:spcAft>
                  <a:spcPct val="0"/>
                </a:spcAft>
              </a:pPr>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45C683A6-B830-45D7-9B9C-0B4B2AC2FC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AF453B9D-223F-4E24-B57F-95A6E739F7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It is true that Simon at least asks the crew if they need anything. However, because he decides to ignore the crew’s lack of eye contact, he isn’t really actively listening.</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95588" name="Slide Number Placeholder 3">
            <a:extLst>
              <a:ext uri="{FF2B5EF4-FFF2-40B4-BE49-F238E27FC236}">
                <a16:creationId xmlns:a16="http://schemas.microsoft.com/office/drawing/2014/main" id="{722A5D64-934C-42C5-A1BC-A08E5FCB3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C40347-D92E-4632-B973-08D2CAA75331}" type="slidenum">
              <a:rPr lang="en-US" altLang="en-US"/>
              <a:pPr fontAlgn="base">
                <a:spcBef>
                  <a:spcPct val="0"/>
                </a:spcBef>
                <a:spcAft>
                  <a:spcPct val="0"/>
                </a:spcAft>
              </a:pPr>
              <a:t>81</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3CB727DA-2722-4B24-A6B7-572AE08958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601806E5-960E-4591-9AD0-EDA1044ED3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the outcome B for “Gimme some space” (or instructor reads it aloud).</a:t>
            </a:r>
          </a:p>
          <a:p>
            <a:pPr>
              <a:spcBef>
                <a:spcPct val="0"/>
              </a:spcBef>
            </a:pP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197636" name="Slide Number Placeholder 3">
            <a:extLst>
              <a:ext uri="{FF2B5EF4-FFF2-40B4-BE49-F238E27FC236}">
                <a16:creationId xmlns:a16="http://schemas.microsoft.com/office/drawing/2014/main" id="{0804C75B-C1DE-432E-8D7C-4C15EDC7D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51A7B5-5559-4631-919C-11FDD7EC5BCC}" type="slidenum">
              <a:rPr lang="en-US" altLang="en-US"/>
              <a:pPr fontAlgn="base">
                <a:spcBef>
                  <a:spcPct val="0"/>
                </a:spcBef>
                <a:spcAft>
                  <a:spcPct val="0"/>
                </a:spcAft>
              </a:pPr>
              <a:t>82</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1202CF20-1749-45DF-B2A9-F4E927AADD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01B063A7-571E-4CF6-848F-6F147C93E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In this ending Simon displays at least 3 safety leadership skills.  He displays his ability to</a:t>
            </a:r>
            <a:r>
              <a:rPr lang="en-US" altLang="en-US" u="sng"/>
              <a:t> actively listen </a:t>
            </a:r>
            <a:r>
              <a:rPr lang="en-US" altLang="en-US"/>
              <a:t>by paying attention not just to their words but also their body language which allows him to pick up on cues that something more might be going on.</a:t>
            </a:r>
          </a:p>
          <a:p>
            <a:pPr>
              <a:spcBef>
                <a:spcPct val="0"/>
              </a:spcBef>
            </a:pPr>
            <a:r>
              <a:rPr lang="en-US" altLang="en-US"/>
              <a:t>He </a:t>
            </a:r>
            <a:r>
              <a:rPr lang="en-US" altLang="en-US" u="sng"/>
              <a:t>engages and empowers his team members</a:t>
            </a:r>
            <a:r>
              <a:rPr lang="en-US" altLang="en-US"/>
              <a:t> by asking them to walk him through what they are going to be doing then when they bring up an issue he asks them to come up with ideas and works with them to resolve their concerns.</a:t>
            </a:r>
          </a:p>
          <a:p>
            <a:pPr>
              <a:spcBef>
                <a:spcPct val="0"/>
              </a:spcBef>
            </a:pPr>
            <a:r>
              <a:rPr lang="en-US" altLang="en-US"/>
              <a:t>Although it sounds simple, by him saying “this is great guys” he’s giving them positive </a:t>
            </a:r>
            <a:r>
              <a:rPr lang="en-US" altLang="en-US" u="sng"/>
              <a:t>recognition</a:t>
            </a:r>
            <a:r>
              <a:rPr lang="en-US" altLang="en-US"/>
              <a:t> which is likely to embolden them to continue identifying and bringing up, and work to resolve potential safety issues.</a:t>
            </a:r>
          </a:p>
          <a:p>
            <a:pPr>
              <a:spcBef>
                <a:spcPct val="0"/>
              </a:spcBef>
            </a:pPr>
            <a:endParaRPr lang="en-US" altLang="en-US"/>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199684" name="Slide Number Placeholder 3">
            <a:extLst>
              <a:ext uri="{FF2B5EF4-FFF2-40B4-BE49-F238E27FC236}">
                <a16:creationId xmlns:a16="http://schemas.microsoft.com/office/drawing/2014/main" id="{48586C00-BB32-4A0D-A0EF-FF733774B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6583B9-10E2-461E-9BD4-4E264B0A3F04}" type="slidenum">
              <a:rPr lang="en-US" altLang="en-US"/>
              <a:pPr fontAlgn="base">
                <a:spcBef>
                  <a:spcPct val="0"/>
                </a:spcBef>
                <a:spcAft>
                  <a:spcPct val="0"/>
                </a:spcAft>
              </a:pPr>
              <a:t>83</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2F9B2F67-C799-4E25-838C-5584994140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E14DA102-2287-42A0-BF05-0CC4293F18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pPr>
              <a:spcBef>
                <a:spcPct val="0"/>
              </a:spcBef>
            </a:pPr>
            <a:endParaRPr lang="en-US" altLang="en-US" b="1"/>
          </a:p>
          <a:p>
            <a:pPr>
              <a:spcBef>
                <a:spcPct val="0"/>
              </a:spcBef>
            </a:pPr>
            <a:r>
              <a:rPr lang="en-US" altLang="en-US" b="1"/>
              <a:t>VIDEO WILL START AUTOMATICALLY</a:t>
            </a:r>
            <a:r>
              <a:rPr lang="en-US" altLang="en-US"/>
              <a:t> </a:t>
            </a:r>
            <a:endParaRPr lang="en-US" altLang="en-US" b="1"/>
          </a:p>
          <a:p>
            <a:pPr>
              <a:spcBef>
                <a:spcPct val="0"/>
              </a:spcBef>
            </a:pPr>
            <a:r>
              <a:rPr lang="en-US" altLang="en-US"/>
              <a:t> </a:t>
            </a:r>
            <a:endParaRPr lang="en-US" altLang="en-US" b="1"/>
          </a:p>
          <a:p>
            <a:pPr>
              <a:spcBef>
                <a:spcPct val="0"/>
              </a:spcBef>
            </a:pPr>
            <a:r>
              <a:rPr lang="en-US" altLang="en-US" b="1"/>
              <a:t>ADVANCE SLIDE</a:t>
            </a:r>
            <a:endParaRPr lang="en-US" altLang="en-US"/>
          </a:p>
          <a:p>
            <a:pPr>
              <a:spcBef>
                <a:spcPct val="0"/>
              </a:spcBef>
            </a:pPr>
            <a:endParaRPr lang="en-US" altLang="en-US"/>
          </a:p>
        </p:txBody>
      </p:sp>
      <p:sp>
        <p:nvSpPr>
          <p:cNvPr id="201732" name="Slide Number Placeholder 3">
            <a:extLst>
              <a:ext uri="{FF2B5EF4-FFF2-40B4-BE49-F238E27FC236}">
                <a16:creationId xmlns:a16="http://schemas.microsoft.com/office/drawing/2014/main" id="{15E40265-ECA5-4072-B9AA-F2A06353F3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B6E0C0-4539-4F5A-AA44-D61B8A930EBE}" type="slidenum">
              <a:rPr lang="en-US" altLang="en-US"/>
              <a:pPr fontAlgn="base">
                <a:spcBef>
                  <a:spcPct val="0"/>
                </a:spcBef>
                <a:spcAft>
                  <a:spcPct val="0"/>
                </a:spcAft>
              </a:pPr>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A52C64CB-65F6-484A-9074-4ACEC6091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65D54C7F-8977-463F-B4EC-D1304DAE5C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Divide students into groups of 2 and ask them to do a role-play as indicated on the slide using none of the leadership skills.</a:t>
            </a:r>
          </a:p>
          <a:p>
            <a:pPr>
              <a:spcBef>
                <a:spcPct val="0"/>
              </a:spcBef>
            </a:pPr>
            <a:endParaRPr lang="en-US" altLang="en-US"/>
          </a:p>
          <a:p>
            <a:pPr>
              <a:spcBef>
                <a:spcPct val="0"/>
              </a:spcBef>
            </a:pPr>
            <a:r>
              <a:rPr lang="en-US" altLang="en-US"/>
              <a:t>After 2 minutes, reveal the discussion questions or use the facilitation table to go through skills.</a:t>
            </a:r>
          </a:p>
          <a:p>
            <a:pPr>
              <a:spcBef>
                <a:spcPct val="0"/>
              </a:spcBef>
            </a:pPr>
            <a:endParaRPr lang="en-US" altLang="en-US"/>
          </a:p>
          <a:p>
            <a:pPr>
              <a:spcBef>
                <a:spcPct val="0"/>
              </a:spcBef>
            </a:pPr>
            <a:r>
              <a:rPr lang="en-US" altLang="en-US"/>
              <a:t>It is true that Simon at least asks the crew if they need anything. However, because he decides to ignore the crew’s lack of eye contact, he isn’t really actively listening.</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a:p>
            <a:pPr>
              <a:spcBef>
                <a:spcPct val="0"/>
              </a:spcBef>
            </a:pPr>
            <a:endParaRPr lang="en-US" altLang="en-US"/>
          </a:p>
        </p:txBody>
      </p:sp>
      <p:sp>
        <p:nvSpPr>
          <p:cNvPr id="203780" name="Slide Number Placeholder 3">
            <a:extLst>
              <a:ext uri="{FF2B5EF4-FFF2-40B4-BE49-F238E27FC236}">
                <a16:creationId xmlns:a16="http://schemas.microsoft.com/office/drawing/2014/main" id="{CEBB6976-607E-43EB-88D8-3DD3A6A6F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10A2DC-ED29-49E2-A49A-C91F4F94E775}" type="slidenum">
              <a:rPr lang="en-US" altLang="en-US"/>
              <a:pPr fontAlgn="base">
                <a:spcBef>
                  <a:spcPct val="0"/>
                </a:spcBef>
                <a:spcAft>
                  <a:spcPct val="0"/>
                </a:spcAft>
              </a:pPr>
              <a:t>85</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C6AEEBDD-5C83-47E2-9932-BC1075E18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71D1AB3-AC5A-4E39-9A91-9AE410A1FB06}"/>
              </a:ext>
            </a:extLst>
          </p:cNvPr>
          <p:cNvSpPr>
            <a:spLocks noGrp="1"/>
          </p:cNvSpPr>
          <p:nvPr>
            <p:ph type="body" idx="1"/>
          </p:nvPr>
        </p:nvSpPr>
        <p:spPr/>
        <p:txBody>
          <a:bodyPr/>
          <a:lstStyle/>
          <a:p>
            <a:pPr fontAlgn="auto">
              <a:spcBef>
                <a:spcPts val="0"/>
              </a:spcBef>
              <a:spcAft>
                <a:spcPts val="0"/>
              </a:spcAft>
              <a:defRPr/>
            </a:pPr>
            <a:r>
              <a:rPr lang="en-US" dirty="0"/>
              <a:t>Now, have the students redo conversation between Simon and the crew using the following safety leadership skills:</a:t>
            </a:r>
          </a:p>
          <a:p>
            <a:pPr marL="228600" indent="-228600" fontAlgn="auto">
              <a:spcBef>
                <a:spcPts val="0"/>
              </a:spcBef>
              <a:spcAft>
                <a:spcPts val="0"/>
              </a:spcAft>
              <a:buFont typeface="+mj-lt"/>
              <a:buAutoNum type="arabicPeriod"/>
              <a:defRPr/>
            </a:pPr>
            <a:r>
              <a:rPr lang="en-US" dirty="0"/>
              <a:t>Actively listening</a:t>
            </a:r>
          </a:p>
          <a:p>
            <a:pPr marL="228600" indent="-228600" fontAlgn="auto">
              <a:spcBef>
                <a:spcPts val="0"/>
              </a:spcBef>
              <a:spcAft>
                <a:spcPts val="0"/>
              </a:spcAft>
              <a:buFont typeface="+mj-lt"/>
              <a:buAutoNum type="arabicPeriod"/>
              <a:defRPr/>
            </a:pPr>
            <a:r>
              <a:rPr lang="en-US" dirty="0"/>
              <a:t>Engaging team members</a:t>
            </a:r>
          </a:p>
          <a:p>
            <a:pPr marL="228600" indent="-228600" fontAlgn="auto">
              <a:spcBef>
                <a:spcPts val="0"/>
              </a:spcBef>
              <a:spcAft>
                <a:spcPts val="0"/>
              </a:spcAft>
              <a:buFont typeface="+mj-lt"/>
              <a:buAutoNum type="arabicPeriod"/>
              <a:defRPr/>
            </a:pPr>
            <a:r>
              <a:rPr lang="en-US" dirty="0"/>
              <a:t>Recognizing team members</a:t>
            </a:r>
          </a:p>
          <a:p>
            <a:pPr fontAlgn="auto">
              <a:spcBef>
                <a:spcPts val="0"/>
              </a:spcBef>
              <a:spcAft>
                <a:spcPts val="0"/>
              </a:spcAft>
              <a:defRPr/>
            </a:pPr>
            <a:endParaRPr lang="en-US" dirty="0"/>
          </a:p>
          <a:p>
            <a:pPr fontAlgn="auto">
              <a:spcBef>
                <a:spcPts val="0"/>
              </a:spcBef>
              <a:spcAft>
                <a:spcPts val="0"/>
              </a:spcAft>
              <a:defRPr/>
            </a:pPr>
            <a:r>
              <a:rPr lang="en-US" dirty="0"/>
              <a:t>After 2 minutes, reveal the discussion questions or use the facilitation table to go through skills. </a:t>
            </a:r>
          </a:p>
          <a:p>
            <a:pPr fontAlgn="auto">
              <a:spcBef>
                <a:spcPts val="0"/>
              </a:spcBef>
              <a:spcAft>
                <a:spcPts val="0"/>
              </a:spcAft>
              <a:defRPr/>
            </a:pPr>
            <a:endParaRPr lang="en-US" dirty="0"/>
          </a:p>
          <a:p>
            <a:pPr fontAlgn="auto">
              <a:spcBef>
                <a:spcPts val="0"/>
              </a:spcBef>
              <a:spcAft>
                <a:spcPts val="0"/>
              </a:spcAft>
              <a:defRPr/>
            </a:pPr>
            <a:r>
              <a:rPr lang="en-US" dirty="0"/>
              <a:t>In this ending Simon displays at least 3 safety leadership skills.  He displays his ability to</a:t>
            </a:r>
            <a:r>
              <a:rPr lang="en-US" u="sng" dirty="0"/>
              <a:t> actively listen </a:t>
            </a:r>
            <a:r>
              <a:rPr lang="en-US" dirty="0"/>
              <a:t>by paying attention not just to their words but also their body language which allows him to pick up on cues that something more might be going on.</a:t>
            </a:r>
          </a:p>
          <a:p>
            <a:pPr fontAlgn="auto">
              <a:spcBef>
                <a:spcPts val="0"/>
              </a:spcBef>
              <a:spcAft>
                <a:spcPts val="0"/>
              </a:spcAft>
              <a:defRPr/>
            </a:pPr>
            <a:r>
              <a:rPr lang="en-US" dirty="0"/>
              <a:t>He </a:t>
            </a:r>
            <a:r>
              <a:rPr lang="en-US" u="sng" dirty="0"/>
              <a:t>engages and empowers </a:t>
            </a:r>
            <a:r>
              <a:rPr lang="en-US" dirty="0"/>
              <a:t>his team members by asking them to walk him through what they are going to be doing then when they bring up an issue he asks them to come up with ideas and works with them to resolve their concerns.</a:t>
            </a:r>
          </a:p>
          <a:p>
            <a:pPr fontAlgn="auto">
              <a:spcBef>
                <a:spcPts val="0"/>
              </a:spcBef>
              <a:spcAft>
                <a:spcPts val="0"/>
              </a:spcAft>
              <a:defRPr/>
            </a:pPr>
            <a:endParaRPr lang="en-US" dirty="0"/>
          </a:p>
          <a:p>
            <a:pPr fontAlgn="auto">
              <a:spcBef>
                <a:spcPts val="0"/>
              </a:spcBef>
              <a:spcAft>
                <a:spcPts val="0"/>
              </a:spcAft>
              <a:defRPr/>
            </a:pPr>
            <a:r>
              <a:rPr lang="en-US" dirty="0"/>
              <a:t>Although it sounds simple, by him saying “this is great guys” he’s giving them positive </a:t>
            </a:r>
            <a:r>
              <a:rPr lang="en-US" u="sng" dirty="0"/>
              <a:t>recognition</a:t>
            </a:r>
            <a:r>
              <a:rPr lang="en-US" dirty="0"/>
              <a:t> which is likely to embolden them to continue identifying and bringing up, and work to resolve potential safety issues.</a:t>
            </a:r>
          </a:p>
          <a:p>
            <a:pPr fontAlgn="auto">
              <a:spcBef>
                <a:spcPts val="0"/>
              </a:spcBef>
              <a:spcAft>
                <a:spcPts val="0"/>
              </a:spcAft>
              <a:defRPr/>
            </a:pPr>
            <a:endParaRPr lang="en-US" b="1" dirty="0"/>
          </a:p>
          <a:p>
            <a:pPr fontAlgn="auto">
              <a:spcBef>
                <a:spcPts val="0"/>
              </a:spcBef>
              <a:spcAft>
                <a:spcPts val="0"/>
              </a:spcAft>
              <a:defRPr/>
            </a:pPr>
            <a:r>
              <a:rPr lang="en-US" b="1" dirty="0"/>
              <a:t>CLICK SCENARIO MENU ICON TO RETURN TO MAIN MENU</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205828" name="Slide Number Placeholder 3">
            <a:extLst>
              <a:ext uri="{FF2B5EF4-FFF2-40B4-BE49-F238E27FC236}">
                <a16:creationId xmlns:a16="http://schemas.microsoft.com/office/drawing/2014/main" id="{D66EC626-CE4D-4CF6-BB67-D85E47E3A2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73F15D-E6D8-464F-8A7C-DDF6035F9F5B}" type="slidenum">
              <a:rPr lang="en-US" altLang="en-US"/>
              <a:pPr fontAlgn="base">
                <a:spcBef>
                  <a:spcPct val="0"/>
                </a:spcBef>
                <a:spcAft>
                  <a:spcPct val="0"/>
                </a:spcAft>
              </a:pPr>
              <a:t>86</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B3472C36-27CC-4284-B829-16E189575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78CD59-0229-402C-AA0D-A07984C3BD7D}"/>
              </a:ext>
            </a:extLst>
          </p:cNvPr>
          <p:cNvSpPr>
            <a:spLocks noGrp="1"/>
          </p:cNvSpPr>
          <p:nvPr>
            <p:ph type="body" idx="1"/>
          </p:nvPr>
        </p:nvSpPr>
        <p:spPr/>
        <p:txBody>
          <a:bodyPr/>
          <a:lstStyle/>
          <a:p>
            <a:pPr fontAlgn="auto">
              <a:spcBef>
                <a:spcPts val="0"/>
              </a:spcBef>
              <a:spcAft>
                <a:spcPts val="0"/>
              </a:spcAft>
              <a:defRPr/>
            </a:pPr>
            <a:r>
              <a:rPr lang="en-US" dirty="0"/>
              <a:t>The key safety leadership moment illustrated in “The Right Tool for the Right Job” is how both a company owner as well as a trainee/apprentice can be a safety leader.  </a:t>
            </a:r>
          </a:p>
          <a:p>
            <a:pPr fontAlgn="auto">
              <a:spcBef>
                <a:spcPts val="0"/>
              </a:spcBef>
              <a:spcAft>
                <a:spcPts val="0"/>
              </a:spcAft>
              <a:defRPr/>
            </a:pPr>
            <a:r>
              <a:rPr lang="en-US" dirty="0"/>
              <a:t> </a:t>
            </a:r>
          </a:p>
          <a:p>
            <a:pPr fontAlgn="auto">
              <a:spcBef>
                <a:spcPts val="0"/>
              </a:spcBef>
              <a:spcAft>
                <a:spcPts val="0"/>
              </a:spcAft>
              <a:defRPr/>
            </a:pPr>
            <a:r>
              <a:rPr lang="en-US" i="1" dirty="0"/>
              <a:t>The major safety hazard in this scenario is being </a:t>
            </a:r>
            <a:r>
              <a:rPr lang="en-US" b="1" i="1" dirty="0"/>
              <a:t>struck by </a:t>
            </a:r>
            <a:r>
              <a:rPr lang="en-US" i="1" dirty="0"/>
              <a:t>a tool.</a:t>
            </a:r>
            <a:endParaRPr lang="en-US" dirty="0"/>
          </a:p>
          <a:p>
            <a:pPr fontAlgn="auto">
              <a:spcBef>
                <a:spcPts val="0"/>
              </a:spcBef>
              <a:spcAft>
                <a:spcPts val="0"/>
              </a:spcAft>
              <a:defRPr/>
            </a:pPr>
            <a:r>
              <a:rPr lang="en-US" dirty="0"/>
              <a:t> </a:t>
            </a:r>
          </a:p>
          <a:p>
            <a:pPr fontAlgn="auto">
              <a:spcBef>
                <a:spcPts val="0"/>
              </a:spcBef>
              <a:spcAft>
                <a:spcPts val="0"/>
              </a:spcAft>
              <a:defRPr/>
            </a:pPr>
            <a:r>
              <a:rPr lang="en-US" b="1" dirty="0"/>
              <a:t>INSTRUCTOR INFORMATION -</a:t>
            </a:r>
            <a:r>
              <a:rPr lang="en-US" dirty="0"/>
              <a:t> It is designed to illustrate the following safety leadership skills: </a:t>
            </a:r>
          </a:p>
          <a:p>
            <a:pPr marL="228600" indent="-228600" fontAlgn="auto">
              <a:spcBef>
                <a:spcPts val="0"/>
              </a:spcBef>
              <a:spcAft>
                <a:spcPts val="0"/>
              </a:spcAft>
              <a:buFont typeface="+mj-lt"/>
              <a:buAutoNum type="arabicPeriod"/>
              <a:defRPr/>
            </a:pPr>
            <a:r>
              <a:rPr lang="en-US" dirty="0"/>
              <a:t>Leading by example</a:t>
            </a:r>
          </a:p>
          <a:p>
            <a:pPr marL="228600" indent="-228600" fontAlgn="auto">
              <a:spcBef>
                <a:spcPts val="0"/>
              </a:spcBef>
              <a:spcAft>
                <a:spcPts val="0"/>
              </a:spcAft>
              <a:buFont typeface="+mj-lt"/>
              <a:buAutoNum type="arabicPeriod"/>
              <a:defRPr/>
            </a:pPr>
            <a:r>
              <a:rPr lang="en-US" dirty="0"/>
              <a:t>Recognizing team members for a job well done </a:t>
            </a:r>
          </a:p>
          <a:p>
            <a:pPr fontAlgn="auto">
              <a:spcBef>
                <a:spcPts val="0"/>
              </a:spcBef>
              <a:spcAft>
                <a:spcPts val="0"/>
              </a:spcAft>
              <a:defRPr/>
            </a:pPr>
            <a:r>
              <a:rPr lang="en-US" dirty="0"/>
              <a:t>  </a:t>
            </a:r>
          </a:p>
          <a:p>
            <a:pPr fontAlgn="auto">
              <a:spcBef>
                <a:spcPts val="0"/>
              </a:spcBef>
              <a:spcAft>
                <a:spcPts val="0"/>
              </a:spcAft>
              <a:defRPr/>
            </a:pPr>
            <a:r>
              <a:rPr lang="en-US" b="1" dirty="0"/>
              <a:t>CLICK ON DESIRED TEACHING MODE…</a:t>
            </a:r>
            <a:endParaRPr lang="en-US" dirty="0"/>
          </a:p>
          <a:p>
            <a:pPr fontAlgn="auto">
              <a:spcBef>
                <a:spcPts val="0"/>
              </a:spcBef>
              <a:spcAft>
                <a:spcPts val="0"/>
              </a:spcAft>
              <a:defRPr/>
            </a:pPr>
            <a:endParaRPr lang="en-US" dirty="0"/>
          </a:p>
        </p:txBody>
      </p:sp>
      <p:sp>
        <p:nvSpPr>
          <p:cNvPr id="207876" name="Slide Number Placeholder 3">
            <a:extLst>
              <a:ext uri="{FF2B5EF4-FFF2-40B4-BE49-F238E27FC236}">
                <a16:creationId xmlns:a16="http://schemas.microsoft.com/office/drawing/2014/main" id="{B0517BA5-3852-4758-8353-5C0894CA9C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F85C64-A9F5-485A-9E22-7929F0BEE377}" type="slidenum">
              <a:rPr lang="en-US" altLang="en-US"/>
              <a:pPr fontAlgn="base">
                <a:spcBef>
                  <a:spcPct val="0"/>
                </a:spcBef>
                <a:spcAft>
                  <a:spcPct val="0"/>
                </a:spcAft>
              </a:pPr>
              <a:t>87</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18184C0B-5EAD-45B6-912C-3946743F25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a:extLst>
              <a:ext uri="{FF2B5EF4-FFF2-40B4-BE49-F238E27FC236}">
                <a16:creationId xmlns:a16="http://schemas.microsoft.com/office/drawing/2014/main" id="{38F64AE6-555A-4719-B888-513464B4F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09924" name="Slide Number Placeholder 3">
            <a:extLst>
              <a:ext uri="{FF2B5EF4-FFF2-40B4-BE49-F238E27FC236}">
                <a16:creationId xmlns:a16="http://schemas.microsoft.com/office/drawing/2014/main" id="{3E6F1403-29C3-48E8-908B-450B14AF3C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4CBBA9-C6CB-4AB8-AEB2-1EC238E8C796}" type="slidenum">
              <a:rPr lang="en-US" altLang="en-US"/>
              <a:pPr fontAlgn="base">
                <a:spcBef>
                  <a:spcPct val="0"/>
                </a:spcBef>
                <a:spcAft>
                  <a:spcPct val="0"/>
                </a:spcAft>
              </a:pPr>
              <a:t>88</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DE7BEB7E-0197-4CBD-9044-21E8BCDAA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18751991-68BF-4823-9D8B-545FA7E142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buFont typeface="+mj-lt"/>
              <a:buNone/>
            </a:pPr>
            <a:r>
              <a:rPr lang="en-US" altLang="en-US"/>
              <a:t>By taking her responsibility as foreman and co-owner of AMB to make sure her workers are as safe as possible, Felicia is </a:t>
            </a:r>
            <a:r>
              <a:rPr lang="en-US" altLang="en-US" u="sng"/>
              <a:t>leading by example</a:t>
            </a:r>
            <a:r>
              <a:rPr lang="en-US" altLang="en-US"/>
              <a:t>.  Eric is not </a:t>
            </a:r>
            <a:r>
              <a:rPr lang="en-US" altLang="en-US" u="sng"/>
              <a:t>leading by example</a:t>
            </a:r>
            <a:r>
              <a:rPr lang="en-US" altLang="en-US"/>
              <a:t> at all.</a:t>
            </a:r>
            <a:endParaRPr lang="en-US" altLang="en-US" u="sng"/>
          </a:p>
          <a:p>
            <a:pPr>
              <a:spcBef>
                <a:spcPct val="0"/>
              </a:spcBef>
              <a:buFont typeface="+mj-lt"/>
              <a:buNone/>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11972" name="Slide Number Placeholder 3">
            <a:extLst>
              <a:ext uri="{FF2B5EF4-FFF2-40B4-BE49-F238E27FC236}">
                <a16:creationId xmlns:a16="http://schemas.microsoft.com/office/drawing/2014/main" id="{5D9C889A-0111-4F3E-921B-B5F21EFD7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D21CAA-03A6-4282-9A1E-137730794D01}" type="slidenum">
              <a:rPr lang="en-US" altLang="en-US"/>
              <a:pPr fontAlgn="base">
                <a:spcBef>
                  <a:spcPct val="0"/>
                </a:spcBef>
                <a:spcAft>
                  <a:spcPct val="0"/>
                </a:spcAft>
              </a:pPr>
              <a:t>89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B4AC233-F680-4F25-A275-212823B50F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D58BD56-46AE-48A7-97A7-B2292CF530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It’s been shown that over the course of their career, a construction worker has a 78% chance of getting injured at work. </a:t>
            </a:r>
          </a:p>
          <a:p>
            <a:pPr>
              <a:spcBef>
                <a:spcPct val="0"/>
              </a:spcBef>
            </a:pPr>
            <a:endParaRPr lang="en-US" altLang="en-US"/>
          </a:p>
          <a:p>
            <a:pPr>
              <a:spcBef>
                <a:spcPct val="0"/>
              </a:spcBef>
            </a:pPr>
            <a:r>
              <a:rPr lang="en-US" altLang="en-US"/>
              <a:t>The </a:t>
            </a:r>
            <a:r>
              <a:rPr lang="en-US" altLang="en-US" u="sng"/>
              <a:t>total</a:t>
            </a:r>
            <a:r>
              <a:rPr lang="en-US" altLang="en-US"/>
              <a:t> cost of these injuries to workers, contractors, and the construction industry as a whole is over $11 billion per year or about $27,000 per injured construction worker. </a:t>
            </a:r>
          </a:p>
          <a:p>
            <a:pPr>
              <a:spcBef>
                <a:spcPct val="0"/>
              </a:spcBef>
            </a:pPr>
            <a:endParaRPr lang="en-US" altLang="en-US"/>
          </a:p>
          <a:p>
            <a:pPr>
              <a:spcBef>
                <a:spcPct val="0"/>
              </a:spcBef>
            </a:pPr>
            <a:r>
              <a:rPr lang="en-US" altLang="en-US"/>
              <a:t>There are costs which are easier to see called Direct Costs, and others which may not be so obvious, called Indirect Costs. Leadership can play a part in whether or not a company experiences these costs.</a:t>
            </a:r>
          </a:p>
          <a:p>
            <a:pPr>
              <a:spcBef>
                <a:spcPct val="0"/>
              </a:spcBef>
            </a:pPr>
            <a:r>
              <a:rPr lang="en-US" altLang="en-US" b="1"/>
              <a:t> </a:t>
            </a:r>
            <a:endParaRPr lang="en-US" altLang="en-US"/>
          </a:p>
          <a:p>
            <a:pPr>
              <a:spcBef>
                <a:spcPct val="0"/>
              </a:spcBef>
            </a:pPr>
            <a:r>
              <a:rPr lang="en-US" altLang="en-US" b="1"/>
              <a:t>ASK CLASS: </a:t>
            </a:r>
            <a:endParaRPr lang="en-US" altLang="en-US"/>
          </a:p>
          <a:p>
            <a:pPr>
              <a:spcBef>
                <a:spcPct val="0"/>
              </a:spcBef>
            </a:pPr>
            <a:r>
              <a:rPr lang="en-US" altLang="en-US" b="1"/>
              <a:t>WHAT DO YOU THINK ARE EXAMPLES OF DIRECT COSTS OF JOBSITE INJURIES?</a:t>
            </a:r>
            <a:endParaRPr lang="en-US" altLang="en-US"/>
          </a:p>
          <a:p>
            <a:pPr>
              <a:spcBef>
                <a:spcPct val="0"/>
              </a:spcBef>
            </a:pPr>
            <a:endParaRPr lang="en-US" altLang="en-US"/>
          </a:p>
          <a:p>
            <a:pPr>
              <a:spcBef>
                <a:spcPct val="0"/>
              </a:spcBef>
            </a:pPr>
            <a:r>
              <a:rPr lang="en-US" altLang="en-US"/>
              <a:t>Direct costs include medical treatment, lost wages, sick pay, damage to work product or equipment, and increased insurance premiums.  </a:t>
            </a:r>
          </a:p>
        </p:txBody>
      </p:sp>
      <p:sp>
        <p:nvSpPr>
          <p:cNvPr id="48132" name="Slide Number Placeholder 3">
            <a:extLst>
              <a:ext uri="{FF2B5EF4-FFF2-40B4-BE49-F238E27FC236}">
                <a16:creationId xmlns:a16="http://schemas.microsoft.com/office/drawing/2014/main" id="{6DB917CF-0FAA-4C10-AD6E-12C6A1F3A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E6ED08-623E-4BA5-B2EF-A6321A16B602}" type="slidenum">
              <a:rPr lang="en-US" altLang="en-US"/>
              <a:pPr fontAlgn="base">
                <a:spcBef>
                  <a:spcPct val="0"/>
                </a:spcBef>
                <a:spcAft>
                  <a:spcPct val="0"/>
                </a:spcAft>
              </a:pPr>
              <a:t>9</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FC8DA542-0E14-4CD7-A173-2F336D7D37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a:extLst>
              <a:ext uri="{FF2B5EF4-FFF2-40B4-BE49-F238E27FC236}">
                <a16:creationId xmlns:a16="http://schemas.microsoft.com/office/drawing/2014/main" id="{6D6B806D-F4B8-4331-8767-1005249FFD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14020" name="Slide Number Placeholder 3">
            <a:extLst>
              <a:ext uri="{FF2B5EF4-FFF2-40B4-BE49-F238E27FC236}">
                <a16:creationId xmlns:a16="http://schemas.microsoft.com/office/drawing/2014/main" id="{2793E318-62D9-4F46-AE01-3B8C640D63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42C288-2BEC-4DD8-BE43-1CD880DD8A4E}" type="slidenum">
              <a:rPr lang="en-US" altLang="en-US"/>
              <a:pPr fontAlgn="base">
                <a:spcBef>
                  <a:spcPct val="0"/>
                </a:spcBef>
                <a:spcAft>
                  <a:spcPct val="0"/>
                </a:spcAft>
              </a:pPr>
              <a:t>90</a:t>
            </a:fld>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980A6664-B368-43E1-9525-CBE3CFB5AA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1B6F9ECC-610B-48B6-92D6-2FA4E60E9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16068" name="Slide Number Placeholder 3">
            <a:extLst>
              <a:ext uri="{FF2B5EF4-FFF2-40B4-BE49-F238E27FC236}">
                <a16:creationId xmlns:a16="http://schemas.microsoft.com/office/drawing/2014/main" id="{82ED1B29-044A-47FF-B42B-B76EAAF8B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C12B04-5536-4917-B808-034CD0878054}" type="slidenum">
              <a:rPr lang="en-US" altLang="en-US"/>
              <a:pPr fontAlgn="base">
                <a:spcBef>
                  <a:spcPct val="0"/>
                </a:spcBef>
                <a:spcAft>
                  <a:spcPct val="0"/>
                </a:spcAft>
              </a:pPr>
              <a:t>91</a:t>
            </a:fld>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DECB081F-ED8E-46A0-BF6E-B49062F108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64C2E07F-6587-4FC8-B69E-6E38ABA0A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VIDEO WILL START AUTOMATICALLY</a:t>
            </a:r>
            <a:endParaRPr lang="en-US" altLang="en-US"/>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18116" name="Slide Number Placeholder 3">
            <a:extLst>
              <a:ext uri="{FF2B5EF4-FFF2-40B4-BE49-F238E27FC236}">
                <a16:creationId xmlns:a16="http://schemas.microsoft.com/office/drawing/2014/main" id="{CA4427D2-2742-4609-A99F-6375EC2569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794AB-ECB7-488F-B8E9-CDE79AECF6B8}" type="slidenum">
              <a:rPr lang="en-US" altLang="en-US"/>
              <a:pPr fontAlgn="base">
                <a:spcBef>
                  <a:spcPct val="0"/>
                </a:spcBef>
                <a:spcAft>
                  <a:spcPct val="0"/>
                </a:spcAft>
              </a:pPr>
              <a:t>92</a:t>
            </a:fld>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F5442CFE-8CC8-4BF9-AC6C-11045B0284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4EB7546D-9D8F-4ABB-8382-97F8D75D94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Tyler is </a:t>
            </a:r>
            <a:r>
              <a:rPr lang="en-US" altLang="en-US" u="sng"/>
              <a:t>leading by example</a:t>
            </a:r>
            <a:r>
              <a:rPr lang="en-US" altLang="en-US"/>
              <a:t> by taking the initiative and finding a way to have Eric practice a safer behavior without confronting him directly.  Eric is not </a:t>
            </a:r>
            <a:r>
              <a:rPr lang="en-US" altLang="en-US" u="sng"/>
              <a:t>leading by example </a:t>
            </a:r>
            <a:r>
              <a:rPr lang="en-US" altLang="en-US"/>
              <a:t>at all.</a:t>
            </a:r>
          </a:p>
          <a:p>
            <a:pPr>
              <a:spcBef>
                <a:spcPct val="0"/>
              </a:spcBef>
            </a:pPr>
            <a:r>
              <a:rPr lang="en-US" altLang="en-US"/>
              <a:t>  </a:t>
            </a:r>
          </a:p>
          <a:p>
            <a:pPr>
              <a:spcBef>
                <a:spcPct val="0"/>
              </a:spcBef>
            </a:pPr>
            <a:r>
              <a:rPr lang="en-US" altLang="en-US"/>
              <a:t>Felicia </a:t>
            </a:r>
            <a:r>
              <a:rPr lang="en-US" altLang="en-US" u="sng"/>
              <a:t>recognizes</a:t>
            </a:r>
            <a:r>
              <a:rPr lang="en-US" altLang="en-US"/>
              <a:t> Tyler by thanking him for going above and beyond by getting the right tool for Eric to use. She also makes sure to ask him whether or not he’s comfortable with public praise, which he isn’t.  She is again </a:t>
            </a:r>
            <a:r>
              <a:rPr lang="en-US" altLang="en-US" u="sng"/>
              <a:t>leading by example</a:t>
            </a:r>
            <a:r>
              <a:rPr lang="en-US" altLang="en-US"/>
              <a:t> by telling Tyler she will speak with Eric later about how he needs to be a safety leader and lead by example.</a:t>
            </a:r>
          </a:p>
          <a:p>
            <a:pPr>
              <a:spcBef>
                <a:spcPct val="0"/>
              </a:spcBef>
            </a:pPr>
            <a:endParaRPr lang="en-US" altLang="en-US" b="1"/>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220164" name="Slide Number Placeholder 3">
            <a:extLst>
              <a:ext uri="{FF2B5EF4-FFF2-40B4-BE49-F238E27FC236}">
                <a16:creationId xmlns:a16="http://schemas.microsoft.com/office/drawing/2014/main" id="{A4995DA7-1526-4ABA-8166-80830CC522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9E1C4A-F239-4A37-B9C3-FD18C2F6D1FF}" type="slidenum">
              <a:rPr lang="en-US" altLang="en-US"/>
              <a:pPr fontAlgn="base">
                <a:spcBef>
                  <a:spcPct val="0"/>
                </a:spcBef>
                <a:spcAft>
                  <a:spcPct val="0"/>
                </a:spcAft>
              </a:pPr>
              <a:t>93</a:t>
            </a:fld>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B05E78FF-EE19-4939-A440-89388DEE69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a:extLst>
              <a:ext uri="{FF2B5EF4-FFF2-40B4-BE49-F238E27FC236}">
                <a16:creationId xmlns:a16="http://schemas.microsoft.com/office/drawing/2014/main" id="{08CF6DC7-67C8-481E-9745-620C45A77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Refer students to page 22 in the student guide </a:t>
            </a:r>
            <a:endParaRPr lang="en-US" altLang="en-US"/>
          </a:p>
          <a:p>
            <a:pPr>
              <a:spcBef>
                <a:spcPct val="0"/>
              </a:spcBef>
              <a:buFont typeface="+mj-lt"/>
              <a:buNone/>
            </a:pPr>
            <a:endParaRPr lang="en-US" altLang="en-US"/>
          </a:p>
          <a:p>
            <a:pPr>
              <a:spcBef>
                <a:spcPct val="0"/>
              </a:spcBef>
              <a:buFont typeface="+mj-lt"/>
              <a:buNone/>
            </a:pPr>
            <a:r>
              <a:rPr lang="en-US" altLang="en-US"/>
              <a:t>Ask students to read the situation for “The Right Tool</a:t>
            </a:r>
            <a:r>
              <a:rPr lang="is-IS" altLang="en-US"/>
              <a:t>…”</a:t>
            </a:r>
            <a:r>
              <a:rPr lang="en-US" altLang="en-US"/>
              <a:t> (or instructor reads it aloud).</a:t>
            </a:r>
          </a:p>
          <a:p>
            <a:pPr>
              <a:spcBef>
                <a:spcPct val="0"/>
              </a:spcBef>
              <a:buFont typeface="+mj-lt"/>
              <a:buNone/>
            </a:pPr>
            <a:endParaRPr lang="en-US" altLang="en-US"/>
          </a:p>
          <a:p>
            <a:pPr>
              <a:spcBef>
                <a:spcPct val="0"/>
              </a:spcBef>
            </a:pPr>
            <a:r>
              <a:rPr lang="en-US" altLang="en-US" b="1"/>
              <a:t>ADVANCE SLIDE</a:t>
            </a:r>
          </a:p>
        </p:txBody>
      </p:sp>
      <p:sp>
        <p:nvSpPr>
          <p:cNvPr id="222212" name="Slide Number Placeholder 3">
            <a:extLst>
              <a:ext uri="{FF2B5EF4-FFF2-40B4-BE49-F238E27FC236}">
                <a16:creationId xmlns:a16="http://schemas.microsoft.com/office/drawing/2014/main" id="{97FBE972-2EAE-4DCA-ABBF-C54EB571A2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CF875C-600D-4D4A-B6DF-92942C9F6D83}" type="slidenum">
              <a:rPr lang="en-US" altLang="en-US"/>
              <a:pPr fontAlgn="base">
                <a:spcBef>
                  <a:spcPct val="0"/>
                </a:spcBef>
                <a:spcAft>
                  <a:spcPct val="0"/>
                </a:spcAft>
              </a:pPr>
              <a:t>94</a:t>
            </a:fld>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AA820CB5-1C7E-463E-8088-FD6AD6930C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a:extLst>
              <a:ext uri="{FF2B5EF4-FFF2-40B4-BE49-F238E27FC236}">
                <a16:creationId xmlns:a16="http://schemas.microsoft.com/office/drawing/2014/main" id="{42937A06-FC3C-46F3-999D-FE55D6AF8C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buFont typeface="+mj-lt"/>
              <a:buNone/>
            </a:pPr>
            <a:r>
              <a:rPr lang="en-US" altLang="en-US"/>
              <a:t>By taking her responsibility as foreman and co-owner of AMB to make sure her workers are as safe as possible, Felicia is </a:t>
            </a:r>
            <a:r>
              <a:rPr lang="en-US" altLang="en-US" u="sng"/>
              <a:t>leading by example</a:t>
            </a:r>
            <a:r>
              <a:rPr lang="en-US" altLang="en-US"/>
              <a:t>.  Eric is not </a:t>
            </a:r>
            <a:r>
              <a:rPr lang="en-US" altLang="en-US" u="sng"/>
              <a:t>leading by example </a:t>
            </a:r>
            <a:r>
              <a:rPr lang="en-US" altLang="en-US"/>
              <a:t> at all.</a:t>
            </a:r>
            <a:endParaRPr lang="en-US" altLang="en-US" u="sng"/>
          </a:p>
          <a:p>
            <a:pPr>
              <a:spcBef>
                <a:spcPct val="0"/>
              </a:spcBef>
              <a:buFont typeface="+mj-lt"/>
              <a:buNone/>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24260" name="Slide Number Placeholder 3">
            <a:extLst>
              <a:ext uri="{FF2B5EF4-FFF2-40B4-BE49-F238E27FC236}">
                <a16:creationId xmlns:a16="http://schemas.microsoft.com/office/drawing/2014/main" id="{9E143D47-A4BA-462D-9427-FECAE16949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DE6AEC-55F5-476B-8490-9D3C09578981}" type="slidenum">
              <a:rPr lang="en-US" altLang="en-US"/>
              <a:pPr fontAlgn="base">
                <a:spcBef>
                  <a:spcPct val="0"/>
                </a:spcBef>
                <a:spcAft>
                  <a:spcPct val="0"/>
                </a:spcAft>
              </a:pPr>
              <a:t>95</a:t>
            </a:fld>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3029F654-197E-4E0B-909B-C7539A995A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4071A0E5-29E6-4534-811D-B99F123C61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the outcome A for “The Right Tool</a:t>
            </a:r>
            <a:r>
              <a:rPr lang="is-IS" altLang="en-US"/>
              <a:t>…”</a:t>
            </a:r>
            <a:r>
              <a:rPr lang="en-US" altLang="en-US"/>
              <a:t> (or instructor reads it aloud).</a:t>
            </a:r>
          </a:p>
          <a:p>
            <a:pPr>
              <a:spcBef>
                <a:spcPct val="0"/>
              </a:spcBef>
            </a:pPr>
            <a:endParaRPr lang="en-US" altLang="en-US"/>
          </a:p>
          <a:p>
            <a:pPr>
              <a:spcBef>
                <a:spcPct val="0"/>
              </a:spcBef>
            </a:pPr>
            <a:endParaRPr lang="en-US" altLang="en-US"/>
          </a:p>
          <a:p>
            <a:pPr>
              <a:spcBef>
                <a:spcPct val="0"/>
              </a:spcBef>
            </a:pPr>
            <a:r>
              <a:rPr lang="en-US" altLang="en-US" b="1"/>
              <a:t>ADVANCE SLIDE</a:t>
            </a:r>
          </a:p>
          <a:p>
            <a:pPr>
              <a:spcBef>
                <a:spcPct val="0"/>
              </a:spcBef>
            </a:pPr>
            <a:endParaRPr lang="en-US" altLang="en-US"/>
          </a:p>
        </p:txBody>
      </p:sp>
      <p:sp>
        <p:nvSpPr>
          <p:cNvPr id="226308" name="Slide Number Placeholder 3">
            <a:extLst>
              <a:ext uri="{FF2B5EF4-FFF2-40B4-BE49-F238E27FC236}">
                <a16:creationId xmlns:a16="http://schemas.microsoft.com/office/drawing/2014/main" id="{76AF7A49-B6AE-4EB2-BF7E-4C089A8760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D455DB-2154-42B3-AF5E-0AD5076145D9}" type="slidenum">
              <a:rPr lang="en-US" altLang="en-US"/>
              <a:pPr fontAlgn="base">
                <a:spcBef>
                  <a:spcPct val="0"/>
                </a:spcBef>
                <a:spcAft>
                  <a:spcPct val="0"/>
                </a:spcAft>
              </a:pPr>
              <a:t>96</a:t>
            </a:fld>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092B6EAD-5B85-42F3-9587-1F3AA8ED6E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C18555A4-B7A5-4437-B42F-84AB20013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endParaRPr lang="en-US" altLang="en-US"/>
          </a:p>
          <a:p>
            <a:pPr>
              <a:spcBef>
                <a:spcPct val="0"/>
              </a:spcBef>
            </a:pPr>
            <a:r>
              <a:rPr lang="en-US" altLang="en-US" b="1"/>
              <a:t>ADVANCE SLIDE</a:t>
            </a:r>
            <a:endParaRPr lang="en-US" altLang="en-US"/>
          </a:p>
          <a:p>
            <a:pPr>
              <a:spcBef>
                <a:spcPct val="0"/>
              </a:spcBef>
            </a:pPr>
            <a:endParaRPr lang="en-US" altLang="en-US"/>
          </a:p>
        </p:txBody>
      </p:sp>
      <p:sp>
        <p:nvSpPr>
          <p:cNvPr id="228356" name="Slide Number Placeholder 3">
            <a:extLst>
              <a:ext uri="{FF2B5EF4-FFF2-40B4-BE49-F238E27FC236}">
                <a16:creationId xmlns:a16="http://schemas.microsoft.com/office/drawing/2014/main" id="{61479436-665F-4A40-A14A-880E4BB14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89569B-F743-4B41-8D16-D1E1E41A47A8}" type="slidenum">
              <a:rPr lang="en-US" altLang="en-US"/>
              <a:pPr fontAlgn="base">
                <a:spcBef>
                  <a:spcPct val="0"/>
                </a:spcBef>
                <a:spcAft>
                  <a:spcPct val="0"/>
                </a:spcAft>
              </a:pPr>
              <a:t>97</a:t>
            </a:fld>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1DF6BD15-BAEE-4CBC-8693-977A4C03C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59EEE857-22AE-4BF0-BEAC-552D649F46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students to read the outcome B for “The Right Tool</a:t>
            </a:r>
            <a:r>
              <a:rPr lang="is-IS" altLang="en-US"/>
              <a:t>…”</a:t>
            </a:r>
            <a:r>
              <a:rPr lang="en-US" altLang="en-US"/>
              <a:t> (or instructor reads it aloud).</a:t>
            </a:r>
          </a:p>
          <a:p>
            <a:pPr>
              <a:spcBef>
                <a:spcPct val="0"/>
              </a:spcBef>
            </a:pPr>
            <a:endParaRPr lang="en-US" altLang="en-US"/>
          </a:p>
          <a:p>
            <a:pPr>
              <a:spcBef>
                <a:spcPct val="0"/>
              </a:spcBef>
            </a:pPr>
            <a:r>
              <a:rPr lang="en-US" altLang="en-US" b="1"/>
              <a:t>ADVANCE SLIDE</a:t>
            </a:r>
          </a:p>
          <a:p>
            <a:pPr>
              <a:spcBef>
                <a:spcPct val="0"/>
              </a:spcBef>
              <a:buFont typeface="+mj-lt"/>
              <a:buNone/>
            </a:pPr>
            <a:endParaRPr lang="en-US" altLang="en-US"/>
          </a:p>
        </p:txBody>
      </p:sp>
      <p:sp>
        <p:nvSpPr>
          <p:cNvPr id="230404" name="Slide Number Placeholder 3">
            <a:extLst>
              <a:ext uri="{FF2B5EF4-FFF2-40B4-BE49-F238E27FC236}">
                <a16:creationId xmlns:a16="http://schemas.microsoft.com/office/drawing/2014/main" id="{6266AEB0-A607-4AA4-BE17-7E8767D872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902238-3203-4347-943D-7A34AC711913}" type="slidenum">
              <a:rPr lang="en-US" altLang="en-US"/>
              <a:pPr fontAlgn="base">
                <a:spcBef>
                  <a:spcPct val="0"/>
                </a:spcBef>
                <a:spcAft>
                  <a:spcPct val="0"/>
                </a:spcAft>
              </a:pPr>
              <a:t>98</a:t>
            </a:fld>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1C656932-407F-48D8-814B-502402F7CD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a:extLst>
              <a:ext uri="{FF2B5EF4-FFF2-40B4-BE49-F238E27FC236}">
                <a16:creationId xmlns:a16="http://schemas.microsoft.com/office/drawing/2014/main" id="{65391D84-19FA-4D5D-9E79-C33364073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Reveal the discussion questions and/or use the facilitation table to go through skills. </a:t>
            </a:r>
          </a:p>
          <a:p>
            <a:pPr>
              <a:spcBef>
                <a:spcPct val="0"/>
              </a:spcBef>
            </a:pPr>
            <a:r>
              <a:rPr lang="en-US" altLang="en-US"/>
              <a:t> </a:t>
            </a:r>
          </a:p>
          <a:p>
            <a:pPr>
              <a:spcBef>
                <a:spcPct val="0"/>
              </a:spcBef>
            </a:pPr>
            <a:r>
              <a:rPr lang="en-US" altLang="en-US"/>
              <a:t>Tyler is </a:t>
            </a:r>
            <a:r>
              <a:rPr lang="en-US" altLang="en-US" u="sng"/>
              <a:t>leading by example</a:t>
            </a:r>
            <a:r>
              <a:rPr lang="en-US" altLang="en-US"/>
              <a:t> by taking the initiative and finding a way to have Eric practice a safer behavior without confronting him directly.  Eric is not </a:t>
            </a:r>
            <a:r>
              <a:rPr lang="en-US" altLang="en-US" u="sng"/>
              <a:t>leading by example </a:t>
            </a:r>
            <a:r>
              <a:rPr lang="en-US" altLang="en-US"/>
              <a:t>at all.</a:t>
            </a:r>
          </a:p>
          <a:p>
            <a:pPr>
              <a:spcBef>
                <a:spcPct val="0"/>
              </a:spcBef>
            </a:pPr>
            <a:r>
              <a:rPr lang="en-US" altLang="en-US"/>
              <a:t> </a:t>
            </a:r>
          </a:p>
          <a:p>
            <a:pPr>
              <a:spcBef>
                <a:spcPct val="0"/>
              </a:spcBef>
            </a:pPr>
            <a:r>
              <a:rPr lang="en-US" altLang="en-US"/>
              <a:t>Felicia </a:t>
            </a:r>
            <a:r>
              <a:rPr lang="en-US" altLang="en-US" u="sng"/>
              <a:t>recognizes</a:t>
            </a:r>
            <a:r>
              <a:rPr lang="en-US" altLang="en-US"/>
              <a:t> Tyler by thanking him for going above and beyond by getting the right tool for Eric to use. She also makes sure to ask him whether or not he’s comfortable with public praise, which he isn’t. </a:t>
            </a:r>
          </a:p>
          <a:p>
            <a:pPr>
              <a:spcBef>
                <a:spcPct val="0"/>
              </a:spcBef>
            </a:pPr>
            <a:r>
              <a:rPr lang="en-US" altLang="en-US"/>
              <a:t> </a:t>
            </a:r>
          </a:p>
          <a:p>
            <a:pPr>
              <a:spcBef>
                <a:spcPct val="0"/>
              </a:spcBef>
            </a:pPr>
            <a:r>
              <a:rPr lang="en-US" altLang="en-US"/>
              <a:t>She is again </a:t>
            </a:r>
            <a:r>
              <a:rPr lang="en-US" altLang="en-US" u="sng"/>
              <a:t>leading by example</a:t>
            </a:r>
            <a:r>
              <a:rPr lang="en-US" altLang="en-US"/>
              <a:t> by telling Tyler she will speak with Eric later about how he needs to be a safety leader and lead by example.</a:t>
            </a:r>
          </a:p>
          <a:p>
            <a:pPr>
              <a:spcBef>
                <a:spcPct val="0"/>
              </a:spcBef>
            </a:pPr>
            <a:endParaRPr lang="en-US" altLang="en-US" b="1"/>
          </a:p>
          <a:p>
            <a:pPr>
              <a:spcBef>
                <a:spcPct val="0"/>
              </a:spcBef>
            </a:pPr>
            <a:r>
              <a:rPr lang="en-US" altLang="en-US" b="1"/>
              <a:t>CLICK SCENARIO MENU ICON TO RETURN TO MAIN MENU</a:t>
            </a:r>
            <a:endParaRPr lang="en-US" altLang="en-US"/>
          </a:p>
          <a:p>
            <a:pPr>
              <a:spcBef>
                <a:spcPct val="0"/>
              </a:spcBef>
            </a:pPr>
            <a:endParaRPr lang="en-US" altLang="en-US"/>
          </a:p>
        </p:txBody>
      </p:sp>
      <p:sp>
        <p:nvSpPr>
          <p:cNvPr id="232452" name="Slide Number Placeholder 3">
            <a:extLst>
              <a:ext uri="{FF2B5EF4-FFF2-40B4-BE49-F238E27FC236}">
                <a16:creationId xmlns:a16="http://schemas.microsoft.com/office/drawing/2014/main" id="{1EFC4952-4011-4F5E-9D1A-BB295E89D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413B81-1D19-4627-917B-1627EDE39651}" type="slidenum">
              <a:rPr lang="en-US" altLang="en-US"/>
              <a:pPr fontAlgn="base">
                <a:spcBef>
                  <a:spcPct val="0"/>
                </a:spcBef>
                <a:spcAft>
                  <a:spcPct val="0"/>
                </a:spcAft>
              </a:pPr>
              <a:t>99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4EC59FCD-0CF5-4E93-85F1-6E284D756019}"/>
              </a:ext>
            </a:extLst>
          </p:cNvPr>
          <p:cNvSpPr>
            <a:spLocks noGrp="1"/>
          </p:cNvSpPr>
          <p:nvPr>
            <p:ph type="dt" sz="half" idx="10"/>
          </p:nvPr>
        </p:nvSpPr>
        <p:spPr/>
        <p:txBody>
          <a:bodyPr/>
          <a:lstStyle>
            <a:lvl1pPr>
              <a:defRPr/>
            </a:lvl1pPr>
          </a:lstStyle>
          <a:p>
            <a:pPr>
              <a:defRPr/>
            </a:pPr>
            <a:fld id="{66743612-55D9-499F-8C3E-2BC99659F69C}" type="datetime1">
              <a:rPr lang="en-US"/>
              <a:pPr>
                <a:defRPr/>
              </a:pPr>
              <a:t>3/25/2022</a:t>
            </a:fld>
            <a:endParaRPr lang="en-US" dirty="0"/>
          </a:p>
        </p:txBody>
      </p:sp>
      <p:sp>
        <p:nvSpPr>
          <p:cNvPr id="5" name="Footer Placeholder 4">
            <a:extLst>
              <a:ext uri="{FF2B5EF4-FFF2-40B4-BE49-F238E27FC236}">
                <a16:creationId xmlns:a16="http://schemas.microsoft.com/office/drawing/2014/main" id="{3FD206A3-3215-4244-9205-1DFDC0D4AB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E9ECB5-4A03-484F-97A2-F6BBDAA4B799}"/>
              </a:ext>
            </a:extLst>
          </p:cNvPr>
          <p:cNvSpPr>
            <a:spLocks noGrp="1"/>
          </p:cNvSpPr>
          <p:nvPr>
            <p:ph type="sldNum" sz="quarter" idx="12"/>
          </p:nvPr>
        </p:nvSpPr>
        <p:spPr/>
        <p:txBody>
          <a:bodyPr/>
          <a:lstStyle>
            <a:lvl1pPr>
              <a:defRPr dirty="0"/>
            </a:lvl1pPr>
          </a:lstStyle>
          <a:p>
            <a:pPr>
              <a:defRPr/>
            </a:pPr>
            <a:endParaRPr lang="en-US"/>
          </a:p>
        </p:txBody>
      </p:sp>
    </p:spTree>
    <p:extLst>
      <p:ext uri="{BB962C8B-B14F-4D97-AF65-F5344CB8AC3E}">
        <p14:creationId xmlns:p14="http://schemas.microsoft.com/office/powerpoint/2010/main" val="276823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FE2C5-6B2E-4887-A27B-580D6AFB2014}"/>
              </a:ext>
            </a:extLst>
          </p:cNvPr>
          <p:cNvSpPr>
            <a:spLocks noGrp="1"/>
          </p:cNvSpPr>
          <p:nvPr>
            <p:ph type="dt" sz="half" idx="10"/>
          </p:nvPr>
        </p:nvSpPr>
        <p:spPr/>
        <p:txBody>
          <a:bodyPr/>
          <a:lstStyle>
            <a:lvl1pPr>
              <a:defRPr/>
            </a:lvl1pPr>
          </a:lstStyle>
          <a:p>
            <a:pPr>
              <a:defRPr/>
            </a:pPr>
            <a:fld id="{D77A9987-51B5-46B8-8F09-3FC59624BC1D}" type="datetime1">
              <a:rPr lang="en-US"/>
              <a:pPr>
                <a:defRPr/>
              </a:pPr>
              <a:t>3/25/2022</a:t>
            </a:fld>
            <a:endParaRPr lang="en-US" dirty="0"/>
          </a:p>
        </p:txBody>
      </p:sp>
      <p:sp>
        <p:nvSpPr>
          <p:cNvPr id="5" name="Footer Placeholder 4">
            <a:extLst>
              <a:ext uri="{FF2B5EF4-FFF2-40B4-BE49-F238E27FC236}">
                <a16:creationId xmlns:a16="http://schemas.microsoft.com/office/drawing/2014/main" id="{326350FE-6EA9-4001-AAEF-07C192A092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2441EA-7337-4C8C-B20C-C20E90D9B17F}"/>
              </a:ext>
            </a:extLst>
          </p:cNvPr>
          <p:cNvSpPr>
            <a:spLocks noGrp="1"/>
          </p:cNvSpPr>
          <p:nvPr>
            <p:ph type="sldNum" sz="quarter" idx="12"/>
          </p:nvPr>
        </p:nvSpPr>
        <p:spPr/>
        <p:txBody>
          <a:bodyPr/>
          <a:lstStyle>
            <a:lvl1pPr>
              <a:defRPr/>
            </a:lvl1pPr>
          </a:lstStyle>
          <a:p>
            <a:pPr>
              <a:defRPr/>
            </a:pPr>
            <a:fld id="{791C99CA-FDC6-407A-A394-DBC6FF944EF4}" type="slidenum">
              <a:rPr lang="en-US"/>
              <a:pPr>
                <a:defRPr/>
              </a:pPr>
              <a:t>‹#›</a:t>
            </a:fld>
            <a:endParaRPr lang="en-US" dirty="0"/>
          </a:p>
        </p:txBody>
      </p:sp>
    </p:spTree>
    <p:extLst>
      <p:ext uri="{BB962C8B-B14F-4D97-AF65-F5344CB8AC3E}">
        <p14:creationId xmlns:p14="http://schemas.microsoft.com/office/powerpoint/2010/main" val="394875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397F7-EBED-4E0B-B6D6-ADDBABE5B0E3}"/>
              </a:ext>
            </a:extLst>
          </p:cNvPr>
          <p:cNvSpPr>
            <a:spLocks noGrp="1"/>
          </p:cNvSpPr>
          <p:nvPr>
            <p:ph type="dt" sz="half" idx="10"/>
          </p:nvPr>
        </p:nvSpPr>
        <p:spPr/>
        <p:txBody>
          <a:bodyPr/>
          <a:lstStyle>
            <a:lvl1pPr>
              <a:defRPr/>
            </a:lvl1pPr>
          </a:lstStyle>
          <a:p>
            <a:pPr>
              <a:defRPr/>
            </a:pPr>
            <a:fld id="{0F8BFCF0-882E-47A5-B5E4-486837228D6D}" type="datetime1">
              <a:rPr lang="en-US"/>
              <a:pPr>
                <a:defRPr/>
              </a:pPr>
              <a:t>3/25/2022</a:t>
            </a:fld>
            <a:endParaRPr lang="en-US" dirty="0"/>
          </a:p>
        </p:txBody>
      </p:sp>
      <p:sp>
        <p:nvSpPr>
          <p:cNvPr id="5" name="Footer Placeholder 4">
            <a:extLst>
              <a:ext uri="{FF2B5EF4-FFF2-40B4-BE49-F238E27FC236}">
                <a16:creationId xmlns:a16="http://schemas.microsoft.com/office/drawing/2014/main" id="{8D40B8B8-C501-4890-BC49-6033C77AA7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4EEC2C-0ABE-4A60-97C7-EA152F7265B5}"/>
              </a:ext>
            </a:extLst>
          </p:cNvPr>
          <p:cNvSpPr>
            <a:spLocks noGrp="1"/>
          </p:cNvSpPr>
          <p:nvPr>
            <p:ph type="sldNum" sz="quarter" idx="12"/>
          </p:nvPr>
        </p:nvSpPr>
        <p:spPr/>
        <p:txBody>
          <a:bodyPr/>
          <a:lstStyle>
            <a:lvl1pPr>
              <a:defRPr/>
            </a:lvl1pPr>
          </a:lstStyle>
          <a:p>
            <a:pPr>
              <a:defRPr/>
            </a:pPr>
            <a:fld id="{88528FC1-1E3E-40BE-9614-819747006F5E}" type="slidenum">
              <a:rPr lang="en-US"/>
              <a:pPr>
                <a:defRPr/>
              </a:pPr>
              <a:t>‹#›</a:t>
            </a:fld>
            <a:endParaRPr lang="en-US" dirty="0"/>
          </a:p>
        </p:txBody>
      </p:sp>
    </p:spTree>
    <p:extLst>
      <p:ext uri="{BB962C8B-B14F-4D97-AF65-F5344CB8AC3E}">
        <p14:creationId xmlns:p14="http://schemas.microsoft.com/office/powerpoint/2010/main" val="229467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rtlCol="0">
            <a:normAutofit/>
          </a:bodyPr>
          <a:lstStyle/>
          <a:p>
            <a:pPr lvl="0"/>
            <a:endParaRPr lang="en-US" noProof="0" dirty="0"/>
          </a:p>
        </p:txBody>
      </p:sp>
    </p:spTree>
    <p:extLst>
      <p:ext uri="{BB962C8B-B14F-4D97-AF65-F5344CB8AC3E}">
        <p14:creationId xmlns:p14="http://schemas.microsoft.com/office/powerpoint/2010/main" val="8829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B3A99F-C3E0-43B8-86DB-2CB8CCB60030}"/>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01B0A501-8162-4E6A-A1E2-AF1DCAE04AF2}"/>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46217273-523D-4F0E-B6C6-07E6D8B5F417}"/>
              </a:ext>
            </a:extLst>
          </p:cNvPr>
          <p:cNvSpPr>
            <a:spLocks noGrp="1"/>
          </p:cNvSpPr>
          <p:nvPr>
            <p:ph type="sldNum" sz="quarter" idx="12"/>
          </p:nvPr>
        </p:nvSpPr>
        <p:spPr/>
        <p:txBody>
          <a:bodyPr/>
          <a:lstStyle>
            <a:lvl1pPr defTabSz="457200">
              <a:defRPr/>
            </a:lvl1pPr>
          </a:lstStyle>
          <a:p>
            <a:pPr>
              <a:defRPr/>
            </a:pPr>
            <a:fld id="{2C069609-C0A5-464E-AAD7-A1E4DEA6FC23}" type="slidenum">
              <a:rPr lang="en-US"/>
              <a:pPr>
                <a:defRPr/>
              </a:pPr>
              <a:t>‹#›</a:t>
            </a:fld>
            <a:endParaRPr lang="en-US" dirty="0"/>
          </a:p>
        </p:txBody>
      </p:sp>
    </p:spTree>
    <p:extLst>
      <p:ext uri="{BB962C8B-B14F-4D97-AF65-F5344CB8AC3E}">
        <p14:creationId xmlns:p14="http://schemas.microsoft.com/office/powerpoint/2010/main" val="142346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5C219-AAC1-493F-8844-70CE4AF336DA}"/>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03056763-2242-45CD-9CE7-DFB8FC378CC9}"/>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2323EB49-9735-400B-B033-81C47D753CFA}"/>
              </a:ext>
            </a:extLst>
          </p:cNvPr>
          <p:cNvSpPr>
            <a:spLocks noGrp="1"/>
          </p:cNvSpPr>
          <p:nvPr>
            <p:ph type="sldNum" sz="quarter" idx="12"/>
          </p:nvPr>
        </p:nvSpPr>
        <p:spPr/>
        <p:txBody>
          <a:bodyPr/>
          <a:lstStyle>
            <a:lvl1pPr defTabSz="457200">
              <a:defRPr/>
            </a:lvl1pPr>
          </a:lstStyle>
          <a:p>
            <a:pPr>
              <a:defRPr/>
            </a:pPr>
            <a:fld id="{E1DF5583-22A9-42D8-9B62-8D778C7B359C}" type="slidenum">
              <a:rPr lang="en-US"/>
              <a:pPr>
                <a:defRPr/>
              </a:pPr>
              <a:t>‹#›</a:t>
            </a:fld>
            <a:endParaRPr lang="en-US" dirty="0"/>
          </a:p>
        </p:txBody>
      </p:sp>
    </p:spTree>
    <p:extLst>
      <p:ext uri="{BB962C8B-B14F-4D97-AF65-F5344CB8AC3E}">
        <p14:creationId xmlns:p14="http://schemas.microsoft.com/office/powerpoint/2010/main" val="285869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A88E4-F4A3-49B9-B0DE-334C6E622506}"/>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FE1F4B85-0441-4BEE-B511-67B112C6ADED}"/>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6C64DCE5-A568-4A6F-BD3D-45D05F896567}"/>
              </a:ext>
            </a:extLst>
          </p:cNvPr>
          <p:cNvSpPr>
            <a:spLocks noGrp="1"/>
          </p:cNvSpPr>
          <p:nvPr>
            <p:ph type="sldNum" sz="quarter" idx="12"/>
          </p:nvPr>
        </p:nvSpPr>
        <p:spPr/>
        <p:txBody>
          <a:bodyPr/>
          <a:lstStyle>
            <a:lvl1pPr defTabSz="457200">
              <a:defRPr/>
            </a:lvl1pPr>
          </a:lstStyle>
          <a:p>
            <a:pPr>
              <a:defRPr/>
            </a:pPr>
            <a:fld id="{B3B6E57F-D391-4040-BB5D-CC995225844C}" type="slidenum">
              <a:rPr lang="en-US"/>
              <a:pPr>
                <a:defRPr/>
              </a:pPr>
              <a:t>‹#›</a:t>
            </a:fld>
            <a:endParaRPr lang="en-US" dirty="0"/>
          </a:p>
        </p:txBody>
      </p:sp>
    </p:spTree>
    <p:extLst>
      <p:ext uri="{BB962C8B-B14F-4D97-AF65-F5344CB8AC3E}">
        <p14:creationId xmlns:p14="http://schemas.microsoft.com/office/powerpoint/2010/main" val="223404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B1047-0893-4A29-BB5C-68A717CB789E}"/>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AE89CEA4-4D03-454F-8D65-4A1F04ADC908}"/>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DB62362A-C7E2-4C18-96C1-E1A2A9685127}"/>
              </a:ext>
            </a:extLst>
          </p:cNvPr>
          <p:cNvSpPr>
            <a:spLocks noGrp="1"/>
          </p:cNvSpPr>
          <p:nvPr>
            <p:ph type="sldNum" sz="quarter" idx="12"/>
          </p:nvPr>
        </p:nvSpPr>
        <p:spPr/>
        <p:txBody>
          <a:bodyPr/>
          <a:lstStyle>
            <a:lvl1pPr defTabSz="457200">
              <a:defRPr/>
            </a:lvl1pPr>
          </a:lstStyle>
          <a:p>
            <a:pPr>
              <a:defRPr/>
            </a:pPr>
            <a:fld id="{A6EFB91B-C0F7-495D-88EC-17D7348CFA79}" type="slidenum">
              <a:rPr lang="en-US"/>
              <a:pPr>
                <a:defRPr/>
              </a:pPr>
              <a:t>‹#›</a:t>
            </a:fld>
            <a:endParaRPr lang="en-US" dirty="0"/>
          </a:p>
        </p:txBody>
      </p:sp>
    </p:spTree>
    <p:extLst>
      <p:ext uri="{BB962C8B-B14F-4D97-AF65-F5344CB8AC3E}">
        <p14:creationId xmlns:p14="http://schemas.microsoft.com/office/powerpoint/2010/main" val="132300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72D93-D270-4D5C-BA06-972B17C5CE27}"/>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8" name="Footer Placeholder 7">
            <a:extLst>
              <a:ext uri="{FF2B5EF4-FFF2-40B4-BE49-F238E27FC236}">
                <a16:creationId xmlns:a16="http://schemas.microsoft.com/office/drawing/2014/main" id="{AD9B49BD-765D-4B6D-B724-7A75DEA0AE3D}"/>
              </a:ext>
            </a:extLst>
          </p:cNvPr>
          <p:cNvSpPr>
            <a:spLocks noGrp="1"/>
          </p:cNvSpPr>
          <p:nvPr>
            <p:ph type="ftr" sz="quarter" idx="11"/>
          </p:nvPr>
        </p:nvSpPr>
        <p:spPr/>
        <p:txBody>
          <a:bodyPr/>
          <a:lstStyle>
            <a:lvl1pPr defTabSz="457200">
              <a:defRPr/>
            </a:lvl1pPr>
          </a:lstStyle>
          <a:p>
            <a:pPr>
              <a:defRPr/>
            </a:pPr>
            <a:endParaRPr lang="en-US"/>
          </a:p>
        </p:txBody>
      </p:sp>
      <p:sp>
        <p:nvSpPr>
          <p:cNvPr id="9" name="Slide Number Placeholder 8">
            <a:extLst>
              <a:ext uri="{FF2B5EF4-FFF2-40B4-BE49-F238E27FC236}">
                <a16:creationId xmlns:a16="http://schemas.microsoft.com/office/drawing/2014/main" id="{36378ABB-D4EC-4DB2-B561-D92612F6BAE0}"/>
              </a:ext>
            </a:extLst>
          </p:cNvPr>
          <p:cNvSpPr>
            <a:spLocks noGrp="1"/>
          </p:cNvSpPr>
          <p:nvPr>
            <p:ph type="sldNum" sz="quarter" idx="12"/>
          </p:nvPr>
        </p:nvSpPr>
        <p:spPr/>
        <p:txBody>
          <a:bodyPr/>
          <a:lstStyle>
            <a:lvl1pPr defTabSz="457200">
              <a:defRPr/>
            </a:lvl1pPr>
          </a:lstStyle>
          <a:p>
            <a:pPr>
              <a:defRPr/>
            </a:pPr>
            <a:fld id="{E64A6DF5-74B8-4220-8101-AF0D7AB7E112}" type="slidenum">
              <a:rPr lang="en-US"/>
              <a:pPr>
                <a:defRPr/>
              </a:pPr>
              <a:t>‹#›</a:t>
            </a:fld>
            <a:endParaRPr lang="en-US" dirty="0"/>
          </a:p>
        </p:txBody>
      </p:sp>
    </p:spTree>
    <p:extLst>
      <p:ext uri="{BB962C8B-B14F-4D97-AF65-F5344CB8AC3E}">
        <p14:creationId xmlns:p14="http://schemas.microsoft.com/office/powerpoint/2010/main" val="2087659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AC78A-70C0-42F9-85D9-5087CBB41980}"/>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4" name="Footer Placeholder 3">
            <a:extLst>
              <a:ext uri="{FF2B5EF4-FFF2-40B4-BE49-F238E27FC236}">
                <a16:creationId xmlns:a16="http://schemas.microsoft.com/office/drawing/2014/main" id="{1C9D190C-C77F-48BB-914E-338E13000D12}"/>
              </a:ext>
            </a:extLst>
          </p:cNvPr>
          <p:cNvSpPr>
            <a:spLocks noGrp="1"/>
          </p:cNvSpPr>
          <p:nvPr>
            <p:ph type="ftr" sz="quarter" idx="11"/>
          </p:nvPr>
        </p:nvSpPr>
        <p:spPr/>
        <p:txBody>
          <a:bodyPr/>
          <a:lstStyle>
            <a:lvl1pPr defTabSz="457200">
              <a:defRPr/>
            </a:lvl1pPr>
          </a:lstStyle>
          <a:p>
            <a:pPr>
              <a:defRPr/>
            </a:pPr>
            <a:endParaRPr lang="en-US"/>
          </a:p>
        </p:txBody>
      </p:sp>
      <p:sp>
        <p:nvSpPr>
          <p:cNvPr id="5" name="Slide Number Placeholder 4">
            <a:extLst>
              <a:ext uri="{FF2B5EF4-FFF2-40B4-BE49-F238E27FC236}">
                <a16:creationId xmlns:a16="http://schemas.microsoft.com/office/drawing/2014/main" id="{DD811E23-0A41-4FA0-9191-8642CDE3C08C}"/>
              </a:ext>
            </a:extLst>
          </p:cNvPr>
          <p:cNvSpPr>
            <a:spLocks noGrp="1"/>
          </p:cNvSpPr>
          <p:nvPr>
            <p:ph type="sldNum" sz="quarter" idx="12"/>
          </p:nvPr>
        </p:nvSpPr>
        <p:spPr/>
        <p:txBody>
          <a:bodyPr/>
          <a:lstStyle>
            <a:lvl1pPr defTabSz="457200">
              <a:defRPr/>
            </a:lvl1pPr>
          </a:lstStyle>
          <a:p>
            <a:pPr>
              <a:defRPr/>
            </a:pPr>
            <a:fld id="{3206F31B-017A-454F-B433-18188977B937}" type="slidenum">
              <a:rPr lang="en-US"/>
              <a:pPr>
                <a:defRPr/>
              </a:pPr>
              <a:t>‹#›</a:t>
            </a:fld>
            <a:endParaRPr lang="en-US" dirty="0"/>
          </a:p>
        </p:txBody>
      </p:sp>
    </p:spTree>
    <p:extLst>
      <p:ext uri="{BB962C8B-B14F-4D97-AF65-F5344CB8AC3E}">
        <p14:creationId xmlns:p14="http://schemas.microsoft.com/office/powerpoint/2010/main" val="390858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12FBE-05E2-4167-94B7-03B59D64E8C4}"/>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3" name="Footer Placeholder 2">
            <a:extLst>
              <a:ext uri="{FF2B5EF4-FFF2-40B4-BE49-F238E27FC236}">
                <a16:creationId xmlns:a16="http://schemas.microsoft.com/office/drawing/2014/main" id="{6A9C0167-5C85-47C6-9E5F-85FB1EB2B0C5}"/>
              </a:ext>
            </a:extLst>
          </p:cNvPr>
          <p:cNvSpPr>
            <a:spLocks noGrp="1"/>
          </p:cNvSpPr>
          <p:nvPr>
            <p:ph type="ftr" sz="quarter" idx="11"/>
          </p:nvPr>
        </p:nvSpPr>
        <p:spPr/>
        <p:txBody>
          <a:bodyPr/>
          <a:lstStyle>
            <a:lvl1pPr defTabSz="457200">
              <a:defRPr/>
            </a:lvl1pPr>
          </a:lstStyle>
          <a:p>
            <a:pPr>
              <a:defRPr/>
            </a:pPr>
            <a:endParaRPr lang="en-US"/>
          </a:p>
        </p:txBody>
      </p:sp>
      <p:sp>
        <p:nvSpPr>
          <p:cNvPr id="4" name="Slide Number Placeholder 3">
            <a:extLst>
              <a:ext uri="{FF2B5EF4-FFF2-40B4-BE49-F238E27FC236}">
                <a16:creationId xmlns:a16="http://schemas.microsoft.com/office/drawing/2014/main" id="{F68BB809-70AD-48F3-BF12-262F1F7AB3EE}"/>
              </a:ext>
            </a:extLst>
          </p:cNvPr>
          <p:cNvSpPr>
            <a:spLocks noGrp="1"/>
          </p:cNvSpPr>
          <p:nvPr>
            <p:ph type="sldNum" sz="quarter" idx="12"/>
          </p:nvPr>
        </p:nvSpPr>
        <p:spPr/>
        <p:txBody>
          <a:bodyPr/>
          <a:lstStyle>
            <a:lvl1pPr defTabSz="457200">
              <a:defRPr/>
            </a:lvl1pPr>
          </a:lstStyle>
          <a:p>
            <a:pPr>
              <a:defRPr/>
            </a:pPr>
            <a:fld id="{1D99E859-8E96-41E6-9E3A-6A6419C157C4}" type="slidenum">
              <a:rPr lang="en-US"/>
              <a:pPr>
                <a:defRPr/>
              </a:pPr>
              <a:t>‹#›</a:t>
            </a:fld>
            <a:endParaRPr lang="en-US" dirty="0"/>
          </a:p>
        </p:txBody>
      </p:sp>
    </p:spTree>
    <p:extLst>
      <p:ext uri="{BB962C8B-B14F-4D97-AF65-F5344CB8AC3E}">
        <p14:creationId xmlns:p14="http://schemas.microsoft.com/office/powerpoint/2010/main" val="276486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E5EDC8-040D-4507-8216-AA7B61E1FC8B}"/>
              </a:ext>
            </a:extLst>
          </p:cNvPr>
          <p:cNvSpPr>
            <a:spLocks noGrp="1"/>
          </p:cNvSpPr>
          <p:nvPr>
            <p:ph type="dt" sz="half" idx="10"/>
          </p:nvPr>
        </p:nvSpPr>
        <p:spPr/>
        <p:txBody>
          <a:bodyPr/>
          <a:lstStyle>
            <a:lvl1pPr>
              <a:defRPr/>
            </a:lvl1pPr>
          </a:lstStyle>
          <a:p>
            <a:pPr>
              <a:defRPr/>
            </a:pPr>
            <a:fld id="{CFAC97C2-5EB9-42CB-B085-F1F7BFED6136}" type="datetime1">
              <a:rPr lang="en-US"/>
              <a:pPr>
                <a:defRPr/>
              </a:pPr>
              <a:t>3/25/2022</a:t>
            </a:fld>
            <a:endParaRPr lang="en-US" dirty="0"/>
          </a:p>
        </p:txBody>
      </p:sp>
      <p:sp>
        <p:nvSpPr>
          <p:cNvPr id="5" name="Footer Placeholder 4">
            <a:extLst>
              <a:ext uri="{FF2B5EF4-FFF2-40B4-BE49-F238E27FC236}">
                <a16:creationId xmlns:a16="http://schemas.microsoft.com/office/drawing/2014/main" id="{05B70AAC-50A1-42A6-9460-88D445C31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2A00D0-5043-4D5D-9B16-6C8B9BFD1757}"/>
              </a:ext>
            </a:extLst>
          </p:cNvPr>
          <p:cNvSpPr>
            <a:spLocks noGrp="1"/>
          </p:cNvSpPr>
          <p:nvPr>
            <p:ph type="sldNum" sz="quarter" idx="12"/>
          </p:nvPr>
        </p:nvSpPr>
        <p:spPr/>
        <p:txBody>
          <a:bodyPr/>
          <a:lstStyle>
            <a:lvl1pPr>
              <a:defRPr/>
            </a:lvl1pPr>
          </a:lstStyle>
          <a:p>
            <a:pPr>
              <a:defRPr/>
            </a:pPr>
            <a:fld id="{50673DD6-3361-4EEB-9865-04BA6AB69BC7}" type="slidenum">
              <a:rPr lang="en-US"/>
              <a:pPr>
                <a:defRPr/>
              </a:pPr>
              <a:t>‹#›</a:t>
            </a:fld>
            <a:endParaRPr lang="en-US" dirty="0"/>
          </a:p>
        </p:txBody>
      </p:sp>
    </p:spTree>
    <p:extLst>
      <p:ext uri="{BB962C8B-B14F-4D97-AF65-F5344CB8AC3E}">
        <p14:creationId xmlns:p14="http://schemas.microsoft.com/office/powerpoint/2010/main" val="75167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88323B5-3E1E-48D0-A043-8E098463C499}"/>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5AF4D430-B60A-4250-9453-8760B20FED8A}"/>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854D7B4F-4028-4626-B874-F6BB9245F9A0}"/>
              </a:ext>
            </a:extLst>
          </p:cNvPr>
          <p:cNvSpPr>
            <a:spLocks noGrp="1"/>
          </p:cNvSpPr>
          <p:nvPr>
            <p:ph type="sldNum" sz="quarter" idx="12"/>
          </p:nvPr>
        </p:nvSpPr>
        <p:spPr/>
        <p:txBody>
          <a:bodyPr/>
          <a:lstStyle>
            <a:lvl1pPr defTabSz="457200">
              <a:defRPr/>
            </a:lvl1pPr>
          </a:lstStyle>
          <a:p>
            <a:pPr>
              <a:defRPr/>
            </a:pPr>
            <a:fld id="{3AAC6A59-AB42-4F2B-A088-E5CA1C014773}" type="slidenum">
              <a:rPr lang="en-US"/>
              <a:pPr>
                <a:defRPr/>
              </a:pPr>
              <a:t>‹#›</a:t>
            </a:fld>
            <a:endParaRPr lang="en-US" dirty="0"/>
          </a:p>
        </p:txBody>
      </p:sp>
    </p:spTree>
    <p:extLst>
      <p:ext uri="{BB962C8B-B14F-4D97-AF65-F5344CB8AC3E}">
        <p14:creationId xmlns:p14="http://schemas.microsoft.com/office/powerpoint/2010/main" val="655911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46FCC9D-0EDA-4309-B568-C2A842117108}"/>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13AF7DAA-7C98-4FAC-9FAA-AAAF39275F2C}"/>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A991E45B-C543-4E38-9710-218CB47FBBF9}"/>
              </a:ext>
            </a:extLst>
          </p:cNvPr>
          <p:cNvSpPr>
            <a:spLocks noGrp="1"/>
          </p:cNvSpPr>
          <p:nvPr>
            <p:ph type="sldNum" sz="quarter" idx="12"/>
          </p:nvPr>
        </p:nvSpPr>
        <p:spPr/>
        <p:txBody>
          <a:bodyPr/>
          <a:lstStyle>
            <a:lvl1pPr defTabSz="457200">
              <a:defRPr/>
            </a:lvl1pPr>
          </a:lstStyle>
          <a:p>
            <a:pPr>
              <a:defRPr/>
            </a:pPr>
            <a:fld id="{331FA20C-78AD-4167-B278-67EF59577AF8}" type="slidenum">
              <a:rPr lang="en-US"/>
              <a:pPr>
                <a:defRPr/>
              </a:pPr>
              <a:t>‹#›</a:t>
            </a:fld>
            <a:endParaRPr lang="en-US" dirty="0"/>
          </a:p>
        </p:txBody>
      </p:sp>
    </p:spTree>
    <p:extLst>
      <p:ext uri="{BB962C8B-B14F-4D97-AF65-F5344CB8AC3E}">
        <p14:creationId xmlns:p14="http://schemas.microsoft.com/office/powerpoint/2010/main" val="1600918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A0461-41B5-47CD-8E28-0B2A557174F3}"/>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AB05BB39-136E-4C8D-9054-4CFBD2797F30}"/>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57B85702-E267-48D3-A854-6C2E0B143E3B}"/>
              </a:ext>
            </a:extLst>
          </p:cNvPr>
          <p:cNvSpPr>
            <a:spLocks noGrp="1"/>
          </p:cNvSpPr>
          <p:nvPr>
            <p:ph type="sldNum" sz="quarter" idx="12"/>
          </p:nvPr>
        </p:nvSpPr>
        <p:spPr/>
        <p:txBody>
          <a:bodyPr/>
          <a:lstStyle>
            <a:lvl1pPr defTabSz="457200">
              <a:defRPr/>
            </a:lvl1pPr>
          </a:lstStyle>
          <a:p>
            <a:pPr>
              <a:defRPr/>
            </a:pPr>
            <a:fld id="{10414E24-13B3-4E07-8B0C-7D7A25400652}" type="slidenum">
              <a:rPr lang="en-US"/>
              <a:pPr>
                <a:defRPr/>
              </a:pPr>
              <a:t>‹#›</a:t>
            </a:fld>
            <a:endParaRPr lang="en-US" dirty="0"/>
          </a:p>
        </p:txBody>
      </p:sp>
    </p:spTree>
    <p:extLst>
      <p:ext uri="{BB962C8B-B14F-4D97-AF65-F5344CB8AC3E}">
        <p14:creationId xmlns:p14="http://schemas.microsoft.com/office/powerpoint/2010/main" val="967325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4BCE9-326B-48C7-BD45-83414587434D}"/>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FC7707AF-C56C-4144-8945-94DD426F902A}"/>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D6482E5D-66E7-4859-929E-CB5CC4EF3679}"/>
              </a:ext>
            </a:extLst>
          </p:cNvPr>
          <p:cNvSpPr>
            <a:spLocks noGrp="1"/>
          </p:cNvSpPr>
          <p:nvPr>
            <p:ph type="sldNum" sz="quarter" idx="12"/>
          </p:nvPr>
        </p:nvSpPr>
        <p:spPr/>
        <p:txBody>
          <a:bodyPr/>
          <a:lstStyle>
            <a:lvl1pPr defTabSz="457200">
              <a:defRPr/>
            </a:lvl1pPr>
          </a:lstStyle>
          <a:p>
            <a:pPr>
              <a:defRPr/>
            </a:pPr>
            <a:fld id="{5CE2803C-82A7-438C-9893-C937F1C843D8}" type="slidenum">
              <a:rPr lang="en-US"/>
              <a:pPr>
                <a:defRPr/>
              </a:pPr>
              <a:t>‹#›</a:t>
            </a:fld>
            <a:endParaRPr lang="en-US" dirty="0"/>
          </a:p>
        </p:txBody>
      </p:sp>
    </p:spTree>
    <p:extLst>
      <p:ext uri="{BB962C8B-B14F-4D97-AF65-F5344CB8AC3E}">
        <p14:creationId xmlns:p14="http://schemas.microsoft.com/office/powerpoint/2010/main" val="1636225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4C7291-2E43-4385-9B91-D583757E5538}"/>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169306B8-510D-458E-8E80-3B0EA891941E}"/>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F9FB6A5E-E67F-4B16-8E2B-207740155785}"/>
              </a:ext>
            </a:extLst>
          </p:cNvPr>
          <p:cNvSpPr>
            <a:spLocks noGrp="1"/>
          </p:cNvSpPr>
          <p:nvPr>
            <p:ph type="sldNum" sz="quarter" idx="12"/>
          </p:nvPr>
        </p:nvSpPr>
        <p:spPr/>
        <p:txBody>
          <a:bodyPr/>
          <a:lstStyle>
            <a:lvl1pPr defTabSz="457200">
              <a:defRPr/>
            </a:lvl1pPr>
          </a:lstStyle>
          <a:p>
            <a:pPr>
              <a:defRPr/>
            </a:pPr>
            <a:fld id="{7DF364A4-D5D9-4EFD-9F3C-4AA87C23A861}" type="slidenum">
              <a:rPr lang="en-US"/>
              <a:pPr>
                <a:defRPr/>
              </a:pPr>
              <a:t>‹#›</a:t>
            </a:fld>
            <a:endParaRPr lang="en-US" dirty="0"/>
          </a:p>
        </p:txBody>
      </p:sp>
    </p:spTree>
    <p:extLst>
      <p:ext uri="{BB962C8B-B14F-4D97-AF65-F5344CB8AC3E}">
        <p14:creationId xmlns:p14="http://schemas.microsoft.com/office/powerpoint/2010/main" val="19215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BA5FF-6EED-4C4C-939F-145B3EC88F3E}"/>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663ED5BD-A1D7-4F15-8DFE-60C3DA725E84}"/>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E0CE13CA-FEFD-4F87-A239-8FCC43CB8910}"/>
              </a:ext>
            </a:extLst>
          </p:cNvPr>
          <p:cNvSpPr>
            <a:spLocks noGrp="1"/>
          </p:cNvSpPr>
          <p:nvPr>
            <p:ph type="sldNum" sz="quarter" idx="12"/>
          </p:nvPr>
        </p:nvSpPr>
        <p:spPr/>
        <p:txBody>
          <a:bodyPr/>
          <a:lstStyle>
            <a:lvl1pPr defTabSz="457200">
              <a:defRPr/>
            </a:lvl1pPr>
          </a:lstStyle>
          <a:p>
            <a:pPr>
              <a:defRPr/>
            </a:pPr>
            <a:fld id="{0ACBBE9D-6450-44D3-AD0F-7C3E0833C1CA}" type="slidenum">
              <a:rPr lang="en-US"/>
              <a:pPr>
                <a:defRPr/>
              </a:pPr>
              <a:t>‹#›</a:t>
            </a:fld>
            <a:endParaRPr lang="en-US" dirty="0"/>
          </a:p>
        </p:txBody>
      </p:sp>
    </p:spTree>
    <p:extLst>
      <p:ext uri="{BB962C8B-B14F-4D97-AF65-F5344CB8AC3E}">
        <p14:creationId xmlns:p14="http://schemas.microsoft.com/office/powerpoint/2010/main" val="3512498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595AC-62A3-466C-83DB-08223A21E709}"/>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6A267BB2-D78C-4DAE-A063-A44DED43A1D9}"/>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D0CB231A-1CA1-4FFD-87AF-509C0F3BAE15}"/>
              </a:ext>
            </a:extLst>
          </p:cNvPr>
          <p:cNvSpPr>
            <a:spLocks noGrp="1"/>
          </p:cNvSpPr>
          <p:nvPr>
            <p:ph type="sldNum" sz="quarter" idx="12"/>
          </p:nvPr>
        </p:nvSpPr>
        <p:spPr/>
        <p:txBody>
          <a:bodyPr/>
          <a:lstStyle>
            <a:lvl1pPr defTabSz="457200">
              <a:defRPr/>
            </a:lvl1pPr>
          </a:lstStyle>
          <a:p>
            <a:pPr>
              <a:defRPr/>
            </a:pPr>
            <a:fld id="{E0A7910B-7310-427E-BD93-1C207BB30C9B}" type="slidenum">
              <a:rPr lang="en-US"/>
              <a:pPr>
                <a:defRPr/>
              </a:pPr>
              <a:t>‹#›</a:t>
            </a:fld>
            <a:endParaRPr lang="en-US" dirty="0"/>
          </a:p>
        </p:txBody>
      </p:sp>
    </p:spTree>
    <p:extLst>
      <p:ext uri="{BB962C8B-B14F-4D97-AF65-F5344CB8AC3E}">
        <p14:creationId xmlns:p14="http://schemas.microsoft.com/office/powerpoint/2010/main" val="1369983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B9346-79A4-4D9C-A415-4A004BAB38D9}"/>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5D945496-07F4-4FF6-8D2B-0EEB7D22168D}"/>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93F55B39-2FFF-4D1A-AB7F-EB695E7F35FF}"/>
              </a:ext>
            </a:extLst>
          </p:cNvPr>
          <p:cNvSpPr>
            <a:spLocks noGrp="1"/>
          </p:cNvSpPr>
          <p:nvPr>
            <p:ph type="sldNum" sz="quarter" idx="12"/>
          </p:nvPr>
        </p:nvSpPr>
        <p:spPr/>
        <p:txBody>
          <a:bodyPr/>
          <a:lstStyle>
            <a:lvl1pPr defTabSz="457200">
              <a:defRPr/>
            </a:lvl1pPr>
          </a:lstStyle>
          <a:p>
            <a:pPr>
              <a:defRPr/>
            </a:pPr>
            <a:fld id="{2E23E6C7-23DA-40E9-B14E-E1515CF2B943}" type="slidenum">
              <a:rPr lang="en-US"/>
              <a:pPr>
                <a:defRPr/>
              </a:pPr>
              <a:t>‹#›</a:t>
            </a:fld>
            <a:endParaRPr lang="en-US" dirty="0"/>
          </a:p>
        </p:txBody>
      </p:sp>
    </p:spTree>
    <p:extLst>
      <p:ext uri="{BB962C8B-B14F-4D97-AF65-F5344CB8AC3E}">
        <p14:creationId xmlns:p14="http://schemas.microsoft.com/office/powerpoint/2010/main" val="3458240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1455C-3D30-4447-A978-53CC15D39731}"/>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8" name="Footer Placeholder 7">
            <a:extLst>
              <a:ext uri="{FF2B5EF4-FFF2-40B4-BE49-F238E27FC236}">
                <a16:creationId xmlns:a16="http://schemas.microsoft.com/office/drawing/2014/main" id="{84C63D9A-9914-40B7-BF7C-7B6498A33DC6}"/>
              </a:ext>
            </a:extLst>
          </p:cNvPr>
          <p:cNvSpPr>
            <a:spLocks noGrp="1"/>
          </p:cNvSpPr>
          <p:nvPr>
            <p:ph type="ftr" sz="quarter" idx="11"/>
          </p:nvPr>
        </p:nvSpPr>
        <p:spPr/>
        <p:txBody>
          <a:bodyPr/>
          <a:lstStyle>
            <a:lvl1pPr defTabSz="457200">
              <a:defRPr/>
            </a:lvl1pPr>
          </a:lstStyle>
          <a:p>
            <a:pPr>
              <a:defRPr/>
            </a:pPr>
            <a:endParaRPr lang="en-US"/>
          </a:p>
        </p:txBody>
      </p:sp>
      <p:sp>
        <p:nvSpPr>
          <p:cNvPr id="9" name="Slide Number Placeholder 8">
            <a:extLst>
              <a:ext uri="{FF2B5EF4-FFF2-40B4-BE49-F238E27FC236}">
                <a16:creationId xmlns:a16="http://schemas.microsoft.com/office/drawing/2014/main" id="{600B1A94-F28D-4CFF-B696-54E9038666E0}"/>
              </a:ext>
            </a:extLst>
          </p:cNvPr>
          <p:cNvSpPr>
            <a:spLocks noGrp="1"/>
          </p:cNvSpPr>
          <p:nvPr>
            <p:ph type="sldNum" sz="quarter" idx="12"/>
          </p:nvPr>
        </p:nvSpPr>
        <p:spPr/>
        <p:txBody>
          <a:bodyPr/>
          <a:lstStyle>
            <a:lvl1pPr defTabSz="457200">
              <a:defRPr/>
            </a:lvl1pPr>
          </a:lstStyle>
          <a:p>
            <a:pPr>
              <a:defRPr/>
            </a:pPr>
            <a:fld id="{23775D46-A514-4915-A202-28A85DD37CB3}" type="slidenum">
              <a:rPr lang="en-US"/>
              <a:pPr>
                <a:defRPr/>
              </a:pPr>
              <a:t>‹#›</a:t>
            </a:fld>
            <a:endParaRPr lang="en-US" dirty="0"/>
          </a:p>
        </p:txBody>
      </p:sp>
    </p:spTree>
    <p:extLst>
      <p:ext uri="{BB962C8B-B14F-4D97-AF65-F5344CB8AC3E}">
        <p14:creationId xmlns:p14="http://schemas.microsoft.com/office/powerpoint/2010/main" val="252701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821AC0-D2B8-4FA7-8CE9-DC476119C10B}"/>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4" name="Footer Placeholder 3">
            <a:extLst>
              <a:ext uri="{FF2B5EF4-FFF2-40B4-BE49-F238E27FC236}">
                <a16:creationId xmlns:a16="http://schemas.microsoft.com/office/drawing/2014/main" id="{10C43FEB-E1F6-4B86-ABA9-C7E1DDE057C2}"/>
              </a:ext>
            </a:extLst>
          </p:cNvPr>
          <p:cNvSpPr>
            <a:spLocks noGrp="1"/>
          </p:cNvSpPr>
          <p:nvPr>
            <p:ph type="ftr" sz="quarter" idx="11"/>
          </p:nvPr>
        </p:nvSpPr>
        <p:spPr/>
        <p:txBody>
          <a:bodyPr/>
          <a:lstStyle>
            <a:lvl1pPr defTabSz="457200">
              <a:defRPr/>
            </a:lvl1pPr>
          </a:lstStyle>
          <a:p>
            <a:pPr>
              <a:defRPr/>
            </a:pPr>
            <a:endParaRPr lang="en-US"/>
          </a:p>
        </p:txBody>
      </p:sp>
      <p:sp>
        <p:nvSpPr>
          <p:cNvPr id="5" name="Slide Number Placeholder 4">
            <a:extLst>
              <a:ext uri="{FF2B5EF4-FFF2-40B4-BE49-F238E27FC236}">
                <a16:creationId xmlns:a16="http://schemas.microsoft.com/office/drawing/2014/main" id="{4DB435EB-5425-4E13-B26F-86CF56D589CC}"/>
              </a:ext>
            </a:extLst>
          </p:cNvPr>
          <p:cNvSpPr>
            <a:spLocks noGrp="1"/>
          </p:cNvSpPr>
          <p:nvPr>
            <p:ph type="sldNum" sz="quarter" idx="12"/>
          </p:nvPr>
        </p:nvSpPr>
        <p:spPr/>
        <p:txBody>
          <a:bodyPr/>
          <a:lstStyle>
            <a:lvl1pPr defTabSz="457200">
              <a:defRPr/>
            </a:lvl1pPr>
          </a:lstStyle>
          <a:p>
            <a:pPr>
              <a:defRPr/>
            </a:pPr>
            <a:fld id="{1C4AE948-1F29-497B-BC8C-981129AC20DD}" type="slidenum">
              <a:rPr lang="en-US"/>
              <a:pPr>
                <a:defRPr/>
              </a:pPr>
              <a:t>‹#›</a:t>
            </a:fld>
            <a:endParaRPr lang="en-US" dirty="0"/>
          </a:p>
        </p:txBody>
      </p:sp>
    </p:spTree>
    <p:extLst>
      <p:ext uri="{BB962C8B-B14F-4D97-AF65-F5344CB8AC3E}">
        <p14:creationId xmlns:p14="http://schemas.microsoft.com/office/powerpoint/2010/main" val="218910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9C213B-65E0-43E7-8F93-7118E5DD9E2B}"/>
              </a:ext>
            </a:extLst>
          </p:cNvPr>
          <p:cNvSpPr>
            <a:spLocks noGrp="1"/>
          </p:cNvSpPr>
          <p:nvPr>
            <p:ph type="dt" sz="half" idx="10"/>
          </p:nvPr>
        </p:nvSpPr>
        <p:spPr/>
        <p:txBody>
          <a:bodyPr/>
          <a:lstStyle>
            <a:lvl1pPr>
              <a:defRPr/>
            </a:lvl1pPr>
          </a:lstStyle>
          <a:p>
            <a:pPr>
              <a:defRPr/>
            </a:pPr>
            <a:fld id="{B8D315D7-AAAD-4638-8107-EDE5324B679A}" type="datetime1">
              <a:rPr lang="en-US"/>
              <a:pPr>
                <a:defRPr/>
              </a:pPr>
              <a:t>3/25/2022</a:t>
            </a:fld>
            <a:endParaRPr lang="en-US" dirty="0"/>
          </a:p>
        </p:txBody>
      </p:sp>
      <p:sp>
        <p:nvSpPr>
          <p:cNvPr id="5" name="Footer Placeholder 4">
            <a:extLst>
              <a:ext uri="{FF2B5EF4-FFF2-40B4-BE49-F238E27FC236}">
                <a16:creationId xmlns:a16="http://schemas.microsoft.com/office/drawing/2014/main" id="{FC625853-5CA3-4EFF-9A02-75602AF313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329C8C-6365-43E7-8F8E-F2BDC4200F6E}"/>
              </a:ext>
            </a:extLst>
          </p:cNvPr>
          <p:cNvSpPr>
            <a:spLocks noGrp="1"/>
          </p:cNvSpPr>
          <p:nvPr>
            <p:ph type="sldNum" sz="quarter" idx="12"/>
          </p:nvPr>
        </p:nvSpPr>
        <p:spPr/>
        <p:txBody>
          <a:bodyPr/>
          <a:lstStyle>
            <a:lvl1pPr>
              <a:defRPr/>
            </a:lvl1pPr>
          </a:lstStyle>
          <a:p>
            <a:pPr>
              <a:defRPr/>
            </a:pPr>
            <a:fld id="{26C144A3-C5A1-4AF2-B5AC-B34AC804A30F}" type="slidenum">
              <a:rPr lang="en-US"/>
              <a:pPr>
                <a:defRPr/>
              </a:pPr>
              <a:t>‹#›</a:t>
            </a:fld>
            <a:endParaRPr lang="en-US" dirty="0"/>
          </a:p>
        </p:txBody>
      </p:sp>
    </p:spTree>
    <p:extLst>
      <p:ext uri="{BB962C8B-B14F-4D97-AF65-F5344CB8AC3E}">
        <p14:creationId xmlns:p14="http://schemas.microsoft.com/office/powerpoint/2010/main" val="3197792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52498-40D0-46C8-B375-FDF6E79DD911}"/>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3" name="Footer Placeholder 2">
            <a:extLst>
              <a:ext uri="{FF2B5EF4-FFF2-40B4-BE49-F238E27FC236}">
                <a16:creationId xmlns:a16="http://schemas.microsoft.com/office/drawing/2014/main" id="{49F18B56-A0A7-42EA-AC67-038B27C5B923}"/>
              </a:ext>
            </a:extLst>
          </p:cNvPr>
          <p:cNvSpPr>
            <a:spLocks noGrp="1"/>
          </p:cNvSpPr>
          <p:nvPr>
            <p:ph type="ftr" sz="quarter" idx="11"/>
          </p:nvPr>
        </p:nvSpPr>
        <p:spPr/>
        <p:txBody>
          <a:bodyPr/>
          <a:lstStyle>
            <a:lvl1pPr defTabSz="457200">
              <a:defRPr/>
            </a:lvl1pPr>
          </a:lstStyle>
          <a:p>
            <a:pPr>
              <a:defRPr/>
            </a:pPr>
            <a:endParaRPr lang="en-US"/>
          </a:p>
        </p:txBody>
      </p:sp>
      <p:sp>
        <p:nvSpPr>
          <p:cNvPr id="4" name="Slide Number Placeholder 3">
            <a:extLst>
              <a:ext uri="{FF2B5EF4-FFF2-40B4-BE49-F238E27FC236}">
                <a16:creationId xmlns:a16="http://schemas.microsoft.com/office/drawing/2014/main" id="{EEF3D6A9-35B7-46C2-8B7E-19F7C71BB429}"/>
              </a:ext>
            </a:extLst>
          </p:cNvPr>
          <p:cNvSpPr>
            <a:spLocks noGrp="1"/>
          </p:cNvSpPr>
          <p:nvPr>
            <p:ph type="sldNum" sz="quarter" idx="12"/>
          </p:nvPr>
        </p:nvSpPr>
        <p:spPr/>
        <p:txBody>
          <a:bodyPr/>
          <a:lstStyle>
            <a:lvl1pPr defTabSz="457200">
              <a:defRPr/>
            </a:lvl1pPr>
          </a:lstStyle>
          <a:p>
            <a:pPr>
              <a:defRPr/>
            </a:pPr>
            <a:fld id="{E2122254-ECF8-4EFD-A38F-7DD6F8AE1695}" type="slidenum">
              <a:rPr lang="en-US"/>
              <a:pPr>
                <a:defRPr/>
              </a:pPr>
              <a:t>‹#›</a:t>
            </a:fld>
            <a:endParaRPr lang="en-US" dirty="0"/>
          </a:p>
        </p:txBody>
      </p:sp>
    </p:spTree>
    <p:extLst>
      <p:ext uri="{BB962C8B-B14F-4D97-AF65-F5344CB8AC3E}">
        <p14:creationId xmlns:p14="http://schemas.microsoft.com/office/powerpoint/2010/main" val="2105051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94768B1-60ED-459D-85AC-EF70B3E1C3D1}"/>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F1BDBC6C-9A4B-44CB-ACD6-8B2934A5F77E}"/>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E8262368-9714-4C1F-822C-D79C8CF54F8B}"/>
              </a:ext>
            </a:extLst>
          </p:cNvPr>
          <p:cNvSpPr>
            <a:spLocks noGrp="1"/>
          </p:cNvSpPr>
          <p:nvPr>
            <p:ph type="sldNum" sz="quarter" idx="12"/>
          </p:nvPr>
        </p:nvSpPr>
        <p:spPr/>
        <p:txBody>
          <a:bodyPr/>
          <a:lstStyle>
            <a:lvl1pPr defTabSz="457200">
              <a:defRPr/>
            </a:lvl1pPr>
          </a:lstStyle>
          <a:p>
            <a:pPr>
              <a:defRPr/>
            </a:pPr>
            <a:fld id="{AE346D84-7EDA-444C-A516-35CA41D18C41}" type="slidenum">
              <a:rPr lang="en-US"/>
              <a:pPr>
                <a:defRPr/>
              </a:pPr>
              <a:t>‹#›</a:t>
            </a:fld>
            <a:endParaRPr lang="en-US" dirty="0"/>
          </a:p>
        </p:txBody>
      </p:sp>
    </p:spTree>
    <p:extLst>
      <p:ext uri="{BB962C8B-B14F-4D97-AF65-F5344CB8AC3E}">
        <p14:creationId xmlns:p14="http://schemas.microsoft.com/office/powerpoint/2010/main" val="2758345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ABCB0C8-7A3D-4EA5-A6AA-BC939802B329}"/>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6" name="Footer Placeholder 5">
            <a:extLst>
              <a:ext uri="{FF2B5EF4-FFF2-40B4-BE49-F238E27FC236}">
                <a16:creationId xmlns:a16="http://schemas.microsoft.com/office/drawing/2014/main" id="{FD053DD1-7247-49AA-A02D-6BAF74CFC2F0}"/>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9F386743-35BA-415C-901B-BF1F1494AEB5}"/>
              </a:ext>
            </a:extLst>
          </p:cNvPr>
          <p:cNvSpPr>
            <a:spLocks noGrp="1"/>
          </p:cNvSpPr>
          <p:nvPr>
            <p:ph type="sldNum" sz="quarter" idx="12"/>
          </p:nvPr>
        </p:nvSpPr>
        <p:spPr/>
        <p:txBody>
          <a:bodyPr/>
          <a:lstStyle>
            <a:lvl1pPr defTabSz="457200">
              <a:defRPr/>
            </a:lvl1pPr>
          </a:lstStyle>
          <a:p>
            <a:pPr>
              <a:defRPr/>
            </a:pPr>
            <a:fld id="{1F6E543D-9360-4E0C-81F3-75619001EF30}" type="slidenum">
              <a:rPr lang="en-US"/>
              <a:pPr>
                <a:defRPr/>
              </a:pPr>
              <a:t>‹#›</a:t>
            </a:fld>
            <a:endParaRPr lang="en-US" dirty="0"/>
          </a:p>
        </p:txBody>
      </p:sp>
    </p:spTree>
    <p:extLst>
      <p:ext uri="{BB962C8B-B14F-4D97-AF65-F5344CB8AC3E}">
        <p14:creationId xmlns:p14="http://schemas.microsoft.com/office/powerpoint/2010/main" val="467100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03C44-2DFA-400A-A2D5-C8FC077F49DB}"/>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0639CE56-208F-47D9-8F8D-E4D59CC0ECE9}"/>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86C52F12-31A9-4608-A0CA-D3F3BF27DCA8}"/>
              </a:ext>
            </a:extLst>
          </p:cNvPr>
          <p:cNvSpPr>
            <a:spLocks noGrp="1"/>
          </p:cNvSpPr>
          <p:nvPr>
            <p:ph type="sldNum" sz="quarter" idx="12"/>
          </p:nvPr>
        </p:nvSpPr>
        <p:spPr/>
        <p:txBody>
          <a:bodyPr/>
          <a:lstStyle>
            <a:lvl1pPr defTabSz="457200">
              <a:defRPr/>
            </a:lvl1pPr>
          </a:lstStyle>
          <a:p>
            <a:pPr>
              <a:defRPr/>
            </a:pPr>
            <a:fld id="{66777553-6235-4C4C-AA12-08197E7613D6}" type="slidenum">
              <a:rPr lang="en-US"/>
              <a:pPr>
                <a:defRPr/>
              </a:pPr>
              <a:t>‹#›</a:t>
            </a:fld>
            <a:endParaRPr lang="en-US" dirty="0"/>
          </a:p>
        </p:txBody>
      </p:sp>
    </p:spTree>
    <p:extLst>
      <p:ext uri="{BB962C8B-B14F-4D97-AF65-F5344CB8AC3E}">
        <p14:creationId xmlns:p14="http://schemas.microsoft.com/office/powerpoint/2010/main" val="2383471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5396-08F1-447D-A54D-346226B5A81D}"/>
              </a:ext>
            </a:extLst>
          </p:cNvPr>
          <p:cNvSpPr>
            <a:spLocks noGrp="1"/>
          </p:cNvSpPr>
          <p:nvPr>
            <p:ph type="dt" sz="half" idx="10"/>
          </p:nvPr>
        </p:nvSpPr>
        <p:spPr/>
        <p:txBody>
          <a:bodyPr/>
          <a:lstStyle>
            <a:lvl1pPr defTabSz="457200">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5EFD8553-1C38-4845-A6EA-33649FE50679}"/>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4865303A-211B-4649-A2D6-590226B84585}"/>
              </a:ext>
            </a:extLst>
          </p:cNvPr>
          <p:cNvSpPr>
            <a:spLocks noGrp="1"/>
          </p:cNvSpPr>
          <p:nvPr>
            <p:ph type="sldNum" sz="quarter" idx="12"/>
          </p:nvPr>
        </p:nvSpPr>
        <p:spPr/>
        <p:txBody>
          <a:bodyPr/>
          <a:lstStyle>
            <a:lvl1pPr defTabSz="457200">
              <a:defRPr/>
            </a:lvl1pPr>
          </a:lstStyle>
          <a:p>
            <a:pPr>
              <a:defRPr/>
            </a:pPr>
            <a:fld id="{22664EAF-B0F0-4E18-A1E7-D41A74D5C1E8}" type="slidenum">
              <a:rPr lang="en-US"/>
              <a:pPr>
                <a:defRPr/>
              </a:pPr>
              <a:t>‹#›</a:t>
            </a:fld>
            <a:endParaRPr lang="en-US" dirty="0"/>
          </a:p>
        </p:txBody>
      </p:sp>
    </p:spTree>
    <p:extLst>
      <p:ext uri="{BB962C8B-B14F-4D97-AF65-F5344CB8AC3E}">
        <p14:creationId xmlns:p14="http://schemas.microsoft.com/office/powerpoint/2010/main" val="128996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AE588F8-3C22-4E42-8299-AFE442038768}"/>
              </a:ext>
            </a:extLst>
          </p:cNvPr>
          <p:cNvSpPr>
            <a:spLocks noGrp="1"/>
          </p:cNvSpPr>
          <p:nvPr>
            <p:ph type="dt" sz="half" idx="10"/>
          </p:nvPr>
        </p:nvSpPr>
        <p:spPr/>
        <p:txBody>
          <a:bodyPr/>
          <a:lstStyle>
            <a:lvl1pPr>
              <a:defRPr/>
            </a:lvl1pPr>
          </a:lstStyle>
          <a:p>
            <a:pPr>
              <a:defRPr/>
            </a:pPr>
            <a:fld id="{73DC0B61-8BC5-46C7-B217-5B1BB99057D2}" type="datetime1">
              <a:rPr lang="en-US"/>
              <a:pPr>
                <a:defRPr/>
              </a:pPr>
              <a:t>3/25/2022</a:t>
            </a:fld>
            <a:endParaRPr lang="en-US" dirty="0"/>
          </a:p>
        </p:txBody>
      </p:sp>
      <p:sp>
        <p:nvSpPr>
          <p:cNvPr id="6" name="Footer Placeholder 4">
            <a:extLst>
              <a:ext uri="{FF2B5EF4-FFF2-40B4-BE49-F238E27FC236}">
                <a16:creationId xmlns:a16="http://schemas.microsoft.com/office/drawing/2014/main" id="{0B856F2D-A337-464A-9277-55893295D3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D4276B-F12D-4BF2-80D8-D634D9B92677}"/>
              </a:ext>
            </a:extLst>
          </p:cNvPr>
          <p:cNvSpPr>
            <a:spLocks noGrp="1"/>
          </p:cNvSpPr>
          <p:nvPr>
            <p:ph type="sldNum" sz="quarter" idx="12"/>
          </p:nvPr>
        </p:nvSpPr>
        <p:spPr/>
        <p:txBody>
          <a:bodyPr/>
          <a:lstStyle>
            <a:lvl1pPr>
              <a:defRPr/>
            </a:lvl1pPr>
          </a:lstStyle>
          <a:p>
            <a:pPr>
              <a:defRPr/>
            </a:pPr>
            <a:fld id="{E40FC415-CFC2-48A3-B9E0-EF9D4B3D57E3}" type="slidenum">
              <a:rPr lang="en-US"/>
              <a:pPr>
                <a:defRPr/>
              </a:pPr>
              <a:t>‹#›</a:t>
            </a:fld>
            <a:endParaRPr lang="en-US" dirty="0"/>
          </a:p>
        </p:txBody>
      </p:sp>
    </p:spTree>
    <p:extLst>
      <p:ext uri="{BB962C8B-B14F-4D97-AF65-F5344CB8AC3E}">
        <p14:creationId xmlns:p14="http://schemas.microsoft.com/office/powerpoint/2010/main" val="13785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2A053D-0A93-44B3-97A6-69337DB41B49}"/>
              </a:ext>
            </a:extLst>
          </p:cNvPr>
          <p:cNvSpPr>
            <a:spLocks noGrp="1"/>
          </p:cNvSpPr>
          <p:nvPr>
            <p:ph type="dt" sz="half" idx="10"/>
          </p:nvPr>
        </p:nvSpPr>
        <p:spPr/>
        <p:txBody>
          <a:bodyPr/>
          <a:lstStyle>
            <a:lvl1pPr>
              <a:defRPr/>
            </a:lvl1pPr>
          </a:lstStyle>
          <a:p>
            <a:pPr>
              <a:defRPr/>
            </a:pPr>
            <a:fld id="{707A7A65-9C41-4DED-BE77-7FDF9476DF0F}" type="datetime1">
              <a:rPr lang="en-US"/>
              <a:pPr>
                <a:defRPr/>
              </a:pPr>
              <a:t>3/25/2022</a:t>
            </a:fld>
            <a:endParaRPr lang="en-US" dirty="0"/>
          </a:p>
        </p:txBody>
      </p:sp>
      <p:sp>
        <p:nvSpPr>
          <p:cNvPr id="8" name="Footer Placeholder 4">
            <a:extLst>
              <a:ext uri="{FF2B5EF4-FFF2-40B4-BE49-F238E27FC236}">
                <a16:creationId xmlns:a16="http://schemas.microsoft.com/office/drawing/2014/main" id="{D6FBEB04-1961-4BEE-98B1-E94746E312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24A360-906C-4F74-9DEC-F62C0DB93C57}"/>
              </a:ext>
            </a:extLst>
          </p:cNvPr>
          <p:cNvSpPr>
            <a:spLocks noGrp="1"/>
          </p:cNvSpPr>
          <p:nvPr>
            <p:ph type="sldNum" sz="quarter" idx="12"/>
          </p:nvPr>
        </p:nvSpPr>
        <p:spPr/>
        <p:txBody>
          <a:bodyPr/>
          <a:lstStyle>
            <a:lvl1pPr>
              <a:defRPr/>
            </a:lvl1pPr>
          </a:lstStyle>
          <a:p>
            <a:pPr>
              <a:defRPr/>
            </a:pPr>
            <a:fld id="{914FDAD8-914A-4B5D-BA65-B6DB30663D11}" type="slidenum">
              <a:rPr lang="en-US"/>
              <a:pPr>
                <a:defRPr/>
              </a:pPr>
              <a:t>‹#›</a:t>
            </a:fld>
            <a:endParaRPr lang="en-US" dirty="0"/>
          </a:p>
        </p:txBody>
      </p:sp>
    </p:spTree>
    <p:extLst>
      <p:ext uri="{BB962C8B-B14F-4D97-AF65-F5344CB8AC3E}">
        <p14:creationId xmlns:p14="http://schemas.microsoft.com/office/powerpoint/2010/main" val="275658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41FD4275-77B3-4472-9431-C90435A551B9}"/>
              </a:ext>
            </a:extLst>
          </p:cNvPr>
          <p:cNvSpPr>
            <a:spLocks noGrp="1"/>
          </p:cNvSpPr>
          <p:nvPr>
            <p:ph type="dt" sz="half" idx="10"/>
          </p:nvPr>
        </p:nvSpPr>
        <p:spPr/>
        <p:txBody>
          <a:bodyPr/>
          <a:lstStyle>
            <a:lvl1pPr>
              <a:defRPr/>
            </a:lvl1pPr>
          </a:lstStyle>
          <a:p>
            <a:pPr>
              <a:defRPr/>
            </a:pPr>
            <a:fld id="{4347F262-B471-448E-88AB-BC9EB0AE3E0F}" type="datetime1">
              <a:rPr lang="en-US"/>
              <a:pPr>
                <a:defRPr/>
              </a:pPr>
              <a:t>3/25/2022</a:t>
            </a:fld>
            <a:endParaRPr lang="en-US" dirty="0"/>
          </a:p>
        </p:txBody>
      </p:sp>
      <p:sp>
        <p:nvSpPr>
          <p:cNvPr id="4" name="Footer Placeholder 4">
            <a:extLst>
              <a:ext uri="{FF2B5EF4-FFF2-40B4-BE49-F238E27FC236}">
                <a16:creationId xmlns:a16="http://schemas.microsoft.com/office/drawing/2014/main" id="{EEC7D2B6-36E1-482F-9B63-784795C3F3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69AA60-71D6-4E12-A894-EB5BF4101873}"/>
              </a:ext>
            </a:extLst>
          </p:cNvPr>
          <p:cNvSpPr>
            <a:spLocks noGrp="1"/>
          </p:cNvSpPr>
          <p:nvPr>
            <p:ph type="sldNum" sz="quarter" idx="12"/>
          </p:nvPr>
        </p:nvSpPr>
        <p:spPr/>
        <p:txBody>
          <a:bodyPr/>
          <a:lstStyle>
            <a:lvl1pPr>
              <a:defRPr/>
            </a:lvl1pPr>
          </a:lstStyle>
          <a:p>
            <a:pPr>
              <a:defRPr/>
            </a:pPr>
            <a:fld id="{FF167E19-8E3D-44CF-990C-3B25E34031E6}" type="slidenum">
              <a:rPr lang="en-US"/>
              <a:pPr>
                <a:defRPr/>
              </a:pPr>
              <a:t>‹#›</a:t>
            </a:fld>
            <a:endParaRPr lang="en-US" dirty="0"/>
          </a:p>
        </p:txBody>
      </p:sp>
    </p:spTree>
    <p:extLst>
      <p:ext uri="{BB962C8B-B14F-4D97-AF65-F5344CB8AC3E}">
        <p14:creationId xmlns:p14="http://schemas.microsoft.com/office/powerpoint/2010/main" val="224392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857F6B-0292-40E4-A9C3-7E9CE5E80E97}"/>
              </a:ext>
            </a:extLst>
          </p:cNvPr>
          <p:cNvSpPr>
            <a:spLocks noGrp="1"/>
          </p:cNvSpPr>
          <p:nvPr>
            <p:ph type="dt" sz="half" idx="10"/>
          </p:nvPr>
        </p:nvSpPr>
        <p:spPr/>
        <p:txBody>
          <a:bodyPr/>
          <a:lstStyle>
            <a:lvl1pPr>
              <a:defRPr/>
            </a:lvl1pPr>
          </a:lstStyle>
          <a:p>
            <a:pPr>
              <a:defRPr/>
            </a:pPr>
            <a:fld id="{3732221B-20A5-40EB-864D-22EF1E6F501F}" type="datetime1">
              <a:rPr lang="en-US"/>
              <a:pPr>
                <a:defRPr/>
              </a:pPr>
              <a:t>3/25/2022</a:t>
            </a:fld>
            <a:endParaRPr lang="en-US" dirty="0"/>
          </a:p>
        </p:txBody>
      </p:sp>
      <p:sp>
        <p:nvSpPr>
          <p:cNvPr id="3" name="Footer Placeholder 4">
            <a:extLst>
              <a:ext uri="{FF2B5EF4-FFF2-40B4-BE49-F238E27FC236}">
                <a16:creationId xmlns:a16="http://schemas.microsoft.com/office/drawing/2014/main" id="{B0295C1D-3043-4833-845A-7BB025199D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D6EB067-D860-4E75-8338-0EA62AC65ED3}"/>
              </a:ext>
            </a:extLst>
          </p:cNvPr>
          <p:cNvSpPr>
            <a:spLocks noGrp="1"/>
          </p:cNvSpPr>
          <p:nvPr>
            <p:ph type="sldNum" sz="quarter" idx="12"/>
          </p:nvPr>
        </p:nvSpPr>
        <p:spPr/>
        <p:txBody>
          <a:bodyPr/>
          <a:lstStyle>
            <a:lvl1pPr>
              <a:defRPr/>
            </a:lvl1pPr>
          </a:lstStyle>
          <a:p>
            <a:pPr>
              <a:defRPr/>
            </a:pPr>
            <a:fld id="{BC77DE9E-FC0F-42CC-8CEF-0C713FCF04AD}" type="slidenum">
              <a:rPr lang="en-US"/>
              <a:pPr>
                <a:defRPr/>
              </a:pPr>
              <a:t>‹#›</a:t>
            </a:fld>
            <a:endParaRPr lang="en-US" dirty="0"/>
          </a:p>
        </p:txBody>
      </p:sp>
    </p:spTree>
    <p:extLst>
      <p:ext uri="{BB962C8B-B14F-4D97-AF65-F5344CB8AC3E}">
        <p14:creationId xmlns:p14="http://schemas.microsoft.com/office/powerpoint/2010/main" val="177972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6995E0-74EE-41A4-97E6-A07E1AB0CE90}"/>
              </a:ext>
            </a:extLst>
          </p:cNvPr>
          <p:cNvSpPr>
            <a:spLocks noGrp="1"/>
          </p:cNvSpPr>
          <p:nvPr>
            <p:ph type="dt" sz="half" idx="10"/>
          </p:nvPr>
        </p:nvSpPr>
        <p:spPr/>
        <p:txBody>
          <a:bodyPr/>
          <a:lstStyle>
            <a:lvl1pPr>
              <a:defRPr/>
            </a:lvl1pPr>
          </a:lstStyle>
          <a:p>
            <a:pPr>
              <a:defRPr/>
            </a:pPr>
            <a:fld id="{66A5837F-3636-4744-9F90-3F58A2D9205C}" type="datetime1">
              <a:rPr lang="en-US"/>
              <a:pPr>
                <a:defRPr/>
              </a:pPr>
              <a:t>3/25/2022</a:t>
            </a:fld>
            <a:endParaRPr lang="en-US" dirty="0"/>
          </a:p>
        </p:txBody>
      </p:sp>
      <p:sp>
        <p:nvSpPr>
          <p:cNvPr id="6" name="Footer Placeholder 4">
            <a:extLst>
              <a:ext uri="{FF2B5EF4-FFF2-40B4-BE49-F238E27FC236}">
                <a16:creationId xmlns:a16="http://schemas.microsoft.com/office/drawing/2014/main" id="{20C37679-BDEA-4222-9B2F-7018B300F0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5C49E1-0468-4F04-987E-21978A4CF0EF}"/>
              </a:ext>
            </a:extLst>
          </p:cNvPr>
          <p:cNvSpPr>
            <a:spLocks noGrp="1"/>
          </p:cNvSpPr>
          <p:nvPr>
            <p:ph type="sldNum" sz="quarter" idx="12"/>
          </p:nvPr>
        </p:nvSpPr>
        <p:spPr/>
        <p:txBody>
          <a:bodyPr/>
          <a:lstStyle>
            <a:lvl1pPr>
              <a:defRPr/>
            </a:lvl1pPr>
          </a:lstStyle>
          <a:p>
            <a:pPr>
              <a:defRPr/>
            </a:pPr>
            <a:fld id="{FC89B6DB-53FC-4746-8302-DE7ABFFE7F7E}" type="slidenum">
              <a:rPr lang="en-US"/>
              <a:pPr>
                <a:defRPr/>
              </a:pPr>
              <a:t>‹#›</a:t>
            </a:fld>
            <a:endParaRPr lang="en-US" dirty="0"/>
          </a:p>
        </p:txBody>
      </p:sp>
    </p:spTree>
    <p:extLst>
      <p:ext uri="{BB962C8B-B14F-4D97-AF65-F5344CB8AC3E}">
        <p14:creationId xmlns:p14="http://schemas.microsoft.com/office/powerpoint/2010/main" val="35322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D723F7-67CD-4F08-9FEF-00976F404702}"/>
              </a:ext>
            </a:extLst>
          </p:cNvPr>
          <p:cNvSpPr>
            <a:spLocks noGrp="1"/>
          </p:cNvSpPr>
          <p:nvPr>
            <p:ph type="dt" sz="half" idx="10"/>
          </p:nvPr>
        </p:nvSpPr>
        <p:spPr/>
        <p:txBody>
          <a:bodyPr/>
          <a:lstStyle>
            <a:lvl1pPr>
              <a:defRPr/>
            </a:lvl1pPr>
          </a:lstStyle>
          <a:p>
            <a:pPr>
              <a:defRPr/>
            </a:pPr>
            <a:fld id="{C1F6B695-8A9C-4BB5-89D5-90CDDA59360B}" type="datetime1">
              <a:rPr lang="en-US"/>
              <a:pPr>
                <a:defRPr/>
              </a:pPr>
              <a:t>3/25/2022</a:t>
            </a:fld>
            <a:endParaRPr lang="en-US" dirty="0"/>
          </a:p>
        </p:txBody>
      </p:sp>
      <p:sp>
        <p:nvSpPr>
          <p:cNvPr id="6" name="Footer Placeholder 4">
            <a:extLst>
              <a:ext uri="{FF2B5EF4-FFF2-40B4-BE49-F238E27FC236}">
                <a16:creationId xmlns:a16="http://schemas.microsoft.com/office/drawing/2014/main" id="{67F3817F-ACD3-417F-A7BC-F07F50671C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7D3A93-2FA9-48FC-9CF4-AC84864452F0}"/>
              </a:ext>
            </a:extLst>
          </p:cNvPr>
          <p:cNvSpPr>
            <a:spLocks noGrp="1"/>
          </p:cNvSpPr>
          <p:nvPr>
            <p:ph type="sldNum" sz="quarter" idx="12"/>
          </p:nvPr>
        </p:nvSpPr>
        <p:spPr/>
        <p:txBody>
          <a:bodyPr/>
          <a:lstStyle>
            <a:lvl1pPr>
              <a:defRPr/>
            </a:lvl1pPr>
          </a:lstStyle>
          <a:p>
            <a:pPr>
              <a:defRPr/>
            </a:pPr>
            <a:fld id="{4ED7F4F1-E3D7-4F2B-9F22-0554559D19B0}" type="slidenum">
              <a:rPr lang="en-US"/>
              <a:pPr>
                <a:defRPr/>
              </a:pPr>
              <a:t>‹#›</a:t>
            </a:fld>
            <a:endParaRPr lang="en-US" dirty="0"/>
          </a:p>
        </p:txBody>
      </p:sp>
    </p:spTree>
    <p:extLst>
      <p:ext uri="{BB962C8B-B14F-4D97-AF65-F5344CB8AC3E}">
        <p14:creationId xmlns:p14="http://schemas.microsoft.com/office/powerpoint/2010/main" val="255762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263AA8-7A36-4683-A55C-20AA772E636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444D414-4001-4C1E-AE0E-B71B786A7E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BF73BE-2296-4396-BAE2-9DB584F449F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6C0AC05-A291-452E-9A05-B777ED073CF5}" type="datetime1">
              <a:rPr lang="en-US"/>
              <a:pPr>
                <a:defRPr/>
              </a:pPr>
              <a:t>3/25/2022</a:t>
            </a:fld>
            <a:endParaRPr lang="en-US" dirty="0"/>
          </a:p>
        </p:txBody>
      </p:sp>
      <p:sp>
        <p:nvSpPr>
          <p:cNvPr id="5" name="Footer Placeholder 4">
            <a:extLst>
              <a:ext uri="{FF2B5EF4-FFF2-40B4-BE49-F238E27FC236}">
                <a16:creationId xmlns:a16="http://schemas.microsoft.com/office/drawing/2014/main" id="{9EA38925-7611-4A1A-8E16-0765E89411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2803A43-A510-486D-9635-9FC8EBF71AE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C1616D8-12FB-470E-ACCF-6DDAC186F270}" type="slidenum">
              <a:rPr lang="en-US"/>
              <a:pPr>
                <a:defRPr/>
              </a:pPr>
              <a:t>‹#›</a:t>
            </a:fld>
            <a:endParaRPr lang="en-US" dirty="0"/>
          </a:p>
        </p:txBody>
      </p:sp>
      <p:pic>
        <p:nvPicPr>
          <p:cNvPr id="1031" name="Picture 6" descr="CPWR_Content_Blank.jpg">
            <a:extLst>
              <a:ext uri="{FF2B5EF4-FFF2-40B4-BE49-F238E27FC236}">
                <a16:creationId xmlns:a16="http://schemas.microsoft.com/office/drawing/2014/main" id="{3519076D-770B-42DD-A715-6597F0DDED5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a:extLst>
              <a:ext uri="{FF2B5EF4-FFF2-40B4-BE49-F238E27FC236}">
                <a16:creationId xmlns:a16="http://schemas.microsoft.com/office/drawing/2014/main" id="{08BBE5BA-9566-44EF-91C4-0743676B2894}"/>
              </a:ext>
            </a:extLst>
          </p:cNvPr>
          <p:cNvSpPr txBox="1">
            <a:spLocks noChangeArrowheads="1"/>
          </p:cNvSpPr>
          <p:nvPr userDrawn="1"/>
        </p:nvSpPr>
        <p:spPr bwMode="auto">
          <a:xfrm>
            <a:off x="8599488" y="1404938"/>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fld id="{4A2CA407-A1B0-45F7-B974-8BB100BD7EA4}" type="slidenum">
              <a:rPr lang="en-US" altLang="en-US" sz="1400" b="1">
                <a:cs typeface="Arial" panose="020B0604020202020204" pitchFamily="34" charset="0"/>
              </a:rPr>
              <a:pPr eaLnBrk="1" hangingPunct="1"/>
              <a:t>‹#›</a:t>
            </a:fld>
            <a:endParaRPr lang="en-US" altLang="en-US" sz="1400" b="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BB2DD2C-C677-4A95-ADB9-350DBF7A526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311FE09-17CB-41A7-B1E2-D1D768ADAF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621702-E05B-4C55-ADBF-37A7F289728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smtClean="0">
                <a:solidFill>
                  <a:prstClr val="black">
                    <a:tint val="75000"/>
                  </a:prstClr>
                </a:solidFill>
                <a:latin typeface="+mn-lt"/>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88F95A8D-5460-4C43-9528-66EA41903C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3E2FAB5-5128-42EA-AE26-7A0B78653F0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smtClean="0">
                <a:solidFill>
                  <a:prstClr val="black">
                    <a:tint val="75000"/>
                  </a:prstClr>
                </a:solidFill>
                <a:latin typeface="+mn-lt"/>
              </a:defRPr>
            </a:lvl1pPr>
          </a:lstStyle>
          <a:p>
            <a:pPr>
              <a:defRPr/>
            </a:pPr>
            <a:fld id="{A35CE557-258A-473D-A1D7-14E1E039384C}" type="slidenum">
              <a:rPr lang="en-US"/>
              <a:pPr>
                <a:defRPr/>
              </a:pPr>
              <a:t>‹#›</a:t>
            </a:fld>
            <a:endParaRPr lang="en-US" dirty="0"/>
          </a:p>
        </p:txBody>
      </p:sp>
      <p:pic>
        <p:nvPicPr>
          <p:cNvPr id="2055" name="Picture 6" descr="CPWR_Menu_Blank.jpg">
            <a:extLst>
              <a:ext uri="{FF2B5EF4-FFF2-40B4-BE49-F238E27FC236}">
                <a16:creationId xmlns:a16="http://schemas.microsoft.com/office/drawing/2014/main" id="{1C55ABF3-B283-4A2B-B98C-4C47697312C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B4E615D-7C31-4BE4-981C-7F292DAE9E2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84629FCC-D16A-4D65-B07A-C1EEBA0842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5C43F39-041A-4872-A22E-226E0A58C7E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smtClean="0">
                <a:solidFill>
                  <a:prstClr val="black">
                    <a:tint val="75000"/>
                  </a:prstClr>
                </a:solidFill>
                <a:latin typeface="+mn-lt"/>
              </a:defRPr>
            </a:lvl1pPr>
          </a:lstStyle>
          <a:p>
            <a:pPr>
              <a:defRPr/>
            </a:pPr>
            <a:fld id="{26096E3B-7818-4977-8EC1-A49F0941F6BD}" type="datetimeFigureOut">
              <a:rPr lang="en-US"/>
              <a:pPr>
                <a:defRPr/>
              </a:pPr>
              <a:t>3/25/2022</a:t>
            </a:fld>
            <a:endParaRPr lang="en-US" dirty="0"/>
          </a:p>
        </p:txBody>
      </p:sp>
      <p:sp>
        <p:nvSpPr>
          <p:cNvPr id="5" name="Footer Placeholder 4">
            <a:extLst>
              <a:ext uri="{FF2B5EF4-FFF2-40B4-BE49-F238E27FC236}">
                <a16:creationId xmlns:a16="http://schemas.microsoft.com/office/drawing/2014/main" id="{D55D7103-4DE7-487E-A98D-D7D5307C1A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3F01B3E-CB8B-4729-B317-54A98AB03D0A}"/>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smtClean="0">
                <a:solidFill>
                  <a:prstClr val="black">
                    <a:tint val="75000"/>
                  </a:prstClr>
                </a:solidFill>
                <a:latin typeface="+mn-lt"/>
              </a:defRPr>
            </a:lvl1pPr>
          </a:lstStyle>
          <a:p>
            <a:pPr>
              <a:defRPr/>
            </a:pPr>
            <a:fld id="{6DC24760-36A6-420C-AA49-FC49F6B1713E}" type="slidenum">
              <a:rPr lang="en-US"/>
              <a:pPr>
                <a:defRPr/>
              </a:pPr>
              <a:t>‹#›</a:t>
            </a:fld>
            <a:endParaRPr lang="en-US" dirty="0"/>
          </a:p>
        </p:txBody>
      </p:sp>
      <p:pic>
        <p:nvPicPr>
          <p:cNvPr id="3079" name="Picture 6" descr="CPWR_Menu_Blank.jpg">
            <a:extLst>
              <a:ext uri="{FF2B5EF4-FFF2-40B4-BE49-F238E27FC236}">
                <a16:creationId xmlns:a16="http://schemas.microsoft.com/office/drawing/2014/main" id="{C02BCA10-F83C-4226-9986-1D7140091F1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6.png"/><Relationship Id="rId7" Type="http://schemas.openxmlformats.org/officeDocument/2006/relationships/hyperlink" Target="https://youtu.be/R890wisJnEA" TargetMode="External"/><Relationship Id="rId2" Type="http://schemas.openxmlformats.org/officeDocument/2006/relationships/notesSlide" Target="../notesSlides/notesSlide10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7.png"/></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1.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0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8.png"/><Relationship Id="rId7" Type="http://schemas.openxmlformats.org/officeDocument/2006/relationships/slide" Target="slide109.xml"/><Relationship Id="rId12" Type="http://schemas.openxmlformats.org/officeDocument/2006/relationships/image" Target="../media/image71.png"/><Relationship Id="rId2" Type="http://schemas.openxmlformats.org/officeDocument/2006/relationships/notesSlide" Target="../notesSlides/notesSlide102.xml"/><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slide" Target="slide115.xml"/><Relationship Id="rId5" Type="http://schemas.openxmlformats.org/officeDocument/2006/relationships/slide" Target="slide103.xml"/><Relationship Id="rId10" Type="http://schemas.openxmlformats.org/officeDocument/2006/relationships/image" Target="../media/image25.jpg"/><Relationship Id="rId4" Type="http://schemas.openxmlformats.org/officeDocument/2006/relationships/image" Target="../media/image9.jpeg"/><Relationship Id="rId9" Type="http://schemas.openxmlformats.org/officeDocument/2006/relationships/slide" Target="slide26.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3.jpeg"/><Relationship Id="rId2" Type="http://schemas.openxmlformats.org/officeDocument/2006/relationships/notesSlide" Target="../notesSlides/notesSlide103.xml"/><Relationship Id="rId1" Type="http://schemas.openxmlformats.org/officeDocument/2006/relationships/slideLayout" Target="../slideLayouts/slideLayout6.xml"/><Relationship Id="rId6" Type="http://schemas.openxmlformats.org/officeDocument/2006/relationships/hyperlink" Target="https://youtu.be/QsGm0NE1CFI"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4.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2.png"/></Relationships>
</file>

<file path=ppt/slides/_rels/slide10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4.jpeg"/><Relationship Id="rId2" Type="http://schemas.openxmlformats.org/officeDocument/2006/relationships/notesSlide" Target="../notesSlides/notesSlide105.xml"/><Relationship Id="rId1" Type="http://schemas.openxmlformats.org/officeDocument/2006/relationships/slideLayout" Target="../slideLayouts/slideLayout6.xml"/><Relationship Id="rId6" Type="http://schemas.openxmlformats.org/officeDocument/2006/relationships/hyperlink" Target="https://youtu.be/-MdtXntLUZw"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6.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2.png"/></Relationships>
</file>

<file path=ppt/slides/_rels/slide10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107.xml"/><Relationship Id="rId1" Type="http://schemas.openxmlformats.org/officeDocument/2006/relationships/slideLayout" Target="../slideLayouts/slideLayout6.xml"/><Relationship Id="rId6" Type="http://schemas.openxmlformats.org/officeDocument/2006/relationships/hyperlink" Target="https://youtu.be/UmjsDm8BCgc"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2.png"/></Relationships>
</file>

<file path=ppt/slides/_rels/slide10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29.png"/></Relationships>
</file>

<file path=ppt/slides/_rels/slide1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1.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2.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6.png"/></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3.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4.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6.png"/></Relationships>
</file>

<file path=ppt/slides/_rels/slide11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3.jpeg"/><Relationship Id="rId2" Type="http://schemas.openxmlformats.org/officeDocument/2006/relationships/notesSlide" Target="../notesSlides/notesSlide115.xml"/><Relationship Id="rId1" Type="http://schemas.openxmlformats.org/officeDocument/2006/relationships/slideLayout" Target="../slideLayouts/slideLayout6.xml"/><Relationship Id="rId6" Type="http://schemas.openxmlformats.org/officeDocument/2006/relationships/hyperlink" Target="https://youtu.be/QsGm0NE1CFI"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6.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7.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8.png"/><Relationship Id="rId7" Type="http://schemas.openxmlformats.org/officeDocument/2006/relationships/slide" Target="slide125.xml"/><Relationship Id="rId12" Type="http://schemas.openxmlformats.org/officeDocument/2006/relationships/image" Target="../media/image25.jpg"/><Relationship Id="rId2" Type="http://schemas.openxmlformats.org/officeDocument/2006/relationships/notesSlide" Target="../notesSlides/notesSlide118.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slide" Target="slide26.xml"/><Relationship Id="rId5" Type="http://schemas.openxmlformats.org/officeDocument/2006/relationships/slide" Target="slide119.xml"/><Relationship Id="rId10"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slide" Target="slide131.xml"/></Relationships>
</file>

<file path=ppt/slides/_rels/slide1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0.jpeg"/><Relationship Id="rId2" Type="http://schemas.openxmlformats.org/officeDocument/2006/relationships/notesSlide" Target="../notesSlides/notesSlide119.xml"/><Relationship Id="rId1" Type="http://schemas.openxmlformats.org/officeDocument/2006/relationships/slideLayout" Target="../slideLayouts/slideLayout6.xml"/><Relationship Id="rId6" Type="http://schemas.openxmlformats.org/officeDocument/2006/relationships/hyperlink" Target="https://youtu.be/HbEhnHWydXU"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9.png"/></Relationships>
</file>

<file path=ppt/slides/_rels/slide12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1.jpeg"/><Relationship Id="rId2" Type="http://schemas.openxmlformats.org/officeDocument/2006/relationships/notesSlide" Target="../notesSlides/notesSlide121.xml"/><Relationship Id="rId1" Type="http://schemas.openxmlformats.org/officeDocument/2006/relationships/slideLayout" Target="../slideLayouts/slideLayout6.xml"/><Relationship Id="rId6" Type="http://schemas.openxmlformats.org/officeDocument/2006/relationships/hyperlink" Target="https://youtu.be/dblBkoWNz-4"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9.png"/></Relationships>
</file>

<file path=ppt/slides/_rels/slide12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jpeg"/><Relationship Id="rId2" Type="http://schemas.openxmlformats.org/officeDocument/2006/relationships/notesSlide" Target="../notesSlides/notesSlide123.xml"/><Relationship Id="rId1" Type="http://schemas.openxmlformats.org/officeDocument/2006/relationships/slideLayout" Target="../slideLayouts/slideLayout6.xml"/><Relationship Id="rId6" Type="http://schemas.openxmlformats.org/officeDocument/2006/relationships/hyperlink" Target="https://youtu.be/IYV5-Spd0WY"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79.png"/></Relationships>
</file>

<file path=ppt/slides/_rels/slide1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5.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6.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83.png"/></Relationships>
</file>

<file path=ppt/slides/_rels/slide1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7.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8.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83.png"/></Relationships>
</file>

<file path=ppt/slides/_rels/slide1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83.png"/></Relationships>
</file>

<file path=ppt/slides/_rels/slide13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0.jpeg"/><Relationship Id="rId2" Type="http://schemas.openxmlformats.org/officeDocument/2006/relationships/notesSlide" Target="../notesSlides/notesSlide131.xml"/><Relationship Id="rId1" Type="http://schemas.openxmlformats.org/officeDocument/2006/relationships/slideLayout" Target="../slideLayouts/slideLayout6.xml"/><Relationship Id="rId6" Type="http://schemas.openxmlformats.org/officeDocument/2006/relationships/hyperlink" Target="https://youtu.be/HbEhnHWydXU"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1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2.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3.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5.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71.xml"/><Relationship Id="rId18" Type="http://schemas.openxmlformats.org/officeDocument/2006/relationships/image" Target="../media/image19.jp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slide" Target="slide55.xml"/><Relationship Id="rId17" Type="http://schemas.openxmlformats.org/officeDocument/2006/relationships/slide" Target="slide134.xml"/><Relationship Id="rId2" Type="http://schemas.openxmlformats.org/officeDocument/2006/relationships/notesSlide" Target="../notesSlides/notesSlide26.xml"/><Relationship Id="rId16" Type="http://schemas.openxmlformats.org/officeDocument/2006/relationships/slide" Target="slide118.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slide" Target="slide41.xml"/><Relationship Id="rId5" Type="http://schemas.openxmlformats.org/officeDocument/2006/relationships/image" Target="../media/image5.jpeg"/><Relationship Id="rId15" Type="http://schemas.openxmlformats.org/officeDocument/2006/relationships/slide" Target="slide102.xml"/><Relationship Id="rId10" Type="http://schemas.openxmlformats.org/officeDocument/2006/relationships/slide" Target="slide27.xml"/><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slide" Target="slide87.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8.xml"/><Relationship Id="rId7" Type="http://schemas.openxmlformats.org/officeDocument/2006/relationships/slide" Target="slide33.xml"/><Relationship Id="rId12"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slide" Target="slide26.xm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slide" Target="slide3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youtu.be/VYmEwLntBi4"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youtu.be/0I9TX1Dlqic"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youtu.be/--I1adYW8Vk"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youtu.be/VYmEwLntBi4"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png"/><Relationship Id="rId7" Type="http://schemas.openxmlformats.org/officeDocument/2006/relationships/slide" Target="slide47.xml"/><Relationship Id="rId12"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slide" Target="slide26.xml"/><Relationship Id="rId5" Type="http://schemas.openxmlformats.org/officeDocument/2006/relationships/slide" Target="slide42.xml"/><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slide" Target="slide5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youtu.be/BGH-9vHn1Ss"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s://youtu.be/AfqcOWhY9Ps"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s://youtu.be/vlwDqMTO91o"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hyperlink" Target="https://youtu.be/BGH-9vHn1Ss"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slide" Target="slide62.xml"/><Relationship Id="rId12" Type="http://schemas.openxmlformats.org/officeDocument/2006/relationships/image" Target="../media/image25.jp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slide" Target="slide26.xml"/><Relationship Id="rId5" Type="http://schemas.openxmlformats.org/officeDocument/2006/relationships/slide" Target="slide56.xml"/><Relationship Id="rId10" Type="http://schemas.openxmlformats.org/officeDocument/2006/relationships/image" Target="../media/image43.png"/><Relationship Id="rId4" Type="http://schemas.openxmlformats.org/officeDocument/2006/relationships/image" Target="../media/image6.jpeg"/><Relationship Id="rId9" Type="http://schemas.openxmlformats.org/officeDocument/2006/relationships/slide" Target="slide68.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hyperlink" Target="https://youtu.be/CJiIj-IEXhg"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hyperlink" Target="https://youtu.be/CP08Rlom23c"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hyperlink" Target="https://youtu.be/-4cLCUUlUqQ"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5.jpe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hyperlink" Target="https://youtu.be/CJiIj-IEXhg"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7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slide" Target="slide78.xml"/><Relationship Id="rId12" Type="http://schemas.openxmlformats.org/officeDocument/2006/relationships/image" Target="../media/image25.jp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slide" Target="slide26.xml"/><Relationship Id="rId5" Type="http://schemas.openxmlformats.org/officeDocument/2006/relationships/slide" Target="slide72.xml"/><Relationship Id="rId10" Type="http://schemas.openxmlformats.org/officeDocument/2006/relationships/image" Target="../media/image53.png"/><Relationship Id="rId4" Type="http://schemas.openxmlformats.org/officeDocument/2006/relationships/image" Target="../media/image7.jpeg"/><Relationship Id="rId9" Type="http://schemas.openxmlformats.org/officeDocument/2006/relationships/slide" Target="slide84.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5.jpe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hyperlink" Target="https://youtu.be/ZWco14pm00w"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hyperlink" Target="https://youtu.be/Miig8IQhz2E"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hyperlink" Target="https://youtu.be/5OOtn04DlaQ"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58.png"/></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5.jpe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hyperlink" Target="https://youtu.be/ZWco14pm00w"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87.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image" Target="../media/image60.png"/><Relationship Id="rId7" Type="http://schemas.openxmlformats.org/officeDocument/2006/relationships/image" Target="../media/image21.png"/><Relationship Id="rId12" Type="http://schemas.openxmlformats.org/officeDocument/2006/relationships/image" Target="../media/image25.jpg"/><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slide" Target="slide88.xml"/><Relationship Id="rId11" Type="http://schemas.openxmlformats.org/officeDocument/2006/relationships/image" Target="../media/image24.png"/><Relationship Id="rId5" Type="http://schemas.openxmlformats.org/officeDocument/2006/relationships/slide" Target="slide26.xml"/><Relationship Id="rId10" Type="http://schemas.openxmlformats.org/officeDocument/2006/relationships/slide" Target="slide100.xml"/><Relationship Id="rId4" Type="http://schemas.openxmlformats.org/officeDocument/2006/relationships/image" Target="../media/image8.jpeg"/><Relationship Id="rId9" Type="http://schemas.openxmlformats.org/officeDocument/2006/relationships/image" Target="../media/image23.png"/></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2.jpeg"/><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hyperlink" Target="https://youtu.be/R890wisJnEA"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jpeg"/><Relationship Id="rId2" Type="http://schemas.openxmlformats.org/officeDocument/2006/relationships/notesSlide" Target="../notesSlides/notesSlide90.xml"/><Relationship Id="rId1" Type="http://schemas.openxmlformats.org/officeDocument/2006/relationships/slideLayout" Target="../slideLayouts/slideLayout6.xml"/><Relationship Id="rId6" Type="http://schemas.openxmlformats.org/officeDocument/2006/relationships/hyperlink" Target="https://youtu.be/uVL93oQCqWs"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1.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1.png"/></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jpeg"/><Relationship Id="rId2" Type="http://schemas.openxmlformats.org/officeDocument/2006/relationships/notesSlide" Target="../notesSlides/notesSlide92.xml"/><Relationship Id="rId1" Type="http://schemas.openxmlformats.org/officeDocument/2006/relationships/slideLayout" Target="../slideLayouts/slideLayout6.xml"/><Relationship Id="rId6" Type="http://schemas.openxmlformats.org/officeDocument/2006/relationships/hyperlink" Target="https://youtu.be/xRgqD-5K-rA" TargetMode="External"/><Relationship Id="rId5" Type="http://schemas.openxmlformats.org/officeDocument/2006/relationships/image" Target="../media/image25.jpg"/><Relationship Id="rId4" Type="http://schemas.openxmlformats.org/officeDocument/2006/relationships/slide" Target="slide26.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1.png"/></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5.png"/></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6.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5.png"/></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8.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slide" Target="slide26.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9.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26.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5" hidden="1">
            <a:extLst>
              <a:ext uri="{FF2B5EF4-FFF2-40B4-BE49-F238E27FC236}">
                <a16:creationId xmlns:a16="http://schemas.microsoft.com/office/drawing/2014/main" id="{448D04A2-BB31-4B68-B67C-FF3AEC4E6B06}"/>
              </a:ext>
            </a:extLst>
          </p:cNvPr>
          <p:cNvSpPr>
            <a:spLocks noGrp="1" noChangeArrowheads="1"/>
          </p:cNvSpPr>
          <p:nvPr>
            <p:ph type="ctrTitle"/>
          </p:nvPr>
        </p:nvSpPr>
        <p:spPr/>
        <p:txBody>
          <a:bodyPr/>
          <a:lstStyle/>
          <a:p>
            <a:r>
              <a:rPr lang="en-US" altLang="en-US"/>
              <a:t>Foundations for Safety Leadership</a:t>
            </a:r>
          </a:p>
        </p:txBody>
      </p:sp>
      <p:grpSp>
        <p:nvGrpSpPr>
          <p:cNvPr id="30723" name="Group 12" descr="Introduction&#10;Cover Up!&#10;It's too Hot&#10;To Check&#10;Gimme Space&#10;The Right Tool&#10;Do We Have To?&#10;Fritz's Shortcut">
            <a:extLst>
              <a:ext uri="{FF2B5EF4-FFF2-40B4-BE49-F238E27FC236}">
                <a16:creationId xmlns:a16="http://schemas.microsoft.com/office/drawing/2014/main" id="{4480A2FA-6494-4679-B474-1766DB94B7C6}"/>
              </a:ext>
            </a:extLst>
          </p:cNvPr>
          <p:cNvGrpSpPr>
            <a:grpSpLocks/>
          </p:cNvGrpSpPr>
          <p:nvPr/>
        </p:nvGrpSpPr>
        <p:grpSpPr bwMode="auto">
          <a:xfrm>
            <a:off x="1235075" y="2562225"/>
            <a:ext cx="6689725" cy="3852863"/>
            <a:chOff x="1234440" y="2514600"/>
            <a:chExt cx="6690360" cy="3852672"/>
          </a:xfrm>
        </p:grpSpPr>
        <p:pic>
          <p:nvPicPr>
            <p:cNvPr id="4" name="Picture 3" descr="FSL Intro Icon" title="Introduction Icon">
              <a:extLst>
                <a:ext uri="{FF2B5EF4-FFF2-40B4-BE49-F238E27FC236}">
                  <a16:creationId xmlns:a16="http://schemas.microsoft.com/office/drawing/2014/main" id="{A3F5E500-DF65-4ABA-98C6-61E4A433DC1A}"/>
                </a:ext>
              </a:extLst>
            </p:cNvPr>
            <p:cNvPicPr>
              <a:picLocks noChangeAspect="1"/>
            </p:cNvPicPr>
            <p:nvPr/>
          </p:nvPicPr>
          <p:blipFill>
            <a:blip r:embed="rId3" cstate="print"/>
            <a:stretch>
              <a:fillRect/>
            </a:stretch>
          </p:blipFill>
          <p:spPr>
            <a:xfrm>
              <a:off x="1234440" y="2514600"/>
              <a:ext cx="1584475" cy="1871570"/>
            </a:xfrm>
            <a:prstGeom prst="rect">
              <a:avLst/>
            </a:prstGeom>
          </p:spPr>
        </p:pic>
        <p:pic>
          <p:nvPicPr>
            <p:cNvPr id="5" name="Picture 4" descr="Cover Up icon with an image of a large hole in the plywood floor" title="Cover Up Icon">
              <a:extLst>
                <a:ext uri="{FF2B5EF4-FFF2-40B4-BE49-F238E27FC236}">
                  <a16:creationId xmlns:a16="http://schemas.microsoft.com/office/drawing/2014/main" id="{4F8EA330-6617-48EB-892C-D4AF0BC25096}"/>
                </a:ext>
              </a:extLst>
            </p:cNvPr>
            <p:cNvPicPr>
              <a:picLocks noChangeAspect="1"/>
            </p:cNvPicPr>
            <p:nvPr/>
          </p:nvPicPr>
          <p:blipFill>
            <a:blip r:embed="rId4" cstate="print"/>
            <a:stretch>
              <a:fillRect/>
            </a:stretch>
          </p:blipFill>
          <p:spPr>
            <a:xfrm>
              <a:off x="2925288" y="2514600"/>
              <a:ext cx="1586063" cy="1871570"/>
            </a:xfrm>
            <a:prstGeom prst="rect">
              <a:avLst/>
            </a:prstGeom>
          </p:spPr>
        </p:pic>
        <p:pic>
          <p:nvPicPr>
            <p:cNvPr id="10" name="Picture 9" descr="Too Hot icon with an image of a Sun" title="Too Hot Icon">
              <a:extLst>
                <a:ext uri="{FF2B5EF4-FFF2-40B4-BE49-F238E27FC236}">
                  <a16:creationId xmlns:a16="http://schemas.microsoft.com/office/drawing/2014/main" id="{7C42B0F7-7F4E-4799-AD88-DF3B5FD96355}"/>
                </a:ext>
              </a:extLst>
            </p:cNvPr>
            <p:cNvPicPr>
              <a:picLocks noChangeAspect="1"/>
            </p:cNvPicPr>
            <p:nvPr/>
          </p:nvPicPr>
          <p:blipFill>
            <a:blip r:embed="rId5" cstate="print"/>
            <a:stretch>
              <a:fillRect/>
            </a:stretch>
          </p:blipFill>
          <p:spPr>
            <a:xfrm>
              <a:off x="4647889" y="2514600"/>
              <a:ext cx="1586064" cy="1865221"/>
            </a:xfrm>
            <a:prstGeom prst="rect">
              <a:avLst/>
            </a:prstGeom>
          </p:spPr>
        </p:pic>
        <p:pic>
          <p:nvPicPr>
            <p:cNvPr id="7" name="Picture 6" descr="To Check Icon with an image of a rooftop support and tie-off for a suspended scaffold" title="To Check Icon">
              <a:extLst>
                <a:ext uri="{FF2B5EF4-FFF2-40B4-BE49-F238E27FC236}">
                  <a16:creationId xmlns:a16="http://schemas.microsoft.com/office/drawing/2014/main" id="{4587BF66-6438-48E3-A9FA-E839D0876332}"/>
                </a:ext>
              </a:extLst>
            </p:cNvPr>
            <p:cNvPicPr>
              <a:picLocks noChangeAspect="1"/>
            </p:cNvPicPr>
            <p:nvPr/>
          </p:nvPicPr>
          <p:blipFill>
            <a:blip r:embed="rId6" cstate="print"/>
            <a:stretch>
              <a:fillRect/>
            </a:stretch>
          </p:blipFill>
          <p:spPr>
            <a:xfrm>
              <a:off x="6340325" y="2514600"/>
              <a:ext cx="1584475" cy="1871570"/>
            </a:xfrm>
            <a:prstGeom prst="rect">
              <a:avLst/>
            </a:prstGeom>
          </p:spPr>
        </p:pic>
        <p:pic>
          <p:nvPicPr>
            <p:cNvPr id="11" name="Picture 10" descr="Gimmie Space Icon with an image of confined space" title="Gimme Space Icon">
              <a:extLst>
                <a:ext uri="{FF2B5EF4-FFF2-40B4-BE49-F238E27FC236}">
                  <a16:creationId xmlns:a16="http://schemas.microsoft.com/office/drawing/2014/main" id="{A7404BE4-6FFA-479D-9630-931ABCAAC4A4}"/>
                </a:ext>
              </a:extLst>
            </p:cNvPr>
            <p:cNvPicPr>
              <a:picLocks noChangeAspect="1"/>
            </p:cNvPicPr>
            <p:nvPr/>
          </p:nvPicPr>
          <p:blipFill>
            <a:blip r:embed="rId7" cstate="print"/>
            <a:stretch>
              <a:fillRect/>
            </a:stretch>
          </p:blipFill>
          <p:spPr>
            <a:xfrm>
              <a:off x="1234440" y="4495702"/>
              <a:ext cx="1584475" cy="1871570"/>
            </a:xfrm>
            <a:prstGeom prst="rect">
              <a:avLst/>
            </a:prstGeom>
          </p:spPr>
        </p:pic>
        <p:pic>
          <p:nvPicPr>
            <p:cNvPr id="9" name="Picture 8" descr="The Right Tool icon with an image of wrenches" title="The Right Tool Icon">
              <a:extLst>
                <a:ext uri="{FF2B5EF4-FFF2-40B4-BE49-F238E27FC236}">
                  <a16:creationId xmlns:a16="http://schemas.microsoft.com/office/drawing/2014/main" id="{9E32D02B-5121-4D4D-B963-CEAADF079EE7}"/>
                </a:ext>
              </a:extLst>
            </p:cNvPr>
            <p:cNvPicPr>
              <a:picLocks noChangeAspect="1"/>
            </p:cNvPicPr>
            <p:nvPr/>
          </p:nvPicPr>
          <p:blipFill>
            <a:blip r:embed="rId8" cstate="print"/>
            <a:stretch>
              <a:fillRect/>
            </a:stretch>
          </p:blipFill>
          <p:spPr>
            <a:xfrm>
              <a:off x="2925288" y="4502051"/>
              <a:ext cx="1586063" cy="1865221"/>
            </a:xfrm>
            <a:prstGeom prst="rect">
              <a:avLst/>
            </a:prstGeom>
          </p:spPr>
        </p:pic>
        <p:pic>
          <p:nvPicPr>
            <p:cNvPr id="8" name="Picture 7" descr="Do We Have To? Icon with an image of a scaffold" title="Do We Have To? Icon">
              <a:extLst>
                <a:ext uri="{FF2B5EF4-FFF2-40B4-BE49-F238E27FC236}">
                  <a16:creationId xmlns:a16="http://schemas.microsoft.com/office/drawing/2014/main" id="{42FA6AED-402F-4BEB-BD7C-8DF3C9C96002}"/>
                </a:ext>
              </a:extLst>
            </p:cNvPr>
            <p:cNvPicPr>
              <a:picLocks noChangeAspect="1"/>
            </p:cNvPicPr>
            <p:nvPr/>
          </p:nvPicPr>
          <p:blipFill>
            <a:blip r:embed="rId9" cstate="print"/>
            <a:stretch>
              <a:fillRect/>
            </a:stretch>
          </p:blipFill>
          <p:spPr>
            <a:xfrm>
              <a:off x="4647889" y="4502051"/>
              <a:ext cx="1586064" cy="1865221"/>
            </a:xfrm>
            <a:prstGeom prst="rect">
              <a:avLst/>
            </a:prstGeom>
          </p:spPr>
        </p:pic>
        <p:pic>
          <p:nvPicPr>
            <p:cNvPr id="6" name="Picture 5" descr="Fritz's Shortcut icon with an image of a crane arm and hook" title="Fritz's Shortcut icon">
              <a:extLst>
                <a:ext uri="{FF2B5EF4-FFF2-40B4-BE49-F238E27FC236}">
                  <a16:creationId xmlns:a16="http://schemas.microsoft.com/office/drawing/2014/main" id="{3C158C4C-4B70-435A-B965-ECBBF4FE2302}"/>
                </a:ext>
              </a:extLst>
            </p:cNvPr>
            <p:cNvPicPr>
              <a:picLocks noChangeAspect="1"/>
            </p:cNvPicPr>
            <p:nvPr/>
          </p:nvPicPr>
          <p:blipFill>
            <a:blip r:embed="rId10" cstate="print"/>
            <a:stretch>
              <a:fillRect/>
            </a:stretch>
          </p:blipFill>
          <p:spPr>
            <a:xfrm>
              <a:off x="6340325" y="4502051"/>
              <a:ext cx="1584475" cy="186522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DA30534-6092-4131-B2F1-B1A57230C14A}"/>
              </a:ext>
            </a:extLst>
          </p:cNvPr>
          <p:cNvSpPr>
            <a:spLocks noGrp="1" noChangeArrowheads="1"/>
          </p:cNvSpPr>
          <p:nvPr>
            <p:ph type="title"/>
          </p:nvPr>
        </p:nvSpPr>
        <p:spPr>
          <a:xfrm>
            <a:off x="138113" y="1454150"/>
            <a:ext cx="8702675" cy="1143000"/>
          </a:xfrm>
        </p:spPr>
        <p:txBody>
          <a:bodyPr/>
          <a:lstStyle/>
          <a:p>
            <a:r>
              <a:rPr lang="en-US" altLang="en-US" sz="3600" b="1">
                <a:solidFill>
                  <a:srgbClr val="FF0000"/>
                </a:solidFill>
              </a:rPr>
              <a:t>Indirect Costs </a:t>
            </a:r>
          </a:p>
        </p:txBody>
      </p:sp>
      <p:sp>
        <p:nvSpPr>
          <p:cNvPr id="8" name="TextBox 7" descr="Disability&#10;Shorter life expectancy&#10;Family and co-worker suffering&#10;Lost productivity&#10;Hiring costs&#10;Diminished company reputation&#10;Death&#10;" title="Text box">
            <a:extLst>
              <a:ext uri="{FF2B5EF4-FFF2-40B4-BE49-F238E27FC236}">
                <a16:creationId xmlns:a16="http://schemas.microsoft.com/office/drawing/2014/main" id="{5138F9C5-C1DA-4036-A1D6-724C69D25280}"/>
              </a:ext>
            </a:extLst>
          </p:cNvPr>
          <p:cNvSpPr txBox="1"/>
          <p:nvPr/>
        </p:nvSpPr>
        <p:spPr>
          <a:xfrm>
            <a:off x="4932363" y="4316413"/>
            <a:ext cx="3857625" cy="2032000"/>
          </a:xfrm>
          <a:prstGeom prst="rect">
            <a:avLst/>
          </a:prstGeom>
          <a:noFill/>
          <a:ln>
            <a:solidFill>
              <a:srgbClr val="3333CC"/>
            </a:solidFill>
          </a:ln>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buFont typeface="Arial" panose="020B0604020202020204" pitchFamily="34" charset="0"/>
              <a:buChar char="•"/>
              <a:defRPr/>
            </a:pPr>
            <a:r>
              <a:rPr lang="en-US" dirty="0"/>
              <a:t>  Disability</a:t>
            </a:r>
          </a:p>
          <a:p>
            <a:pPr eaLnBrk="1" fontAlgn="auto" hangingPunct="1">
              <a:spcBef>
                <a:spcPts val="0"/>
              </a:spcBef>
              <a:spcAft>
                <a:spcPts val="0"/>
              </a:spcAft>
              <a:buFont typeface="Arial" panose="020B0604020202020204" pitchFamily="34" charset="0"/>
              <a:buChar char="•"/>
              <a:defRPr/>
            </a:pPr>
            <a:r>
              <a:rPr lang="en-US" dirty="0"/>
              <a:t>  Shorter life expectancy</a:t>
            </a:r>
          </a:p>
          <a:p>
            <a:pPr eaLnBrk="1" fontAlgn="auto" hangingPunct="1">
              <a:spcBef>
                <a:spcPts val="0"/>
              </a:spcBef>
              <a:spcAft>
                <a:spcPts val="0"/>
              </a:spcAft>
              <a:buFont typeface="Arial" panose="020B0604020202020204" pitchFamily="34" charset="0"/>
              <a:buChar char="•"/>
              <a:defRPr/>
            </a:pPr>
            <a:r>
              <a:rPr lang="en-US" dirty="0"/>
              <a:t>  Family and co-worker suffering</a:t>
            </a:r>
          </a:p>
          <a:p>
            <a:pPr eaLnBrk="1" fontAlgn="auto" hangingPunct="1">
              <a:spcBef>
                <a:spcPts val="0"/>
              </a:spcBef>
              <a:spcAft>
                <a:spcPts val="0"/>
              </a:spcAft>
              <a:buFont typeface="Arial" panose="020B0604020202020204" pitchFamily="34" charset="0"/>
              <a:buChar char="•"/>
              <a:defRPr/>
            </a:pPr>
            <a:r>
              <a:rPr lang="en-US" dirty="0"/>
              <a:t>  Lost productivity</a:t>
            </a:r>
          </a:p>
          <a:p>
            <a:pPr eaLnBrk="1" fontAlgn="auto" hangingPunct="1">
              <a:spcBef>
                <a:spcPts val="0"/>
              </a:spcBef>
              <a:spcAft>
                <a:spcPts val="0"/>
              </a:spcAft>
              <a:buFont typeface="Arial" panose="020B0604020202020204" pitchFamily="34" charset="0"/>
              <a:buChar char="•"/>
              <a:defRPr/>
            </a:pPr>
            <a:r>
              <a:rPr lang="en-US" dirty="0"/>
              <a:t>  Hiring costs</a:t>
            </a:r>
          </a:p>
          <a:p>
            <a:pPr eaLnBrk="1" fontAlgn="auto" hangingPunct="1">
              <a:spcBef>
                <a:spcPts val="0"/>
              </a:spcBef>
              <a:spcAft>
                <a:spcPts val="0"/>
              </a:spcAft>
              <a:buFont typeface="Arial" panose="020B0604020202020204" pitchFamily="34" charset="0"/>
              <a:buChar char="•"/>
              <a:defRPr/>
            </a:pPr>
            <a:r>
              <a:rPr lang="en-US" dirty="0"/>
              <a:t>  Diminished company reputation</a:t>
            </a:r>
          </a:p>
          <a:p>
            <a:pPr eaLnBrk="1" fontAlgn="auto" hangingPunct="1">
              <a:spcBef>
                <a:spcPts val="0"/>
              </a:spcBef>
              <a:spcAft>
                <a:spcPts val="0"/>
              </a:spcAft>
              <a:buFont typeface="Arial" panose="020B0604020202020204" pitchFamily="34" charset="0"/>
              <a:buChar char="•"/>
              <a:defRPr/>
            </a:pPr>
            <a:r>
              <a:rPr lang="en-US" dirty="0"/>
              <a:t>  Death</a:t>
            </a:r>
          </a:p>
        </p:txBody>
      </p:sp>
      <p:cxnSp>
        <p:nvCxnSpPr>
          <p:cNvPr id="9" name="Straight Arrow Connector 8" descr="Red arrow from the text box to the photo" title="Connector Arrow">
            <a:extLst>
              <a:ext uri="{FF2B5EF4-FFF2-40B4-BE49-F238E27FC236}">
                <a16:creationId xmlns:a16="http://schemas.microsoft.com/office/drawing/2014/main" id="{0B52C81B-5584-4EAD-8B7D-B5F67BA9F480}"/>
              </a:ext>
            </a:extLst>
          </p:cNvPr>
          <p:cNvCxnSpPr/>
          <p:nvPr/>
        </p:nvCxnSpPr>
        <p:spPr>
          <a:xfrm flipH="1">
            <a:off x="3211513" y="5111750"/>
            <a:ext cx="1568450"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4" descr="Photo of an iceberg showing below water (things that can’t be seen)" title="Picture">
            <a:extLst>
              <a:ext uri="{FF2B5EF4-FFF2-40B4-BE49-F238E27FC236}">
                <a16:creationId xmlns:a16="http://schemas.microsoft.com/office/drawing/2014/main" id="{DD970F99-C88B-4CD4-9D1F-2AC41FD777B0}"/>
              </a:ext>
            </a:extLst>
          </p:cNvPr>
          <p:cNvPicPr>
            <a:picLocks noChangeAspect="1" noChangeArrowheads="1"/>
          </p:cNvPicPr>
          <p:nvPr/>
        </p:nvPicPr>
        <p:blipFill rotWithShape="1">
          <a:blip r:embed="rId3"/>
          <a:srcRect b="6607"/>
          <a:stretch/>
        </p:blipFill>
        <p:spPr bwMode="auto">
          <a:xfrm>
            <a:off x="582613" y="2705100"/>
            <a:ext cx="2579687"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ight tool" title="5. Right Tool">
            <a:extLst>
              <a:ext uri="{FF2B5EF4-FFF2-40B4-BE49-F238E27FC236}">
                <a16:creationId xmlns:a16="http://schemas.microsoft.com/office/drawing/2014/main" id="{4A9708D6-07E2-4EE0-A71D-B072DC6DB800}"/>
              </a:ext>
            </a:extLst>
          </p:cNvPr>
          <p:cNvPicPr>
            <a:picLocks noChangeAspect="1" noChangeArrowheads="1"/>
          </p:cNvPicPr>
          <p:nvPr/>
        </p:nvPicPr>
        <p:blipFill>
          <a:blip r:embed="rId3"/>
          <a:srcRect/>
          <a:stretch>
            <a:fillRect/>
          </a:stretch>
        </p:blipFill>
        <p:spPr bwMode="auto">
          <a:xfrm>
            <a:off x="98425" y="1423988"/>
            <a:ext cx="1530350" cy="371475"/>
          </a:xfrm>
          <a:prstGeom prst="rect">
            <a:avLst/>
          </a:prstGeom>
          <a:noFill/>
          <a:ln>
            <a:noFill/>
          </a:ln>
          <a:effectLst/>
        </p:spPr>
      </p:pic>
      <p:sp>
        <p:nvSpPr>
          <p:cNvPr id="4" name="Title 3" hidden="1">
            <a:extLst>
              <a:ext uri="{FF2B5EF4-FFF2-40B4-BE49-F238E27FC236}">
                <a16:creationId xmlns:a16="http://schemas.microsoft.com/office/drawing/2014/main" id="{5433BB20-AFB8-4466-ABDE-DD1962FE0306}"/>
              </a:ext>
            </a:extLst>
          </p:cNvPr>
          <p:cNvSpPr>
            <a:spLocks noGrp="1"/>
          </p:cNvSpPr>
          <p:nvPr>
            <p:ph type="title"/>
          </p:nvPr>
        </p:nvSpPr>
        <p:spPr>
          <a:xfrm>
            <a:off x="1727200" y="1447800"/>
            <a:ext cx="6092825" cy="300038"/>
          </a:xfrm>
        </p:spPr>
        <p:txBody>
          <a:bodyPr rtlCol="0">
            <a:normAutofit fontScale="90000"/>
          </a:bodyPr>
          <a:lstStyle/>
          <a:p>
            <a:pPr fontAlgn="auto">
              <a:spcAft>
                <a:spcPts val="0"/>
              </a:spcAft>
              <a:defRPr/>
            </a:pPr>
            <a:r>
              <a:rPr lang="en-US" sz="2400" dirty="0"/>
              <a:t>Right Tool Situation</a:t>
            </a:r>
          </a:p>
        </p:txBody>
      </p:sp>
      <p:sp>
        <p:nvSpPr>
          <p:cNvPr id="17" name="TextBox 16">
            <a:extLst>
              <a:ext uri="{FF2B5EF4-FFF2-40B4-BE49-F238E27FC236}">
                <a16:creationId xmlns:a16="http://schemas.microsoft.com/office/drawing/2014/main" id="{250C0930-B067-45F2-B864-8DF4D68EDD30}"/>
              </a:ext>
            </a:extLst>
          </p:cNvPr>
          <p:cNvSpPr txBox="1"/>
          <p:nvPr/>
        </p:nvSpPr>
        <p:spPr>
          <a:xfrm>
            <a:off x="2970213" y="5013325"/>
            <a:ext cx="105092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sp>
        <p:nvSpPr>
          <p:cNvPr id="3" name="Rectangle 2" descr="Yellow border around an animated picture of Tyler" title="Yellow border">
            <a:extLst>
              <a:ext uri="{FF2B5EF4-FFF2-40B4-BE49-F238E27FC236}">
                <a16:creationId xmlns:a16="http://schemas.microsoft.com/office/drawing/2014/main" id="{D4CBB09C-EF67-43C3-B70D-1628CE99FB76}"/>
              </a:ext>
            </a:extLst>
          </p:cNvPr>
          <p:cNvSpPr/>
          <p:nvPr/>
        </p:nvSpPr>
        <p:spPr>
          <a:xfrm>
            <a:off x="6515100" y="2333625"/>
            <a:ext cx="2276475" cy="199231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 name="Picture 15" descr="An animated picture of Tyler" title="Tyler">
            <a:extLst>
              <a:ext uri="{FF2B5EF4-FFF2-40B4-BE49-F238E27FC236}">
                <a16:creationId xmlns:a16="http://schemas.microsoft.com/office/drawing/2014/main" id="{B3CE1EB9-283A-4B0F-9347-3A9C985F6323}"/>
              </a:ext>
            </a:extLst>
          </p:cNvPr>
          <p:cNvPicPr/>
          <p:nvPr/>
        </p:nvPicPr>
        <p:blipFill rotWithShape="1">
          <a:blip r:embed="rId4"/>
          <a:srcRect l="68110" t="41068" r="13761" b="33890"/>
          <a:stretch/>
        </p:blipFill>
        <p:spPr bwMode="auto">
          <a:xfrm>
            <a:off x="6564313" y="2393950"/>
            <a:ext cx="2189162" cy="1893888"/>
          </a:xfrm>
          <a:prstGeom prst="rect">
            <a:avLst/>
          </a:prstGeom>
          <a:ln>
            <a:noFill/>
          </a:ln>
        </p:spPr>
      </p:pic>
      <p:sp>
        <p:nvSpPr>
          <p:cNvPr id="8" name="TextBox 7">
            <a:extLst>
              <a:ext uri="{FF2B5EF4-FFF2-40B4-BE49-F238E27FC236}">
                <a16:creationId xmlns:a16="http://schemas.microsoft.com/office/drawing/2014/main" id="{A423A2BC-1CF9-4179-A920-013010B4C022}"/>
              </a:ext>
            </a:extLst>
          </p:cNvPr>
          <p:cNvSpPr txBox="1"/>
          <p:nvPr/>
        </p:nvSpPr>
        <p:spPr>
          <a:xfrm>
            <a:off x="7493000" y="4306888"/>
            <a:ext cx="652463" cy="369887"/>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Tyler</a:t>
            </a:r>
          </a:p>
        </p:txBody>
      </p:sp>
      <p:sp>
        <p:nvSpPr>
          <p:cNvPr id="233480" name="Rectangle 14">
            <a:extLst>
              <a:ext uri="{FF2B5EF4-FFF2-40B4-BE49-F238E27FC236}">
                <a16:creationId xmlns:a16="http://schemas.microsoft.com/office/drawing/2014/main" id="{8F6AECE8-CA10-4720-87AF-DA0C57F14877}"/>
              </a:ext>
            </a:extLst>
          </p:cNvPr>
          <p:cNvSpPr>
            <a:spLocks noChangeArrowheads="1"/>
          </p:cNvSpPr>
          <p:nvPr/>
        </p:nvSpPr>
        <p:spPr bwMode="auto">
          <a:xfrm>
            <a:off x="411163" y="5502275"/>
            <a:ext cx="7931150" cy="862013"/>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solidFill>
                  <a:srgbClr val="FF0000"/>
                </a:solidFill>
              </a:rPr>
              <a:t>Tyler</a:t>
            </a:r>
            <a:r>
              <a:rPr lang="en-US" altLang="en-US" sz="2500"/>
              <a:t>, a trainee, overhears the conversation between Felicia and </a:t>
            </a:r>
            <a:r>
              <a:rPr lang="en-US" altLang="en-US" sz="2500">
                <a:solidFill>
                  <a:srgbClr val="FF0000"/>
                </a:solidFill>
              </a:rPr>
              <a:t>Eric</a:t>
            </a:r>
            <a:r>
              <a:rPr lang="en-US" altLang="en-US" sz="2500"/>
              <a:t> and notices that </a:t>
            </a:r>
            <a:r>
              <a:rPr lang="en-US" altLang="en-US" sz="2500">
                <a:solidFill>
                  <a:srgbClr val="FF0000"/>
                </a:solidFill>
              </a:rPr>
              <a:t>Eric</a:t>
            </a:r>
            <a:r>
              <a:rPr lang="en-US" altLang="en-US" sz="2500"/>
              <a:t> continues to use the wrench. </a:t>
            </a:r>
          </a:p>
        </p:txBody>
      </p:sp>
      <p:pic>
        <p:nvPicPr>
          <p:cNvPr id="11" name="Picture 10" descr="Scenario Main Menu" title="Decorative image">
            <a:hlinkClick r:id="rId5" action="ppaction://hlinksldjump"/>
            <a:extLst>
              <a:ext uri="{FF2B5EF4-FFF2-40B4-BE49-F238E27FC236}">
                <a16:creationId xmlns:a16="http://schemas.microsoft.com/office/drawing/2014/main" id="{44357829-4FDE-4F72-89B1-86B8500A6097}"/>
              </a:ext>
            </a:extLst>
          </p:cNvPr>
          <p:cNvPicPr>
            <a:picLocks noChangeAspect="1"/>
          </p:cNvPicPr>
          <p:nvPr/>
        </p:nvPicPr>
        <p:blipFill>
          <a:blip r:embed="rId6"/>
          <a:stretch>
            <a:fillRect/>
          </a:stretch>
        </p:blipFill>
        <p:spPr>
          <a:xfrm>
            <a:off x="8466138" y="6242050"/>
            <a:ext cx="574675" cy="430213"/>
          </a:xfrm>
          <a:prstGeom prst="rect">
            <a:avLst/>
          </a:prstGeom>
        </p:spPr>
      </p:pic>
      <p:pic>
        <p:nvPicPr>
          <p:cNvPr id="233482" name="Picture 1">
            <a:hlinkClick r:id="rId7" tooltip="Select image to launch video on YouTube and select CC for Closed-Captioning"/>
            <a:extLst>
              <a:ext uri="{FF2B5EF4-FFF2-40B4-BE49-F238E27FC236}">
                <a16:creationId xmlns:a16="http://schemas.microsoft.com/office/drawing/2014/main" id="{EE757018-14D3-444F-8E65-EBCE34D11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713" y="1922463"/>
            <a:ext cx="5495925"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1A513240-A569-40B4-B245-9815CB424665}"/>
              </a:ext>
            </a:extLst>
          </p:cNvPr>
          <p:cNvSpPr>
            <a:spLocks noGrp="1" noChangeArrowheads="1"/>
          </p:cNvSpPr>
          <p:nvPr>
            <p:ph type="title"/>
          </p:nvPr>
        </p:nvSpPr>
        <p:spPr>
          <a:xfrm>
            <a:off x="457200" y="1447800"/>
            <a:ext cx="8229600" cy="1143000"/>
          </a:xfrm>
        </p:spPr>
        <p:txBody>
          <a:bodyPr/>
          <a:lstStyle/>
          <a:p>
            <a:r>
              <a:rPr lang="en-US" altLang="en-US" sz="3600" b="1"/>
              <a:t>Right Tool</a:t>
            </a:r>
            <a:br>
              <a:rPr lang="en-US" altLang="en-US" sz="3600"/>
            </a:br>
            <a:r>
              <a:rPr lang="en-US" altLang="en-US" sz="3600" b="1">
                <a:solidFill>
                  <a:srgbClr val="FF0000"/>
                </a:solidFill>
              </a:rPr>
              <a:t>Outcome</a:t>
            </a:r>
          </a:p>
        </p:txBody>
      </p:sp>
      <p:sp>
        <p:nvSpPr>
          <p:cNvPr id="235523" name="Rectangle 7">
            <a:extLst>
              <a:ext uri="{FF2B5EF4-FFF2-40B4-BE49-F238E27FC236}">
                <a16:creationId xmlns:a16="http://schemas.microsoft.com/office/drawing/2014/main" id="{C8BACC89-8A71-4D4C-8AC2-500538CE8BBD}"/>
              </a:ext>
            </a:extLst>
          </p:cNvPr>
          <p:cNvSpPr>
            <a:spLocks noChangeArrowheads="1"/>
          </p:cNvSpPr>
          <p:nvPr/>
        </p:nvSpPr>
        <p:spPr bwMode="auto">
          <a:xfrm>
            <a:off x="1068388" y="2608263"/>
            <a:ext cx="7189787" cy="124618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Using the leadership skill Leading by Example, role play the situation assuming the roles of </a:t>
            </a:r>
            <a:r>
              <a:rPr lang="en-US" altLang="en-US" sz="2500">
                <a:solidFill>
                  <a:srgbClr val="FF0000"/>
                </a:solidFill>
              </a:rPr>
              <a:t>Tyler </a:t>
            </a:r>
            <a:r>
              <a:rPr lang="en-US" altLang="en-US" sz="2500"/>
              <a:t>(the trainee who just witnessed the interaction) and </a:t>
            </a:r>
            <a:r>
              <a:rPr lang="en-US" altLang="en-US" sz="2500">
                <a:solidFill>
                  <a:srgbClr val="FF0000"/>
                </a:solidFill>
              </a:rPr>
              <a:t>Eric.</a:t>
            </a:r>
            <a:endParaRPr lang="en-US" altLang="en-US" sz="2500"/>
          </a:p>
        </p:txBody>
      </p:sp>
      <p:sp>
        <p:nvSpPr>
          <p:cNvPr id="18" name="Content Placeholder 3" descr="1. What did Tyler say and what was Eric’s response?&#10;2. How likely is it that a trainee/apprentice would approach his foreman when s/he observes an unsafe situation or practice? What can the foreman do to encourage it?&#10;" title="Right Tool Discussion Questions">
            <a:extLst>
              <a:ext uri="{FF2B5EF4-FFF2-40B4-BE49-F238E27FC236}">
                <a16:creationId xmlns:a16="http://schemas.microsoft.com/office/drawing/2014/main" id="{8691BC86-9B12-4E66-AC13-E189D0F2A33F}"/>
              </a:ext>
            </a:extLst>
          </p:cNvPr>
          <p:cNvSpPr txBox="1">
            <a:spLocks/>
          </p:cNvSpPr>
          <p:nvPr/>
        </p:nvSpPr>
        <p:spPr>
          <a:xfrm>
            <a:off x="1108075" y="3975100"/>
            <a:ext cx="7189788" cy="2593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a:t>
            </a:r>
            <a:endParaRPr lang="en-US" sz="2500" b="1" dirty="0"/>
          </a:p>
          <a:p>
            <a:pPr marL="457200" indent="-457200" fontAlgn="auto">
              <a:spcBef>
                <a:spcPts val="0"/>
              </a:spcBef>
              <a:spcAft>
                <a:spcPts val="600"/>
              </a:spcAft>
              <a:buFont typeface="+mj-lt"/>
              <a:buAutoNum type="arabicPeriod"/>
              <a:defRPr/>
            </a:pPr>
            <a:r>
              <a:rPr lang="en-US" sz="2500" dirty="0"/>
              <a:t>What did Tyler say and what was Eric’s response?</a:t>
            </a:r>
          </a:p>
          <a:p>
            <a:pPr marL="457200" indent="-457200" fontAlgn="auto">
              <a:spcBef>
                <a:spcPts val="0"/>
              </a:spcBef>
              <a:spcAft>
                <a:spcPts val="600"/>
              </a:spcAft>
              <a:buFont typeface="+mj-lt"/>
              <a:buAutoNum type="arabicPeriod"/>
              <a:defRPr/>
            </a:pPr>
            <a:r>
              <a:rPr lang="en-US" sz="2500" dirty="0"/>
              <a:t>How likely is it that a trainee/apprentice would approach his foreman when s/he observes an unsafe situation or practice? What can the foreman do to encourage it?</a:t>
            </a:r>
          </a:p>
          <a:p>
            <a:pPr marL="0" indent="0" fontAlgn="auto">
              <a:spcBef>
                <a:spcPts val="0"/>
              </a:spcBef>
              <a:spcAft>
                <a:spcPts val="600"/>
              </a:spcAft>
              <a:buFont typeface="Arial"/>
              <a:buNone/>
              <a:defRPr/>
            </a:pPr>
            <a:endParaRPr lang="en-US" sz="2500" dirty="0"/>
          </a:p>
        </p:txBody>
      </p:sp>
      <p:pic>
        <p:nvPicPr>
          <p:cNvPr id="7" name="Picture 2" descr="Right tool" title="5. Right Tool">
            <a:extLst>
              <a:ext uri="{FF2B5EF4-FFF2-40B4-BE49-F238E27FC236}">
                <a16:creationId xmlns:a16="http://schemas.microsoft.com/office/drawing/2014/main" id="{A113085D-3A26-488F-B2EA-82C98A68B36B}"/>
              </a:ext>
            </a:extLst>
          </p:cNvPr>
          <p:cNvPicPr>
            <a:picLocks noChangeAspect="1" noChangeArrowheads="1"/>
          </p:cNvPicPr>
          <p:nvPr/>
        </p:nvPicPr>
        <p:blipFill>
          <a:blip r:embed="rId3"/>
          <a:srcRect/>
          <a:stretch>
            <a:fillRect/>
          </a:stretch>
        </p:blipFill>
        <p:spPr bwMode="auto">
          <a:xfrm>
            <a:off x="98425" y="1423988"/>
            <a:ext cx="1530350"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05809C25-61E4-4E18-8B90-EC0A8946FD03}"/>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Do We Have To?" title="6. Do We Have To?">
            <a:extLst>
              <a:ext uri="{FF2B5EF4-FFF2-40B4-BE49-F238E27FC236}">
                <a16:creationId xmlns:a16="http://schemas.microsoft.com/office/drawing/2014/main" id="{9B46F057-2421-4124-B8A7-578CB8870ACB}"/>
              </a:ext>
            </a:extLst>
          </p:cNvPr>
          <p:cNvPicPr>
            <a:picLocks noChangeAspect="1" noChangeArrowheads="1"/>
          </p:cNvPicPr>
          <p:nvPr/>
        </p:nvPicPr>
        <p:blipFill>
          <a:blip r:embed="rId3"/>
          <a:srcRect/>
          <a:stretch>
            <a:fillRect/>
          </a:stretch>
        </p:blipFill>
        <p:spPr bwMode="auto">
          <a:xfrm>
            <a:off x="74613" y="1427163"/>
            <a:ext cx="1689100" cy="371475"/>
          </a:xfrm>
          <a:prstGeom prst="rect">
            <a:avLst/>
          </a:prstGeom>
          <a:noFill/>
          <a:ln>
            <a:noFill/>
          </a:ln>
          <a:effectLst/>
        </p:spPr>
      </p:pic>
      <p:sp>
        <p:nvSpPr>
          <p:cNvPr id="237571" name="Title 4" hidden="1">
            <a:extLst>
              <a:ext uri="{FF2B5EF4-FFF2-40B4-BE49-F238E27FC236}">
                <a16:creationId xmlns:a16="http://schemas.microsoft.com/office/drawing/2014/main" id="{505F6458-C970-4692-B71D-18C7B44C4E70}"/>
              </a:ext>
            </a:extLst>
          </p:cNvPr>
          <p:cNvSpPr>
            <a:spLocks noGrp="1" noChangeArrowheads="1"/>
          </p:cNvSpPr>
          <p:nvPr>
            <p:ph type="title"/>
          </p:nvPr>
        </p:nvSpPr>
        <p:spPr>
          <a:xfrm>
            <a:off x="1763713" y="1447800"/>
            <a:ext cx="6394450" cy="517525"/>
          </a:xfrm>
        </p:spPr>
        <p:txBody>
          <a:bodyPr/>
          <a:lstStyle/>
          <a:p>
            <a:r>
              <a:rPr lang="en-US" altLang="en-US" sz="2400"/>
              <a:t>Do We Have To? Falls and Struck by</a:t>
            </a:r>
          </a:p>
        </p:txBody>
      </p:sp>
      <p:sp>
        <p:nvSpPr>
          <p:cNvPr id="32" name="Rounded Rectangle 31" descr="yellow background" title="Yellow background">
            <a:extLst>
              <a:ext uri="{FF2B5EF4-FFF2-40B4-BE49-F238E27FC236}">
                <a16:creationId xmlns:a16="http://schemas.microsoft.com/office/drawing/2014/main" id="{13D2988E-5412-41D8-B298-06273D9DC36E}"/>
              </a:ext>
            </a:extLst>
          </p:cNvPr>
          <p:cNvSpPr/>
          <p:nvPr/>
        </p:nvSpPr>
        <p:spPr>
          <a:xfrm>
            <a:off x="1109663" y="2139950"/>
            <a:ext cx="7392987" cy="21336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ounded Rectangle 32" descr="White background" title="White Background">
            <a:extLst>
              <a:ext uri="{FF2B5EF4-FFF2-40B4-BE49-F238E27FC236}">
                <a16:creationId xmlns:a16="http://schemas.microsoft.com/office/drawing/2014/main" id="{63EBB3D6-3906-4EE9-9828-457A9C21CEBD}"/>
              </a:ext>
            </a:extLst>
          </p:cNvPr>
          <p:cNvSpPr/>
          <p:nvPr/>
        </p:nvSpPr>
        <p:spPr>
          <a:xfrm>
            <a:off x="919163" y="1965325"/>
            <a:ext cx="7467600" cy="22034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9" name="Table 58" descr="Who: Floyd&#10;Role: Painting Perfection Foreman&#10;Who: Ed&#10;Role: Painting Perfection Experienced Worker&#10;Who: Tom&#10;Role: Painting Perfection Trainee/apprentice&#10;Who: Tina&#10;Role: Painting Perfection Trainiee/apprentice" title="Do We Have To? Table">
            <a:extLst>
              <a:ext uri="{FF2B5EF4-FFF2-40B4-BE49-F238E27FC236}">
                <a16:creationId xmlns:a16="http://schemas.microsoft.com/office/drawing/2014/main" id="{B99C0D71-E8A2-45A1-8487-9A2B627A535F}"/>
              </a:ext>
            </a:extLst>
          </p:cNvPr>
          <p:cNvGraphicFramePr>
            <a:graphicFrameLocks noGrp="1"/>
          </p:cNvGraphicFramePr>
          <p:nvPr/>
        </p:nvGraphicFramePr>
        <p:xfrm>
          <a:off x="2824163" y="2041525"/>
          <a:ext cx="5334000" cy="1981200"/>
        </p:xfrm>
        <a:graphic>
          <a:graphicData uri="http://schemas.openxmlformats.org/drawingml/2006/table">
            <a:tbl>
              <a:tblPr firstRow="1" bandRow="1">
                <a:tableStyleId>{5C22544A-7EE6-4342-B048-85BDC9FD1C3A}</a:tableStyleId>
              </a:tblPr>
              <a:tblGrid>
                <a:gridCol w="978288">
                  <a:extLst>
                    <a:ext uri="{9D8B030D-6E8A-4147-A177-3AD203B41FA5}">
                      <a16:colId xmlns:a16="http://schemas.microsoft.com/office/drawing/2014/main" val="20000"/>
                    </a:ext>
                  </a:extLst>
                </a:gridCol>
                <a:gridCol w="4355712">
                  <a:extLst>
                    <a:ext uri="{9D8B030D-6E8A-4147-A177-3AD203B41FA5}">
                      <a16:colId xmlns:a16="http://schemas.microsoft.com/office/drawing/2014/main" val="20001"/>
                    </a:ext>
                  </a:extLst>
                </a:gridCol>
              </a:tblGrid>
              <a:tr h="386808">
                <a:tc>
                  <a:txBody>
                    <a:bodyPr/>
                    <a:lstStyle/>
                    <a:p>
                      <a:pPr algn="ctr"/>
                      <a:r>
                        <a:rPr lang="en-US" sz="2000" dirty="0"/>
                        <a:t>Who</a:t>
                      </a:r>
                    </a:p>
                  </a:txBody>
                  <a:tcPr>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5760">
                <a:tc>
                  <a:txBody>
                    <a:bodyPr/>
                    <a:lstStyle/>
                    <a:p>
                      <a:r>
                        <a:rPr lang="en-US" sz="2000" b="1" dirty="0"/>
                        <a:t>Floyd</a:t>
                      </a:r>
                    </a:p>
                  </a:txBody>
                  <a:tcPr>
                    <a:solidFill>
                      <a:schemeClr val="bg1"/>
                    </a:solidFill>
                  </a:tcPr>
                </a:tc>
                <a:tc>
                  <a:txBody>
                    <a:bodyPr/>
                    <a:lstStyle/>
                    <a:p>
                      <a:r>
                        <a:rPr lang="en-US" sz="2000" b="0" i="1" kern="1200" dirty="0">
                          <a:solidFill>
                            <a:schemeClr val="tx1"/>
                          </a:solidFill>
                          <a:latin typeface="+mn-lt"/>
                          <a:ea typeface="+mn-ea"/>
                          <a:cs typeface="+mn-cs"/>
                        </a:rPr>
                        <a:t>Painting</a:t>
                      </a:r>
                      <a:r>
                        <a:rPr lang="en-US" sz="2000" b="0" i="1" kern="1200" baseline="0" dirty="0">
                          <a:solidFill>
                            <a:schemeClr val="tx1"/>
                          </a:solidFill>
                          <a:latin typeface="+mn-lt"/>
                          <a:ea typeface="+mn-ea"/>
                          <a:cs typeface="+mn-cs"/>
                        </a:rPr>
                        <a:t> Perfection  </a:t>
                      </a:r>
                      <a:r>
                        <a:rPr lang="en-US" sz="2000" b="0" i="0" kern="1200" baseline="0" dirty="0">
                          <a:solidFill>
                            <a:schemeClr val="tx1"/>
                          </a:solidFill>
                          <a:latin typeface="+mn-lt"/>
                          <a:ea typeface="+mn-ea"/>
                          <a:cs typeface="+mn-cs"/>
                        </a:rPr>
                        <a:t>Foreman</a:t>
                      </a:r>
                      <a:endParaRPr lang="en-US" sz="2000" b="0" i="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86808">
                <a:tc>
                  <a:txBody>
                    <a:bodyPr/>
                    <a:lstStyle/>
                    <a:p>
                      <a:r>
                        <a:rPr lang="en-US" sz="2000" b="1" dirty="0"/>
                        <a:t>Ed</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Painting</a:t>
                      </a:r>
                      <a:r>
                        <a:rPr lang="en-US" sz="2000" b="0" i="1" kern="1200" baseline="0" dirty="0">
                          <a:solidFill>
                            <a:schemeClr val="tx1"/>
                          </a:solidFill>
                          <a:latin typeface="+mn-lt"/>
                          <a:ea typeface="+mn-ea"/>
                          <a:cs typeface="+mn-cs"/>
                        </a:rPr>
                        <a:t> Perfection  </a:t>
                      </a:r>
                      <a:r>
                        <a:rPr lang="en-US" sz="2000" b="0" i="0" kern="1200" baseline="0" dirty="0">
                          <a:solidFill>
                            <a:schemeClr val="tx1"/>
                          </a:solidFill>
                          <a:latin typeface="+mn-lt"/>
                          <a:ea typeface="+mn-ea"/>
                          <a:cs typeface="+mn-cs"/>
                        </a:rPr>
                        <a:t>Experienced Worker</a:t>
                      </a:r>
                      <a:endParaRPr lang="en-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86808">
                <a:tc>
                  <a:txBody>
                    <a:bodyPr/>
                    <a:lstStyle/>
                    <a:p>
                      <a:r>
                        <a:rPr lang="en-US" sz="2000" b="1" dirty="0"/>
                        <a:t>Tom</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Painting</a:t>
                      </a:r>
                      <a:r>
                        <a:rPr lang="en-US" sz="2000" b="0" i="1" kern="1200" baseline="0" dirty="0">
                          <a:solidFill>
                            <a:schemeClr val="tx1"/>
                          </a:solidFill>
                          <a:latin typeface="+mn-lt"/>
                          <a:ea typeface="+mn-ea"/>
                          <a:cs typeface="+mn-cs"/>
                        </a:rPr>
                        <a:t> Perfection  </a:t>
                      </a:r>
                      <a:r>
                        <a:rPr lang="en-US" sz="2000" b="0" i="0" kern="1200" baseline="0" dirty="0">
                          <a:solidFill>
                            <a:schemeClr val="tx1"/>
                          </a:solidFill>
                          <a:latin typeface="+mn-lt"/>
                          <a:ea typeface="+mn-ea"/>
                          <a:cs typeface="+mn-cs"/>
                        </a:rPr>
                        <a:t>Trainee/apprentice</a:t>
                      </a:r>
                      <a:endParaRPr lang="en-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r h="320040">
                <a:tc>
                  <a:txBody>
                    <a:bodyPr/>
                    <a:lstStyle/>
                    <a:p>
                      <a:r>
                        <a:rPr lang="en-US" sz="2000" b="1" dirty="0"/>
                        <a:t>Tina</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Painting</a:t>
                      </a:r>
                      <a:r>
                        <a:rPr lang="en-US" sz="2000" b="0" i="1" kern="1200" baseline="0" dirty="0">
                          <a:solidFill>
                            <a:schemeClr val="tx1"/>
                          </a:solidFill>
                          <a:latin typeface="+mn-lt"/>
                          <a:ea typeface="+mn-ea"/>
                          <a:cs typeface="+mn-cs"/>
                        </a:rPr>
                        <a:t> Perfection  </a:t>
                      </a:r>
                      <a:r>
                        <a:rPr lang="en-US" sz="2000" b="0" i="0" kern="1200" baseline="0" dirty="0">
                          <a:solidFill>
                            <a:schemeClr val="tx1"/>
                          </a:solidFill>
                          <a:latin typeface="+mn-lt"/>
                          <a:ea typeface="+mn-ea"/>
                          <a:cs typeface="+mn-cs"/>
                        </a:rPr>
                        <a:t>Trainee/apprentice</a:t>
                      </a:r>
                      <a:endParaRPr lang="en-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grpSp>
        <p:nvGrpSpPr>
          <p:cNvPr id="237594" name="Group 59" descr="Picture of a scaffold">
            <a:extLst>
              <a:ext uri="{FF2B5EF4-FFF2-40B4-BE49-F238E27FC236}">
                <a16:creationId xmlns:a16="http://schemas.microsoft.com/office/drawing/2014/main" id="{4B03F658-39CA-4346-AA4A-BC212E4656B0}"/>
              </a:ext>
            </a:extLst>
          </p:cNvPr>
          <p:cNvGrpSpPr>
            <a:grpSpLocks/>
          </p:cNvGrpSpPr>
          <p:nvPr/>
        </p:nvGrpSpPr>
        <p:grpSpPr bwMode="auto">
          <a:xfrm>
            <a:off x="1146175" y="2117725"/>
            <a:ext cx="1525588" cy="1771650"/>
            <a:chOff x="4800127" y="2075185"/>
            <a:chExt cx="1584960" cy="1871472"/>
          </a:xfrm>
        </p:grpSpPr>
        <p:pic>
          <p:nvPicPr>
            <p:cNvPr id="61" name="Picture 60" descr="Scaffold" title="Do We Have To? Picture">
              <a:extLst>
                <a:ext uri="{FF2B5EF4-FFF2-40B4-BE49-F238E27FC236}">
                  <a16:creationId xmlns:a16="http://schemas.microsoft.com/office/drawing/2014/main" id="{D05A4040-0848-41B9-9ECD-AEDB8776B38B}"/>
                </a:ext>
              </a:extLst>
            </p:cNvPr>
            <p:cNvPicPr>
              <a:picLocks noChangeAspect="1" noChangeArrowheads="1"/>
            </p:cNvPicPr>
            <p:nvPr/>
          </p:nvPicPr>
          <p:blipFill>
            <a:blip r:embed="rId4"/>
            <a:srcRect/>
            <a:stretch>
              <a:fillRect/>
            </a:stretch>
          </p:blipFill>
          <p:spPr bwMode="auto">
            <a:xfrm>
              <a:off x="4800127" y="2075185"/>
              <a:ext cx="1584960" cy="1864764"/>
            </a:xfrm>
            <a:prstGeom prst="rect">
              <a:avLst/>
            </a:prstGeom>
            <a:noFill/>
            <a:ln w="34925">
              <a:solidFill>
                <a:schemeClr val="accent1"/>
              </a:solidFill>
            </a:ln>
          </p:spPr>
        </p:pic>
        <p:sp>
          <p:nvSpPr>
            <p:cNvPr id="62" name="Rectangle 61">
              <a:extLst>
                <a:ext uri="{FF2B5EF4-FFF2-40B4-BE49-F238E27FC236}">
                  <a16:creationId xmlns:a16="http://schemas.microsoft.com/office/drawing/2014/main" id="{B98BA8E0-3686-40B5-A705-61E93C92341B}"/>
                </a:ext>
              </a:extLst>
            </p:cNvPr>
            <p:cNvSpPr/>
            <p:nvPr/>
          </p:nvSpPr>
          <p:spPr>
            <a:xfrm>
              <a:off x="6167382" y="3755485"/>
              <a:ext cx="211108" cy="191172"/>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6</a:t>
              </a:r>
            </a:p>
          </p:txBody>
        </p:sp>
      </p:grpSp>
      <p:pic>
        <p:nvPicPr>
          <p:cNvPr id="14338" name="Picture 2" descr="Watch - image of a video camera" title="Watch">
            <a:hlinkClick r:id="rId5" action="ppaction://hlinksldjump"/>
            <a:extLst>
              <a:ext uri="{FF2B5EF4-FFF2-40B4-BE49-F238E27FC236}">
                <a16:creationId xmlns:a16="http://schemas.microsoft.com/office/drawing/2014/main" id="{50866C2D-1B8A-4769-8065-5CB6523FBA41}"/>
              </a:ext>
            </a:extLst>
          </p:cNvPr>
          <p:cNvPicPr>
            <a:picLocks noChangeAspect="1" noChangeArrowheads="1"/>
          </p:cNvPicPr>
          <p:nvPr/>
        </p:nvPicPr>
        <p:blipFill>
          <a:blip r:embed="rId6"/>
          <a:srcRect/>
          <a:stretch>
            <a:fillRect/>
          </a:stretch>
        </p:blipFill>
        <p:spPr bwMode="auto">
          <a:xfrm>
            <a:off x="1287463" y="4606925"/>
            <a:ext cx="1500187" cy="1792288"/>
          </a:xfrm>
          <a:prstGeom prst="rect">
            <a:avLst/>
          </a:prstGeom>
          <a:noFill/>
          <a:ln>
            <a:noFill/>
          </a:ln>
          <a:effectLst/>
        </p:spPr>
      </p:pic>
      <p:pic>
        <p:nvPicPr>
          <p:cNvPr id="14339" name="Picture 3" descr="Read - image of lined paper" title="Read">
            <a:hlinkClick r:id="rId7" action="ppaction://hlinksldjump"/>
            <a:extLst>
              <a:ext uri="{FF2B5EF4-FFF2-40B4-BE49-F238E27FC236}">
                <a16:creationId xmlns:a16="http://schemas.microsoft.com/office/drawing/2014/main" id="{553B1719-D095-49FA-BFE7-DCB6658B8267}"/>
              </a:ext>
            </a:extLst>
          </p:cNvPr>
          <p:cNvPicPr>
            <a:picLocks noChangeAspect="1" noChangeArrowheads="1"/>
          </p:cNvPicPr>
          <p:nvPr/>
        </p:nvPicPr>
        <p:blipFill>
          <a:blip r:embed="rId8"/>
          <a:srcRect/>
          <a:stretch>
            <a:fillRect/>
          </a:stretch>
        </p:blipFill>
        <p:spPr bwMode="auto">
          <a:xfrm>
            <a:off x="3824288" y="4606925"/>
            <a:ext cx="1493837" cy="1792288"/>
          </a:xfrm>
          <a:prstGeom prst="rect">
            <a:avLst/>
          </a:prstGeom>
          <a:noFill/>
          <a:ln>
            <a:noFill/>
          </a:ln>
          <a:effectLst/>
        </p:spPr>
      </p:pic>
      <p:pic>
        <p:nvPicPr>
          <p:cNvPr id="56" name="Picture 55" descr="Scenario Main Menu" title="Decoraive Image">
            <a:hlinkClick r:id="rId9" action="ppaction://hlinksldjump"/>
            <a:extLst>
              <a:ext uri="{FF2B5EF4-FFF2-40B4-BE49-F238E27FC236}">
                <a16:creationId xmlns:a16="http://schemas.microsoft.com/office/drawing/2014/main" id="{C18AB1A7-7D99-4F72-B9EB-916CA0E3F7C7}"/>
              </a:ext>
            </a:extLst>
          </p:cNvPr>
          <p:cNvPicPr>
            <a:picLocks noChangeAspect="1"/>
          </p:cNvPicPr>
          <p:nvPr/>
        </p:nvPicPr>
        <p:blipFill>
          <a:blip r:embed="rId10"/>
          <a:stretch>
            <a:fillRect/>
          </a:stretch>
        </p:blipFill>
        <p:spPr>
          <a:xfrm>
            <a:off x="8466138" y="6242050"/>
            <a:ext cx="574675" cy="430213"/>
          </a:xfrm>
          <a:prstGeom prst="rect">
            <a:avLst/>
          </a:prstGeom>
        </p:spPr>
      </p:pic>
      <p:pic>
        <p:nvPicPr>
          <p:cNvPr id="14340" name="Picture 4" descr="(Role) Play - image of 2 animated construction project managers" title="Play">
            <a:hlinkClick r:id="rId11" action="ppaction://hlinksldjump"/>
            <a:extLst>
              <a:ext uri="{FF2B5EF4-FFF2-40B4-BE49-F238E27FC236}">
                <a16:creationId xmlns:a16="http://schemas.microsoft.com/office/drawing/2014/main" id="{E3E2177E-61A0-4E7C-BEB6-F7CBEE2CC6F2}"/>
              </a:ext>
            </a:extLst>
          </p:cNvPr>
          <p:cNvPicPr>
            <a:picLocks noChangeAspect="1" noChangeArrowheads="1"/>
          </p:cNvPicPr>
          <p:nvPr/>
        </p:nvPicPr>
        <p:blipFill>
          <a:blip r:embed="rId12"/>
          <a:srcRect/>
          <a:stretch>
            <a:fillRect/>
          </a:stretch>
        </p:blipFill>
        <p:spPr bwMode="auto">
          <a:xfrm>
            <a:off x="6043613" y="4606925"/>
            <a:ext cx="1500187" cy="1792288"/>
          </a:xfrm>
          <a:prstGeom prst="rect">
            <a:avLst/>
          </a:prstGeom>
          <a:noFill/>
          <a:ln>
            <a:noFill/>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o We Have To?" title="6. Do We Have To?">
            <a:extLst>
              <a:ext uri="{FF2B5EF4-FFF2-40B4-BE49-F238E27FC236}">
                <a16:creationId xmlns:a16="http://schemas.microsoft.com/office/drawing/2014/main" id="{190C433D-3B2E-4580-8CBE-F591C3006B90}"/>
              </a:ext>
            </a:extLst>
          </p:cNvPr>
          <p:cNvPicPr>
            <a:picLocks noChangeAspect="1" noChangeArrowheads="1"/>
          </p:cNvPicPr>
          <p:nvPr/>
        </p:nvPicPr>
        <p:blipFill>
          <a:blip r:embed="rId3"/>
          <a:srcRect/>
          <a:stretch>
            <a:fillRect/>
          </a:stretch>
        </p:blipFill>
        <p:spPr bwMode="auto">
          <a:xfrm>
            <a:off x="63500" y="1417638"/>
            <a:ext cx="2066925" cy="371475"/>
          </a:xfrm>
          <a:prstGeom prst="rect">
            <a:avLst/>
          </a:prstGeom>
          <a:noFill/>
          <a:ln>
            <a:noFill/>
          </a:ln>
          <a:effectLst/>
        </p:spPr>
      </p:pic>
      <p:sp>
        <p:nvSpPr>
          <p:cNvPr id="239619" name="Title 2" hidden="1">
            <a:extLst>
              <a:ext uri="{FF2B5EF4-FFF2-40B4-BE49-F238E27FC236}">
                <a16:creationId xmlns:a16="http://schemas.microsoft.com/office/drawing/2014/main" id="{DD7F1508-14DC-41D2-B700-27B32D4A0288}"/>
              </a:ext>
            </a:extLst>
          </p:cNvPr>
          <p:cNvSpPr>
            <a:spLocks noGrp="1" noChangeArrowheads="1"/>
          </p:cNvSpPr>
          <p:nvPr>
            <p:ph type="title"/>
          </p:nvPr>
        </p:nvSpPr>
        <p:spPr>
          <a:xfrm>
            <a:off x="457200" y="1447800"/>
            <a:ext cx="8229600" cy="482600"/>
          </a:xfrm>
        </p:spPr>
        <p:txBody>
          <a:bodyPr/>
          <a:lstStyle/>
          <a:p>
            <a:r>
              <a:rPr lang="en-US" altLang="en-US" sz="2400"/>
              <a:t>Do We Have To Situation (Video)</a:t>
            </a:r>
          </a:p>
        </p:txBody>
      </p:sp>
      <p:sp>
        <p:nvSpPr>
          <p:cNvPr id="8" name="TextBox 7">
            <a:extLst>
              <a:ext uri="{FF2B5EF4-FFF2-40B4-BE49-F238E27FC236}">
                <a16:creationId xmlns:a16="http://schemas.microsoft.com/office/drawing/2014/main" id="{2FDDAC35-F1F5-424F-95B0-836E09CBC29D}"/>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ive Image">
            <a:hlinkClick r:id="rId4" action="ppaction://hlinksldjump"/>
            <a:extLst>
              <a:ext uri="{FF2B5EF4-FFF2-40B4-BE49-F238E27FC236}">
                <a16:creationId xmlns:a16="http://schemas.microsoft.com/office/drawing/2014/main" id="{37C7D970-E5D2-4AD4-ADF9-23E1377466BC}"/>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39622" name="Picture 1">
            <a:hlinkClick r:id="rId6" tooltip="Select image to launch video on YouTube and select CC for Closed-Captioning"/>
            <a:extLst>
              <a:ext uri="{FF2B5EF4-FFF2-40B4-BE49-F238E27FC236}">
                <a16:creationId xmlns:a16="http://schemas.microsoft.com/office/drawing/2014/main" id="{23E62E86-9104-43A7-B853-F1ACDA886E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87538"/>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2">
            <a:extLst>
              <a:ext uri="{FF2B5EF4-FFF2-40B4-BE49-F238E27FC236}">
                <a16:creationId xmlns:a16="http://schemas.microsoft.com/office/drawing/2014/main" id="{3172D3F4-8217-4053-9AC3-DDC4F9C01ACB}"/>
              </a:ext>
            </a:extLst>
          </p:cNvPr>
          <p:cNvSpPr>
            <a:spLocks noGrp="1" noChangeArrowheads="1"/>
          </p:cNvSpPr>
          <p:nvPr>
            <p:ph type="title"/>
          </p:nvPr>
        </p:nvSpPr>
        <p:spPr>
          <a:xfrm>
            <a:off x="1092200" y="2543175"/>
            <a:ext cx="7239000" cy="1143000"/>
          </a:xfrm>
        </p:spPr>
        <p:txBody>
          <a:bodyPr/>
          <a:lstStyle/>
          <a:p>
            <a:r>
              <a:rPr lang="en-US" altLang="en-US" sz="3600" b="1"/>
              <a:t>Do We Have To? </a:t>
            </a:r>
            <a:br>
              <a:rPr lang="en-US" altLang="en-US" sz="3600"/>
            </a:br>
            <a:r>
              <a:rPr lang="en-US" altLang="en-US" sz="3600" b="1"/>
              <a:t>Discussion Questions:  </a:t>
            </a:r>
            <a:r>
              <a:rPr lang="en-US" altLang="en-US" sz="3600" b="1">
                <a:solidFill>
                  <a:srgbClr val="FF0000"/>
                </a:solidFill>
              </a:rPr>
              <a:t>Situation</a:t>
            </a:r>
            <a:endParaRPr lang="en-US" altLang="en-US" sz="3600"/>
          </a:p>
        </p:txBody>
      </p:sp>
      <p:pic>
        <p:nvPicPr>
          <p:cNvPr id="17" name="Picture 2" descr="Quote Bubble" title="Quote Bubble">
            <a:extLst>
              <a:ext uri="{FF2B5EF4-FFF2-40B4-BE49-F238E27FC236}">
                <a16:creationId xmlns:a16="http://schemas.microsoft.com/office/drawing/2014/main" id="{83D989A9-C34E-46F5-B16C-598B66B57A12}"/>
              </a:ext>
            </a:extLst>
          </p:cNvPr>
          <p:cNvPicPr>
            <a:picLocks noChangeAspect="1" noChangeArrowheads="1"/>
          </p:cNvPicPr>
          <p:nvPr/>
        </p:nvPicPr>
        <p:blipFill>
          <a:blip r:embed="rId3"/>
          <a:srcRect l="11940"/>
          <a:stretch>
            <a:fillRect/>
          </a:stretch>
        </p:blipFill>
        <p:spPr bwMode="auto">
          <a:xfrm>
            <a:off x="7788275" y="2320925"/>
            <a:ext cx="962025" cy="852488"/>
          </a:xfrm>
          <a:prstGeom prst="rect">
            <a:avLst/>
          </a:prstGeom>
          <a:noFill/>
          <a:ln w="9525">
            <a:noFill/>
            <a:miter lim="800000"/>
            <a:headEnd/>
            <a:tailEnd/>
          </a:ln>
        </p:spPr>
      </p:pic>
      <p:sp>
        <p:nvSpPr>
          <p:cNvPr id="2" name="Rectangle 1">
            <a:extLst>
              <a:ext uri="{FF2B5EF4-FFF2-40B4-BE49-F238E27FC236}">
                <a16:creationId xmlns:a16="http://schemas.microsoft.com/office/drawing/2014/main" id="{FC314464-DDB6-4D9B-93A5-7768CC6834F1}"/>
              </a:ext>
            </a:extLst>
          </p:cNvPr>
          <p:cNvSpPr>
            <a:spLocks noChangeArrowheads="1"/>
          </p:cNvSpPr>
          <p:nvPr/>
        </p:nvSpPr>
        <p:spPr bwMode="auto">
          <a:xfrm>
            <a:off x="1347788" y="3927475"/>
            <a:ext cx="6738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Keeping in mind the five leadership skills, what do you think Floyd should do?  </a:t>
            </a:r>
          </a:p>
        </p:txBody>
      </p:sp>
      <p:pic>
        <p:nvPicPr>
          <p:cNvPr id="7" name="Picture 2" descr="Do We Have To?" title="6. Do We Have To?">
            <a:extLst>
              <a:ext uri="{FF2B5EF4-FFF2-40B4-BE49-F238E27FC236}">
                <a16:creationId xmlns:a16="http://schemas.microsoft.com/office/drawing/2014/main" id="{8626DFC1-56E9-4283-B8F2-2EA7A96F629C}"/>
              </a:ext>
            </a:extLst>
          </p:cNvPr>
          <p:cNvPicPr>
            <a:picLocks noChangeAspect="1" noChangeArrowheads="1"/>
          </p:cNvPicPr>
          <p:nvPr/>
        </p:nvPicPr>
        <p:blipFill>
          <a:blip r:embed="rId4"/>
          <a:srcRect/>
          <a:stretch>
            <a:fillRect/>
          </a:stretch>
        </p:blipFill>
        <p:spPr bwMode="auto">
          <a:xfrm>
            <a:off x="63500" y="1417638"/>
            <a:ext cx="2066925" cy="371475"/>
          </a:xfrm>
          <a:prstGeom prst="rect">
            <a:avLst/>
          </a:prstGeom>
          <a:noFill/>
          <a:ln>
            <a:noFill/>
          </a:ln>
          <a:effectLst/>
        </p:spPr>
      </p:pic>
      <p:pic>
        <p:nvPicPr>
          <p:cNvPr id="8" name="Picture 7" descr="Scenario Main Menu" title="Decoraive Image">
            <a:hlinkClick r:id="rId5" action="ppaction://hlinksldjump"/>
            <a:extLst>
              <a:ext uri="{FF2B5EF4-FFF2-40B4-BE49-F238E27FC236}">
                <a16:creationId xmlns:a16="http://schemas.microsoft.com/office/drawing/2014/main" id="{BFBB6EE0-4E8D-494A-A9FA-ECEBABBF8FAD}"/>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2" hidden="1">
            <a:extLst>
              <a:ext uri="{FF2B5EF4-FFF2-40B4-BE49-F238E27FC236}">
                <a16:creationId xmlns:a16="http://schemas.microsoft.com/office/drawing/2014/main" id="{12F2BB88-31BD-4C14-AEFB-E5B235AD6783}"/>
              </a:ext>
            </a:extLst>
          </p:cNvPr>
          <p:cNvSpPr>
            <a:spLocks noGrp="1" noChangeArrowheads="1"/>
          </p:cNvSpPr>
          <p:nvPr>
            <p:ph type="title"/>
          </p:nvPr>
        </p:nvSpPr>
        <p:spPr>
          <a:xfrm>
            <a:off x="2074863" y="1447800"/>
            <a:ext cx="5824537" cy="485775"/>
          </a:xfrm>
        </p:spPr>
        <p:txBody>
          <a:bodyPr/>
          <a:lstStyle/>
          <a:p>
            <a:r>
              <a:rPr lang="en-US" altLang="en-US" sz="2400"/>
              <a:t>Do We Have to? Outcome A (Video)</a:t>
            </a:r>
          </a:p>
        </p:txBody>
      </p:sp>
      <p:sp>
        <p:nvSpPr>
          <p:cNvPr id="8" name="TextBox 7">
            <a:extLst>
              <a:ext uri="{FF2B5EF4-FFF2-40B4-BE49-F238E27FC236}">
                <a16:creationId xmlns:a16="http://schemas.microsoft.com/office/drawing/2014/main" id="{F20EDDA4-F8CB-42AF-9B92-CCAB5B25DFE2}"/>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Do We Have To?" title="6. Do We Have To?">
            <a:extLst>
              <a:ext uri="{FF2B5EF4-FFF2-40B4-BE49-F238E27FC236}">
                <a16:creationId xmlns:a16="http://schemas.microsoft.com/office/drawing/2014/main" id="{D8A9C92A-D5CB-4F64-8C5B-9877C5150FD4}"/>
              </a:ext>
            </a:extLst>
          </p:cNvPr>
          <p:cNvPicPr>
            <a:picLocks noChangeAspect="1" noChangeArrowheads="1"/>
          </p:cNvPicPr>
          <p:nvPr/>
        </p:nvPicPr>
        <p:blipFill>
          <a:blip r:embed="rId3"/>
          <a:srcRect/>
          <a:stretch>
            <a:fillRect/>
          </a:stretch>
        </p:blipFill>
        <p:spPr bwMode="auto">
          <a:xfrm>
            <a:off x="63500" y="1417638"/>
            <a:ext cx="2066925" cy="371475"/>
          </a:xfrm>
          <a:prstGeom prst="rect">
            <a:avLst/>
          </a:prstGeom>
          <a:noFill/>
          <a:ln>
            <a:noFill/>
          </a:ln>
          <a:effectLst/>
        </p:spPr>
      </p:pic>
      <p:pic>
        <p:nvPicPr>
          <p:cNvPr id="11" name="Picture 10" descr="Scenario Main Menu" title="Decoraive Image">
            <a:hlinkClick r:id="rId4" action="ppaction://hlinksldjump"/>
            <a:extLst>
              <a:ext uri="{FF2B5EF4-FFF2-40B4-BE49-F238E27FC236}">
                <a16:creationId xmlns:a16="http://schemas.microsoft.com/office/drawing/2014/main" id="{5941E246-E58A-4DA8-8C2D-6C2A30C76C9F}"/>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43718" name="Picture 1">
            <a:hlinkClick r:id="rId6" tooltip="Select image to launch video on YouTube and select CC for Closed-Captioning"/>
            <a:extLst>
              <a:ext uri="{FF2B5EF4-FFF2-40B4-BE49-F238E27FC236}">
                <a16:creationId xmlns:a16="http://schemas.microsoft.com/office/drawing/2014/main" id="{57E827E8-F7F4-4CCB-86A8-4661C16079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7642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2">
            <a:extLst>
              <a:ext uri="{FF2B5EF4-FFF2-40B4-BE49-F238E27FC236}">
                <a16:creationId xmlns:a16="http://schemas.microsoft.com/office/drawing/2014/main" id="{A201FC90-AEB7-49EE-9C70-472600D33953}"/>
              </a:ext>
            </a:extLst>
          </p:cNvPr>
          <p:cNvSpPr>
            <a:spLocks noGrp="1" noChangeArrowheads="1"/>
          </p:cNvSpPr>
          <p:nvPr>
            <p:ph type="title"/>
          </p:nvPr>
        </p:nvSpPr>
        <p:spPr>
          <a:xfrm>
            <a:off x="1108075" y="2019300"/>
            <a:ext cx="6731000" cy="1143000"/>
          </a:xfrm>
        </p:spPr>
        <p:txBody>
          <a:bodyPr/>
          <a:lstStyle/>
          <a:p>
            <a:r>
              <a:rPr lang="en-US" altLang="en-US" sz="3600" b="1"/>
              <a:t>Do We Have To </a:t>
            </a:r>
            <a:br>
              <a:rPr lang="en-US" altLang="en-US" sz="3600"/>
            </a:br>
            <a:r>
              <a:rPr lang="en-US" altLang="en-US" sz="3600" b="1"/>
              <a:t>Discussion Questions:  </a:t>
            </a:r>
            <a:r>
              <a:rPr lang="en-US" altLang="en-US" sz="3600" b="1">
                <a:solidFill>
                  <a:srgbClr val="FF0000"/>
                </a:solidFill>
              </a:rPr>
              <a:t>Outcome A</a:t>
            </a:r>
            <a:endParaRPr lang="en-US" altLang="en-US" sz="3600"/>
          </a:p>
        </p:txBody>
      </p:sp>
      <p:pic>
        <p:nvPicPr>
          <p:cNvPr id="17" name="Picture 2" descr="Quote Bubble" title="Quote Bubble">
            <a:extLst>
              <a:ext uri="{FF2B5EF4-FFF2-40B4-BE49-F238E27FC236}">
                <a16:creationId xmlns:a16="http://schemas.microsoft.com/office/drawing/2014/main" id="{319B86AC-4622-433D-A9C6-E63E38495ED4}"/>
              </a:ext>
            </a:extLst>
          </p:cNvPr>
          <p:cNvPicPr>
            <a:picLocks noChangeAspect="1" noChangeArrowheads="1"/>
          </p:cNvPicPr>
          <p:nvPr/>
        </p:nvPicPr>
        <p:blipFill>
          <a:blip r:embed="rId3"/>
          <a:srcRect l="11940"/>
          <a:stretch>
            <a:fillRect/>
          </a:stretch>
        </p:blipFill>
        <p:spPr bwMode="auto">
          <a:xfrm>
            <a:off x="7670800" y="1982788"/>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77F7D82A-699D-496B-A473-F6270AC05656}"/>
              </a:ext>
            </a:extLst>
          </p:cNvPr>
          <p:cNvSpPr>
            <a:spLocks noChangeArrowheads="1"/>
          </p:cNvSpPr>
          <p:nvPr/>
        </p:nvSpPr>
        <p:spPr bwMode="auto">
          <a:xfrm>
            <a:off x="976313" y="3363913"/>
            <a:ext cx="74009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are your thoughts on how Floyd handled this situation? </a:t>
            </a:r>
          </a:p>
          <a:p>
            <a:pPr eaLnBrk="1" hangingPunct="1">
              <a:spcAft>
                <a:spcPts val="600"/>
              </a:spcAft>
              <a:buFont typeface="Calibri" panose="020F0502020204030204" pitchFamily="34" charset="0"/>
              <a:buAutoNum type="arabicPeriod"/>
            </a:pPr>
            <a:r>
              <a:rPr lang="en-US" altLang="en-US" sz="2500"/>
              <a:t>Which safety leadership skills did or did he not demonstrate?</a:t>
            </a:r>
          </a:p>
          <a:p>
            <a:pPr eaLnBrk="1" hangingPunct="1">
              <a:spcAft>
                <a:spcPts val="600"/>
              </a:spcAft>
              <a:buFont typeface="Calibri" panose="020F0502020204030204" pitchFamily="34" charset="0"/>
              <a:buAutoNum type="arabicPeriod"/>
            </a:pPr>
            <a:r>
              <a:rPr lang="en-US" altLang="en-US" sz="2500"/>
              <a:t>What message is Floyd sending to Ed, Tina and Tom about the value of safety?</a:t>
            </a:r>
          </a:p>
        </p:txBody>
      </p:sp>
      <p:pic>
        <p:nvPicPr>
          <p:cNvPr id="7" name="Picture 2" descr="Do We Have To?" title="6. Do We Have To?">
            <a:extLst>
              <a:ext uri="{FF2B5EF4-FFF2-40B4-BE49-F238E27FC236}">
                <a16:creationId xmlns:a16="http://schemas.microsoft.com/office/drawing/2014/main" id="{4817DFF1-44C2-440E-A483-596FC4C12C1F}"/>
              </a:ext>
            </a:extLst>
          </p:cNvPr>
          <p:cNvPicPr>
            <a:picLocks noChangeAspect="1" noChangeArrowheads="1"/>
          </p:cNvPicPr>
          <p:nvPr/>
        </p:nvPicPr>
        <p:blipFill>
          <a:blip r:embed="rId4"/>
          <a:srcRect/>
          <a:stretch>
            <a:fillRect/>
          </a:stretch>
        </p:blipFill>
        <p:spPr bwMode="auto">
          <a:xfrm>
            <a:off x="63500" y="1417638"/>
            <a:ext cx="2066925" cy="371475"/>
          </a:xfrm>
          <a:prstGeom prst="rect">
            <a:avLst/>
          </a:prstGeom>
          <a:noFill/>
          <a:ln>
            <a:noFill/>
          </a:ln>
          <a:effectLst/>
        </p:spPr>
      </p:pic>
      <p:pic>
        <p:nvPicPr>
          <p:cNvPr id="8" name="Picture 7" descr="Scenario Main Menu" title="Decoraive Image">
            <a:hlinkClick r:id="rId5" action="ppaction://hlinksldjump"/>
            <a:extLst>
              <a:ext uri="{FF2B5EF4-FFF2-40B4-BE49-F238E27FC236}">
                <a16:creationId xmlns:a16="http://schemas.microsoft.com/office/drawing/2014/main" id="{563DA073-8218-40C2-AD53-D363FAE3BCA1}"/>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2" hidden="1">
            <a:extLst>
              <a:ext uri="{FF2B5EF4-FFF2-40B4-BE49-F238E27FC236}">
                <a16:creationId xmlns:a16="http://schemas.microsoft.com/office/drawing/2014/main" id="{0F5B29AD-6988-4993-90A3-A8595B0E5A76}"/>
              </a:ext>
            </a:extLst>
          </p:cNvPr>
          <p:cNvSpPr>
            <a:spLocks noGrp="1" noChangeArrowheads="1"/>
          </p:cNvSpPr>
          <p:nvPr>
            <p:ph type="title"/>
          </p:nvPr>
        </p:nvSpPr>
        <p:spPr>
          <a:xfrm>
            <a:off x="2286000" y="1447800"/>
            <a:ext cx="5753100" cy="584200"/>
          </a:xfrm>
        </p:spPr>
        <p:txBody>
          <a:bodyPr/>
          <a:lstStyle/>
          <a:p>
            <a:r>
              <a:rPr lang="en-US" altLang="en-US" sz="2400"/>
              <a:t>Do We Have To Outcome B (Video)</a:t>
            </a:r>
          </a:p>
        </p:txBody>
      </p:sp>
      <p:sp>
        <p:nvSpPr>
          <p:cNvPr id="8" name="TextBox 7">
            <a:extLst>
              <a:ext uri="{FF2B5EF4-FFF2-40B4-BE49-F238E27FC236}">
                <a16:creationId xmlns:a16="http://schemas.microsoft.com/office/drawing/2014/main" id="{D623E800-7E18-4911-88D9-6BB622441037}"/>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Do We Have To?" title="6. Do We Have To?">
            <a:extLst>
              <a:ext uri="{FF2B5EF4-FFF2-40B4-BE49-F238E27FC236}">
                <a16:creationId xmlns:a16="http://schemas.microsoft.com/office/drawing/2014/main" id="{D1342552-3695-43AB-9D95-94C3B105666C}"/>
              </a:ext>
            </a:extLst>
          </p:cNvPr>
          <p:cNvPicPr>
            <a:picLocks noChangeAspect="1" noChangeArrowheads="1"/>
          </p:cNvPicPr>
          <p:nvPr/>
        </p:nvPicPr>
        <p:blipFill>
          <a:blip r:embed="rId3"/>
          <a:srcRect/>
          <a:stretch>
            <a:fillRect/>
          </a:stretch>
        </p:blipFill>
        <p:spPr bwMode="auto">
          <a:xfrm>
            <a:off x="63500" y="1417638"/>
            <a:ext cx="2066925" cy="371475"/>
          </a:xfrm>
          <a:prstGeom prst="rect">
            <a:avLst/>
          </a:prstGeom>
          <a:noFill/>
          <a:ln>
            <a:noFill/>
          </a:ln>
          <a:effectLst/>
        </p:spPr>
      </p:pic>
      <p:pic>
        <p:nvPicPr>
          <p:cNvPr id="10" name="Picture 9" descr="Scenario Main Menu" title="Decoraive Image">
            <a:hlinkClick r:id="rId4" action="ppaction://hlinksldjump"/>
            <a:extLst>
              <a:ext uri="{FF2B5EF4-FFF2-40B4-BE49-F238E27FC236}">
                <a16:creationId xmlns:a16="http://schemas.microsoft.com/office/drawing/2014/main" id="{422FE016-AFA6-4BED-9404-9FA7727C6AD1}"/>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47814" name="Picture 1">
            <a:hlinkClick r:id="rId6" tooltip="Select image to launch video on YouTube and select CC for Closed-Captioning"/>
            <a:extLst>
              <a:ext uri="{FF2B5EF4-FFF2-40B4-BE49-F238E27FC236}">
                <a16:creationId xmlns:a16="http://schemas.microsoft.com/office/drawing/2014/main" id="{6AE78A08-9683-45CF-AEA5-2ED13EA2CB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81188"/>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FAA9677A-B9DD-4DFF-9B7D-44F7A4BE779D}"/>
              </a:ext>
            </a:extLst>
          </p:cNvPr>
          <p:cNvSpPr>
            <a:spLocks noGrp="1" noChangeArrowheads="1"/>
          </p:cNvSpPr>
          <p:nvPr>
            <p:ph type="title"/>
          </p:nvPr>
        </p:nvSpPr>
        <p:spPr>
          <a:xfrm>
            <a:off x="1092200" y="2251075"/>
            <a:ext cx="6946900" cy="1143000"/>
          </a:xfrm>
        </p:spPr>
        <p:txBody>
          <a:bodyPr/>
          <a:lstStyle/>
          <a:p>
            <a:r>
              <a:rPr lang="en-US" altLang="en-US" sz="3600" b="1"/>
              <a:t>Do We Have To?</a:t>
            </a:r>
            <a:br>
              <a:rPr lang="en-US" altLang="en-US" sz="3600" b="1"/>
            </a:br>
            <a:r>
              <a:rPr lang="en-US" altLang="en-US" sz="3600" b="1"/>
              <a:t>Discussion Questions:  </a:t>
            </a:r>
            <a:r>
              <a:rPr lang="en-US" altLang="en-US" sz="3600" b="1">
                <a:solidFill>
                  <a:srgbClr val="FF0000"/>
                </a:solidFill>
              </a:rPr>
              <a:t>Outcome B</a:t>
            </a:r>
            <a:endParaRPr lang="en-US" altLang="en-US" sz="3600"/>
          </a:p>
        </p:txBody>
      </p:sp>
      <p:pic>
        <p:nvPicPr>
          <p:cNvPr id="17" name="Picture 2" descr="Quote Bubble" title="Quote Bubble">
            <a:extLst>
              <a:ext uri="{FF2B5EF4-FFF2-40B4-BE49-F238E27FC236}">
                <a16:creationId xmlns:a16="http://schemas.microsoft.com/office/drawing/2014/main" id="{A215C57A-1A38-4799-BEAC-960ABE14D84C}"/>
              </a:ext>
            </a:extLst>
          </p:cNvPr>
          <p:cNvPicPr>
            <a:picLocks noChangeAspect="1" noChangeArrowheads="1"/>
          </p:cNvPicPr>
          <p:nvPr/>
        </p:nvPicPr>
        <p:blipFill>
          <a:blip r:embed="rId3"/>
          <a:srcRect l="11940"/>
          <a:stretch>
            <a:fillRect/>
          </a:stretch>
        </p:blipFill>
        <p:spPr bwMode="auto">
          <a:xfrm>
            <a:off x="7791450" y="2078038"/>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AC8FD74F-233D-4C0F-88C5-DD4C983679BE}"/>
              </a:ext>
            </a:extLst>
          </p:cNvPr>
          <p:cNvSpPr>
            <a:spLocks noChangeArrowheads="1"/>
          </p:cNvSpPr>
          <p:nvPr/>
        </p:nvSpPr>
        <p:spPr bwMode="auto">
          <a:xfrm>
            <a:off x="1092200" y="3678238"/>
            <a:ext cx="7321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do you think of the way Floyd handled the situation this time?</a:t>
            </a:r>
          </a:p>
          <a:p>
            <a:pPr eaLnBrk="1" hangingPunct="1">
              <a:spcAft>
                <a:spcPts val="600"/>
              </a:spcAft>
              <a:buFont typeface="Calibri" panose="020F0502020204030204" pitchFamily="34" charset="0"/>
              <a:buAutoNum type="arabicPeriod"/>
            </a:pPr>
            <a:r>
              <a:rPr lang="en-US" altLang="en-US" sz="2500"/>
              <a:t>Which of the leadership skills did he demonstrate? </a:t>
            </a:r>
          </a:p>
        </p:txBody>
      </p:sp>
      <p:pic>
        <p:nvPicPr>
          <p:cNvPr id="7" name="Picture 2" descr="Do We Have To?" title="6. Do We Have To?">
            <a:extLst>
              <a:ext uri="{FF2B5EF4-FFF2-40B4-BE49-F238E27FC236}">
                <a16:creationId xmlns:a16="http://schemas.microsoft.com/office/drawing/2014/main" id="{37240A98-89ED-48C4-B15E-F099C020F6EB}"/>
              </a:ext>
            </a:extLst>
          </p:cNvPr>
          <p:cNvPicPr>
            <a:picLocks noChangeAspect="1" noChangeArrowheads="1"/>
          </p:cNvPicPr>
          <p:nvPr/>
        </p:nvPicPr>
        <p:blipFill>
          <a:blip r:embed="rId4"/>
          <a:srcRect/>
          <a:stretch>
            <a:fillRect/>
          </a:stretch>
        </p:blipFill>
        <p:spPr bwMode="auto">
          <a:xfrm>
            <a:off x="63500" y="1417638"/>
            <a:ext cx="2066925" cy="371475"/>
          </a:xfrm>
          <a:prstGeom prst="rect">
            <a:avLst/>
          </a:prstGeom>
          <a:noFill/>
          <a:ln>
            <a:noFill/>
          </a:ln>
          <a:effectLst/>
        </p:spPr>
      </p:pic>
      <p:pic>
        <p:nvPicPr>
          <p:cNvPr id="8" name="Picture 7" descr="Scenario Main Menu" title="Decoraive Image">
            <a:hlinkClick r:id="rId5" action="ppaction://hlinksldjump"/>
            <a:extLst>
              <a:ext uri="{FF2B5EF4-FFF2-40B4-BE49-F238E27FC236}">
                <a16:creationId xmlns:a16="http://schemas.microsoft.com/office/drawing/2014/main" id="{DD09C399-CDEF-4228-AFD1-95923AA8CBA5}"/>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3">
            <a:extLst>
              <a:ext uri="{FF2B5EF4-FFF2-40B4-BE49-F238E27FC236}">
                <a16:creationId xmlns:a16="http://schemas.microsoft.com/office/drawing/2014/main" id="{0CC47F3E-2769-40FD-A1EA-900F4B51D830}"/>
              </a:ext>
            </a:extLst>
          </p:cNvPr>
          <p:cNvSpPr>
            <a:spLocks noGrp="1" noChangeArrowheads="1"/>
          </p:cNvSpPr>
          <p:nvPr>
            <p:ph type="title"/>
          </p:nvPr>
        </p:nvSpPr>
        <p:spPr>
          <a:xfrm>
            <a:off x="1677988" y="1625600"/>
            <a:ext cx="5867400" cy="1143000"/>
          </a:xfrm>
        </p:spPr>
        <p:txBody>
          <a:bodyPr/>
          <a:lstStyle/>
          <a:p>
            <a:r>
              <a:rPr lang="en-US" altLang="en-US" sz="3600" b="1"/>
              <a:t>Do We Have To?</a:t>
            </a:r>
            <a:br>
              <a:rPr lang="en-US" altLang="en-US" sz="3600" b="1"/>
            </a:br>
            <a:r>
              <a:rPr lang="en-US" altLang="en-US" sz="3600" b="1">
                <a:solidFill>
                  <a:srgbClr val="FF0000"/>
                </a:solidFill>
              </a:rPr>
              <a:t>Situation – Key Points</a:t>
            </a:r>
            <a:endParaRPr lang="en-US" altLang="en-US" sz="3600"/>
          </a:p>
        </p:txBody>
      </p:sp>
      <p:sp>
        <p:nvSpPr>
          <p:cNvPr id="251907" name="Rectangle 2">
            <a:extLst>
              <a:ext uri="{FF2B5EF4-FFF2-40B4-BE49-F238E27FC236}">
                <a16:creationId xmlns:a16="http://schemas.microsoft.com/office/drawing/2014/main" id="{C2288FBE-78C0-415B-9492-B58B5D6E3CF6}"/>
              </a:ext>
            </a:extLst>
          </p:cNvPr>
          <p:cNvSpPr>
            <a:spLocks noChangeArrowheads="1"/>
          </p:cNvSpPr>
          <p:nvPr/>
        </p:nvSpPr>
        <p:spPr bwMode="auto">
          <a:xfrm>
            <a:off x="1204913" y="2971800"/>
            <a:ext cx="6880225" cy="25542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Ed and his crew, Tina and Tom who are both trainees are loading materials into a suspended scaffold.</a:t>
            </a:r>
          </a:p>
          <a:p>
            <a:pPr eaLnBrk="1" hangingPunct="1">
              <a:spcAft>
                <a:spcPts val="600"/>
              </a:spcAft>
              <a:buFont typeface="Arial" panose="020B0604020202020204" pitchFamily="34" charset="0"/>
              <a:buChar char="•"/>
            </a:pPr>
            <a:r>
              <a:rPr lang="en-US" altLang="en-US" sz="2500"/>
              <a:t>Floyd asks Ed if they’ve inspected the rigging.</a:t>
            </a:r>
          </a:p>
          <a:p>
            <a:pPr eaLnBrk="1" hangingPunct="1">
              <a:spcAft>
                <a:spcPts val="600"/>
              </a:spcAft>
              <a:buFont typeface="Arial" panose="020B0604020202020204" pitchFamily="34" charset="0"/>
              <a:buChar char="•"/>
            </a:pPr>
            <a:r>
              <a:rPr lang="en-US" altLang="en-US" sz="2500"/>
              <a:t>Ed snaps back that they checked in the morning and it’s probably 120 degrees on the roof!</a:t>
            </a:r>
          </a:p>
        </p:txBody>
      </p:sp>
      <p:pic>
        <p:nvPicPr>
          <p:cNvPr id="7" name="Picture 2" descr="Do We Have To?" title="6. Do We Have To?">
            <a:extLst>
              <a:ext uri="{FF2B5EF4-FFF2-40B4-BE49-F238E27FC236}">
                <a16:creationId xmlns:a16="http://schemas.microsoft.com/office/drawing/2014/main" id="{E5CB100E-1BD1-4AFB-B232-BF6A149DDF45}"/>
              </a:ext>
            </a:extLst>
          </p:cNvPr>
          <p:cNvPicPr>
            <a:picLocks noChangeAspect="1" noChangeArrowheads="1"/>
          </p:cNvPicPr>
          <p:nvPr/>
        </p:nvPicPr>
        <p:blipFill>
          <a:blip r:embed="rId3"/>
          <a:srcRect/>
          <a:stretch>
            <a:fillRect/>
          </a:stretch>
        </p:blipFill>
        <p:spPr bwMode="auto">
          <a:xfrm>
            <a:off x="66675" y="1430338"/>
            <a:ext cx="2084388" cy="371475"/>
          </a:xfrm>
          <a:prstGeom prst="rect">
            <a:avLst/>
          </a:prstGeom>
          <a:noFill/>
          <a:ln>
            <a:noFill/>
          </a:ln>
          <a:effectLst/>
        </p:spPr>
      </p:pic>
      <p:pic>
        <p:nvPicPr>
          <p:cNvPr id="6" name="Picture 5" descr="Scenario Main Menu" title="Decoraive Image">
            <a:hlinkClick r:id="rId4" action="ppaction://hlinksldjump"/>
            <a:extLst>
              <a:ext uri="{FF2B5EF4-FFF2-40B4-BE49-F238E27FC236}">
                <a16:creationId xmlns:a16="http://schemas.microsoft.com/office/drawing/2014/main" id="{D0F3EA58-84B7-4BB4-A63B-3B5AA0367618}"/>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AD2C42B-4381-4899-A4FA-C6799858D405}"/>
              </a:ext>
            </a:extLst>
          </p:cNvPr>
          <p:cNvSpPr>
            <a:spLocks noGrp="1" noChangeArrowheads="1"/>
          </p:cNvSpPr>
          <p:nvPr>
            <p:ph type="title"/>
          </p:nvPr>
        </p:nvSpPr>
        <p:spPr>
          <a:xfrm>
            <a:off x="1082675" y="1982788"/>
            <a:ext cx="7456488" cy="1143000"/>
          </a:xfrm>
        </p:spPr>
        <p:txBody>
          <a:bodyPr/>
          <a:lstStyle/>
          <a:p>
            <a:r>
              <a:rPr lang="en-US" altLang="en-US" sz="3600" b="1">
                <a:solidFill>
                  <a:srgbClr val="FF0000"/>
                </a:solidFill>
              </a:rPr>
              <a:t>Benefits of Effective Safety Leadership</a:t>
            </a:r>
          </a:p>
        </p:txBody>
      </p:sp>
      <p:sp>
        <p:nvSpPr>
          <p:cNvPr id="3" name="Content Placeholder 2">
            <a:extLst>
              <a:ext uri="{FF2B5EF4-FFF2-40B4-BE49-F238E27FC236}">
                <a16:creationId xmlns:a16="http://schemas.microsoft.com/office/drawing/2014/main" id="{647BE1C1-10E0-41F5-A1E4-32A06603C3E2}"/>
              </a:ext>
            </a:extLst>
          </p:cNvPr>
          <p:cNvSpPr>
            <a:spLocks noGrp="1" noChangeArrowheads="1"/>
          </p:cNvSpPr>
          <p:nvPr>
            <p:ph idx="1"/>
          </p:nvPr>
        </p:nvSpPr>
        <p:spPr>
          <a:xfrm>
            <a:off x="730250" y="3125788"/>
            <a:ext cx="3978275" cy="2360612"/>
          </a:xfrm>
        </p:spPr>
        <p:txBody>
          <a:bodyPr/>
          <a:lstStyle/>
          <a:p>
            <a:pPr>
              <a:buClr>
                <a:srgbClr val="FF0000"/>
              </a:buClr>
            </a:pPr>
            <a:r>
              <a:rPr lang="en-US" altLang="en-US" sz="2500"/>
              <a:t>Increased morale </a:t>
            </a:r>
          </a:p>
          <a:p>
            <a:pPr>
              <a:buClr>
                <a:srgbClr val="FF0000"/>
              </a:buClr>
            </a:pPr>
            <a:r>
              <a:rPr lang="en-US" altLang="en-US" sz="2500"/>
              <a:t>Increased teamwork</a:t>
            </a:r>
          </a:p>
          <a:p>
            <a:pPr>
              <a:buClr>
                <a:srgbClr val="FF0000"/>
              </a:buClr>
            </a:pPr>
            <a:r>
              <a:rPr lang="en-US" altLang="en-US" sz="2500"/>
              <a:t>Positive safety climate</a:t>
            </a:r>
          </a:p>
          <a:p>
            <a:pPr>
              <a:buClr>
                <a:srgbClr val="FF0000"/>
              </a:buClr>
            </a:pPr>
            <a:r>
              <a:rPr lang="en-US" altLang="en-US" sz="2500"/>
              <a:t>Reduced hazards</a:t>
            </a:r>
          </a:p>
          <a:p>
            <a:pPr>
              <a:buClr>
                <a:srgbClr val="FF0000"/>
              </a:buClr>
            </a:pPr>
            <a:r>
              <a:rPr lang="en-US" altLang="en-US" sz="2500"/>
              <a:t>Safer work practices</a:t>
            </a:r>
          </a:p>
        </p:txBody>
      </p:sp>
      <p:sp>
        <p:nvSpPr>
          <p:cNvPr id="4" name="Content Placeholder 2">
            <a:extLst>
              <a:ext uri="{FF2B5EF4-FFF2-40B4-BE49-F238E27FC236}">
                <a16:creationId xmlns:a16="http://schemas.microsoft.com/office/drawing/2014/main" id="{9A672AA6-C523-4A13-84A6-A0BA9E73E261}"/>
              </a:ext>
            </a:extLst>
          </p:cNvPr>
          <p:cNvSpPr txBox="1">
            <a:spLocks noChangeArrowheads="1"/>
          </p:cNvSpPr>
          <p:nvPr/>
        </p:nvSpPr>
        <p:spPr bwMode="auto">
          <a:xfrm>
            <a:off x="4800600" y="3167063"/>
            <a:ext cx="42989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FF0000"/>
              </a:buClr>
            </a:pPr>
            <a:r>
              <a:rPr lang="en-US" altLang="en-US" sz="2500"/>
              <a:t>Fewer injuries and fatalities </a:t>
            </a:r>
          </a:p>
          <a:p>
            <a:pPr eaLnBrk="1" hangingPunct="1">
              <a:buClr>
                <a:srgbClr val="FF0000"/>
              </a:buClr>
            </a:pPr>
            <a:r>
              <a:rPr lang="en-US" altLang="en-US" sz="2500"/>
              <a:t>Better business reputation</a:t>
            </a:r>
          </a:p>
          <a:p>
            <a:pPr eaLnBrk="1" hangingPunct="1">
              <a:buClr>
                <a:srgbClr val="FF0000"/>
              </a:buClr>
            </a:pPr>
            <a:r>
              <a:rPr lang="en-US" altLang="en-US" sz="2500"/>
              <a:t>More productive and better quality</a:t>
            </a:r>
          </a:p>
          <a:p>
            <a:pPr eaLnBrk="1" hangingPunct="1">
              <a:buClr>
                <a:srgbClr val="FF0000"/>
              </a:buClr>
            </a:pPr>
            <a:r>
              <a:rPr lang="en-US" altLang="en-US" sz="2500"/>
              <a:t>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o We Have To?" title="6. Do We Have To?">
            <a:extLst>
              <a:ext uri="{FF2B5EF4-FFF2-40B4-BE49-F238E27FC236}">
                <a16:creationId xmlns:a16="http://schemas.microsoft.com/office/drawing/2014/main" id="{DC9ED7BD-96D9-48DD-8037-FFF549D19186}"/>
              </a:ext>
            </a:extLst>
          </p:cNvPr>
          <p:cNvPicPr>
            <a:picLocks noChangeAspect="1" noChangeArrowheads="1"/>
          </p:cNvPicPr>
          <p:nvPr/>
        </p:nvPicPr>
        <p:blipFill>
          <a:blip r:embed="rId3"/>
          <a:srcRect/>
          <a:stretch>
            <a:fillRect/>
          </a:stretch>
        </p:blipFill>
        <p:spPr bwMode="auto">
          <a:xfrm>
            <a:off x="66675" y="1430338"/>
            <a:ext cx="2084388" cy="371475"/>
          </a:xfrm>
          <a:prstGeom prst="rect">
            <a:avLst/>
          </a:prstGeom>
          <a:noFill/>
          <a:ln>
            <a:noFill/>
          </a:ln>
          <a:effectLst/>
        </p:spPr>
      </p:pic>
      <p:sp>
        <p:nvSpPr>
          <p:cNvPr id="253955" name="Title 2">
            <a:extLst>
              <a:ext uri="{FF2B5EF4-FFF2-40B4-BE49-F238E27FC236}">
                <a16:creationId xmlns:a16="http://schemas.microsoft.com/office/drawing/2014/main" id="{A92C239E-F0E2-4DF8-BDCB-648F018C1D8D}"/>
              </a:ext>
            </a:extLst>
          </p:cNvPr>
          <p:cNvSpPr>
            <a:spLocks noGrp="1" noChangeArrowheads="1"/>
          </p:cNvSpPr>
          <p:nvPr>
            <p:ph type="title"/>
          </p:nvPr>
        </p:nvSpPr>
        <p:spPr>
          <a:xfrm>
            <a:off x="1271588" y="2214563"/>
            <a:ext cx="6378575" cy="1143000"/>
          </a:xfrm>
        </p:spPr>
        <p:txBody>
          <a:bodyPr/>
          <a:lstStyle/>
          <a:p>
            <a:r>
              <a:rPr lang="en-US" altLang="en-US" sz="3600" b="1"/>
              <a:t>Do We Have To?</a:t>
            </a:r>
            <a:br>
              <a:rPr lang="en-US" altLang="en-US" sz="3600"/>
            </a:br>
            <a:r>
              <a:rPr lang="en-US" altLang="en-US" sz="3600" b="1"/>
              <a:t>Discussion Questions:  </a:t>
            </a:r>
            <a:r>
              <a:rPr lang="en-US" altLang="en-US" sz="3600" b="1">
                <a:solidFill>
                  <a:srgbClr val="FF0000"/>
                </a:solidFill>
              </a:rPr>
              <a:t>Situation</a:t>
            </a:r>
            <a:endParaRPr lang="en-US" altLang="en-US" sz="3600"/>
          </a:p>
        </p:txBody>
      </p:sp>
      <p:pic>
        <p:nvPicPr>
          <p:cNvPr id="17" name="Picture 2" descr="Quote Bubble" title="Quote Bubble">
            <a:extLst>
              <a:ext uri="{FF2B5EF4-FFF2-40B4-BE49-F238E27FC236}">
                <a16:creationId xmlns:a16="http://schemas.microsoft.com/office/drawing/2014/main" id="{EE58DBA1-335C-44BD-888D-42F7EF33E6E3}"/>
              </a:ext>
            </a:extLst>
          </p:cNvPr>
          <p:cNvPicPr>
            <a:picLocks noChangeAspect="1" noChangeArrowheads="1"/>
          </p:cNvPicPr>
          <p:nvPr/>
        </p:nvPicPr>
        <p:blipFill>
          <a:blip r:embed="rId4"/>
          <a:srcRect l="11940"/>
          <a:stretch>
            <a:fillRect/>
          </a:stretch>
        </p:blipFill>
        <p:spPr bwMode="auto">
          <a:xfrm>
            <a:off x="7404100" y="2095500"/>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9F3FE3D6-B7D8-45D4-8308-DAAC18874CE4}"/>
              </a:ext>
            </a:extLst>
          </p:cNvPr>
          <p:cNvSpPr>
            <a:spLocks noChangeArrowheads="1"/>
          </p:cNvSpPr>
          <p:nvPr/>
        </p:nvSpPr>
        <p:spPr bwMode="auto">
          <a:xfrm>
            <a:off x="1092200" y="3584575"/>
            <a:ext cx="67389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Keeping in mind the five leadership skills, what do you think Floyd should do?  </a:t>
            </a:r>
          </a:p>
        </p:txBody>
      </p:sp>
      <p:pic>
        <p:nvPicPr>
          <p:cNvPr id="7" name="Picture 6" descr="Scenario Main Menu" title="Decoraive Image">
            <a:hlinkClick r:id="rId5" action="ppaction://hlinksldjump"/>
            <a:extLst>
              <a:ext uri="{FF2B5EF4-FFF2-40B4-BE49-F238E27FC236}">
                <a16:creationId xmlns:a16="http://schemas.microsoft.com/office/drawing/2014/main" id="{F5C6FF25-E089-4737-8383-6659EF009652}"/>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2">
            <a:extLst>
              <a:ext uri="{FF2B5EF4-FFF2-40B4-BE49-F238E27FC236}">
                <a16:creationId xmlns:a16="http://schemas.microsoft.com/office/drawing/2014/main" id="{467BB710-BC02-4C3D-AC35-96EBCA0A382D}"/>
              </a:ext>
            </a:extLst>
          </p:cNvPr>
          <p:cNvSpPr>
            <a:spLocks noGrp="1" noChangeArrowheads="1"/>
          </p:cNvSpPr>
          <p:nvPr>
            <p:ph type="title"/>
          </p:nvPr>
        </p:nvSpPr>
        <p:spPr>
          <a:xfrm>
            <a:off x="558800" y="1755775"/>
            <a:ext cx="8229600" cy="1143000"/>
          </a:xfrm>
        </p:spPr>
        <p:txBody>
          <a:bodyPr/>
          <a:lstStyle/>
          <a:p>
            <a:r>
              <a:rPr lang="en-US" altLang="en-US" sz="3600" b="1"/>
              <a:t>Do We Have To?</a:t>
            </a:r>
            <a:br>
              <a:rPr lang="en-US" altLang="en-US" sz="3600" b="1"/>
            </a:br>
            <a:r>
              <a:rPr lang="en-US" altLang="en-US" sz="3600" b="1">
                <a:solidFill>
                  <a:srgbClr val="FF0000"/>
                </a:solidFill>
              </a:rPr>
              <a:t>Outcome A – Key Points</a:t>
            </a:r>
            <a:endParaRPr lang="en-US" altLang="en-US" sz="3600" b="1"/>
          </a:p>
        </p:txBody>
      </p:sp>
      <p:sp>
        <p:nvSpPr>
          <p:cNvPr id="256003" name="Rectangle 1">
            <a:extLst>
              <a:ext uri="{FF2B5EF4-FFF2-40B4-BE49-F238E27FC236}">
                <a16:creationId xmlns:a16="http://schemas.microsoft.com/office/drawing/2014/main" id="{D17CA793-37A3-4CC9-B149-0B1C0EB26677}"/>
              </a:ext>
            </a:extLst>
          </p:cNvPr>
          <p:cNvSpPr>
            <a:spLocks noChangeArrowheads="1"/>
          </p:cNvSpPr>
          <p:nvPr/>
        </p:nvSpPr>
        <p:spPr bwMode="auto">
          <a:xfrm>
            <a:off x="762000" y="2911475"/>
            <a:ext cx="7804150" cy="301625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Floyd shrugs saying that one check is probably ok.</a:t>
            </a:r>
          </a:p>
          <a:p>
            <a:pPr eaLnBrk="1" hangingPunct="1">
              <a:spcAft>
                <a:spcPts val="600"/>
              </a:spcAft>
              <a:buFont typeface="Arial" panose="020B0604020202020204" pitchFamily="34" charset="0"/>
              <a:buChar char="•"/>
            </a:pPr>
            <a:r>
              <a:rPr lang="en-US" altLang="en-US" sz="2500"/>
              <a:t>Ed and his crew hurries to load their materials and finish work to finish early.</a:t>
            </a:r>
          </a:p>
          <a:p>
            <a:pPr eaLnBrk="1" hangingPunct="1">
              <a:spcAft>
                <a:spcPts val="600"/>
              </a:spcAft>
              <a:buFont typeface="Arial" panose="020B0604020202020204" pitchFamily="34" charset="0"/>
              <a:buChar char="•"/>
            </a:pPr>
            <a:r>
              <a:rPr lang="en-US" altLang="en-US" sz="2500"/>
              <a:t>At 4 feet off the ground, the rigging gives way and the scaffold tips taking the crew and materials with it.</a:t>
            </a:r>
          </a:p>
          <a:p>
            <a:pPr eaLnBrk="1" hangingPunct="1">
              <a:spcAft>
                <a:spcPts val="600"/>
              </a:spcAft>
              <a:buFont typeface="Arial" panose="020B0604020202020204" pitchFamily="34" charset="0"/>
              <a:buChar char="•"/>
            </a:pPr>
            <a:r>
              <a:rPr lang="en-US" altLang="en-US" sz="2500"/>
              <a:t>No one was hurt, but it will cost the company time and money.</a:t>
            </a:r>
          </a:p>
        </p:txBody>
      </p:sp>
      <p:pic>
        <p:nvPicPr>
          <p:cNvPr id="6" name="Picture 2" descr="Do We Have To?" title="6. Do We Have To?">
            <a:extLst>
              <a:ext uri="{FF2B5EF4-FFF2-40B4-BE49-F238E27FC236}">
                <a16:creationId xmlns:a16="http://schemas.microsoft.com/office/drawing/2014/main" id="{0F7152B7-3CCA-4454-98CA-6E306D0F4175}"/>
              </a:ext>
            </a:extLst>
          </p:cNvPr>
          <p:cNvPicPr>
            <a:picLocks noChangeAspect="1" noChangeArrowheads="1"/>
          </p:cNvPicPr>
          <p:nvPr/>
        </p:nvPicPr>
        <p:blipFill>
          <a:blip r:embed="rId3"/>
          <a:srcRect/>
          <a:stretch>
            <a:fillRect/>
          </a:stretch>
        </p:blipFill>
        <p:spPr bwMode="auto">
          <a:xfrm>
            <a:off x="66675" y="1430338"/>
            <a:ext cx="2084388" cy="371475"/>
          </a:xfrm>
          <a:prstGeom prst="rect">
            <a:avLst/>
          </a:prstGeom>
          <a:noFill/>
          <a:ln>
            <a:noFill/>
          </a:ln>
          <a:effectLst/>
        </p:spPr>
      </p:pic>
      <p:pic>
        <p:nvPicPr>
          <p:cNvPr id="7" name="Picture 6" descr="Scenario Main Menu" title="Decoraive Image">
            <a:hlinkClick r:id="rId4" action="ppaction://hlinksldjump"/>
            <a:extLst>
              <a:ext uri="{FF2B5EF4-FFF2-40B4-BE49-F238E27FC236}">
                <a16:creationId xmlns:a16="http://schemas.microsoft.com/office/drawing/2014/main" id="{30525132-0332-4551-AABD-BBEE0AA8AE9A}"/>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BBCCF0-914D-42FC-9432-1C124C4BF546}"/>
              </a:ext>
            </a:extLst>
          </p:cNvPr>
          <p:cNvSpPr>
            <a:spLocks noGrp="1"/>
          </p:cNvSpPr>
          <p:nvPr>
            <p:ph type="title"/>
          </p:nvPr>
        </p:nvSpPr>
        <p:spPr>
          <a:xfrm>
            <a:off x="2135188" y="1481138"/>
            <a:ext cx="5776912" cy="533400"/>
          </a:xfrm>
        </p:spPr>
        <p:txBody>
          <a:bodyPr rtlCol="0">
            <a:normAutofit fontScale="90000"/>
          </a:bodyPr>
          <a:lstStyle/>
          <a:p>
            <a:pPr fontAlgn="auto">
              <a:spcAft>
                <a:spcPts val="0"/>
              </a:spcAft>
              <a:defRPr/>
            </a:pPr>
            <a:r>
              <a:rPr lang="en-US" sz="2400" dirty="0"/>
              <a:t>Do We Have To? </a:t>
            </a:r>
            <a:br>
              <a:rPr lang="en-US" sz="2400" dirty="0"/>
            </a:br>
            <a:r>
              <a:rPr lang="en-US" sz="2400" dirty="0"/>
              <a:t>Reveal Discussion Questions Outcome A</a:t>
            </a:r>
          </a:p>
        </p:txBody>
      </p:sp>
      <p:sp>
        <p:nvSpPr>
          <p:cNvPr id="16" name="Rounded Rectangle 15">
            <a:extLst>
              <a:ext uri="{FF2B5EF4-FFF2-40B4-BE49-F238E27FC236}">
                <a16:creationId xmlns:a16="http://schemas.microsoft.com/office/drawing/2014/main" id="{7C9A72BE-A7DE-4E04-A7AF-431A80EE2F1A}"/>
              </a:ext>
            </a:extLst>
          </p:cNvPr>
          <p:cNvSpPr/>
          <p:nvPr/>
        </p:nvSpPr>
        <p:spPr>
          <a:xfrm>
            <a:off x="1079500" y="2351088"/>
            <a:ext cx="7372350" cy="485775"/>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600" b="1" dirty="0">
                <a:solidFill>
                  <a:schemeClr val="tx1"/>
                </a:solidFill>
              </a:rPr>
              <a:t>Do We Have To?</a:t>
            </a:r>
          </a:p>
          <a:p>
            <a:pP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A</a:t>
            </a:r>
          </a:p>
        </p:txBody>
      </p:sp>
      <p:pic>
        <p:nvPicPr>
          <p:cNvPr id="17" name="Picture 2" descr="Quote Bubble" title="Quote Bubble">
            <a:extLst>
              <a:ext uri="{FF2B5EF4-FFF2-40B4-BE49-F238E27FC236}">
                <a16:creationId xmlns:a16="http://schemas.microsoft.com/office/drawing/2014/main" id="{301F299A-2BB3-472E-84B1-D4A5C5D01D1C}"/>
              </a:ext>
            </a:extLst>
          </p:cNvPr>
          <p:cNvPicPr>
            <a:picLocks noChangeAspect="1" noChangeArrowheads="1"/>
          </p:cNvPicPr>
          <p:nvPr/>
        </p:nvPicPr>
        <p:blipFill>
          <a:blip r:embed="rId3"/>
          <a:srcRect l="11940"/>
          <a:stretch>
            <a:fillRect/>
          </a:stretch>
        </p:blipFill>
        <p:spPr bwMode="auto">
          <a:xfrm>
            <a:off x="7712075" y="2014538"/>
            <a:ext cx="962025" cy="854075"/>
          </a:xfrm>
          <a:prstGeom prst="rect">
            <a:avLst/>
          </a:prstGeom>
          <a:noFill/>
          <a:ln w="9525">
            <a:noFill/>
            <a:miter lim="800000"/>
            <a:headEnd/>
            <a:tailEnd/>
          </a:ln>
        </p:spPr>
      </p:pic>
      <p:sp>
        <p:nvSpPr>
          <p:cNvPr id="23" name="Rectangle 22">
            <a:extLst>
              <a:ext uri="{FF2B5EF4-FFF2-40B4-BE49-F238E27FC236}">
                <a16:creationId xmlns:a16="http://schemas.microsoft.com/office/drawing/2014/main" id="{26DFE18A-067D-459D-B9ED-4D46261B382B}"/>
              </a:ext>
            </a:extLst>
          </p:cNvPr>
          <p:cNvSpPr>
            <a:spLocks noChangeArrowheads="1"/>
          </p:cNvSpPr>
          <p:nvPr/>
        </p:nvSpPr>
        <p:spPr bwMode="auto">
          <a:xfrm>
            <a:off x="1065213" y="3363913"/>
            <a:ext cx="74009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are your thoughts on how Floyd handled this situation? </a:t>
            </a:r>
          </a:p>
          <a:p>
            <a:pPr eaLnBrk="1" hangingPunct="1">
              <a:spcAft>
                <a:spcPts val="600"/>
              </a:spcAft>
              <a:buFont typeface="Calibri" panose="020F0502020204030204" pitchFamily="34" charset="0"/>
              <a:buAutoNum type="arabicPeriod"/>
            </a:pPr>
            <a:r>
              <a:rPr lang="en-US" altLang="en-US" sz="2500"/>
              <a:t>Which safety leadership skills did or did he not demonstrate?</a:t>
            </a:r>
          </a:p>
          <a:p>
            <a:pPr eaLnBrk="1" hangingPunct="1">
              <a:spcAft>
                <a:spcPts val="600"/>
              </a:spcAft>
              <a:buFont typeface="Calibri" panose="020F0502020204030204" pitchFamily="34" charset="0"/>
              <a:buAutoNum type="arabicPeriod"/>
            </a:pPr>
            <a:r>
              <a:rPr lang="en-US" altLang="en-US" sz="2500"/>
              <a:t>What message is Floyd sending to Ed, Tina and Tom about the value of safety?</a:t>
            </a:r>
          </a:p>
        </p:txBody>
      </p:sp>
      <p:pic>
        <p:nvPicPr>
          <p:cNvPr id="8" name="Picture 2" descr="Do We Have To?" title="6. Do We Have To?">
            <a:extLst>
              <a:ext uri="{FF2B5EF4-FFF2-40B4-BE49-F238E27FC236}">
                <a16:creationId xmlns:a16="http://schemas.microsoft.com/office/drawing/2014/main" id="{64038444-D0A4-4DC9-A49D-0AE7BDFDCD97}"/>
              </a:ext>
            </a:extLst>
          </p:cNvPr>
          <p:cNvPicPr>
            <a:picLocks noChangeAspect="1" noChangeArrowheads="1"/>
          </p:cNvPicPr>
          <p:nvPr/>
        </p:nvPicPr>
        <p:blipFill>
          <a:blip r:embed="rId4"/>
          <a:srcRect/>
          <a:stretch>
            <a:fillRect/>
          </a:stretch>
        </p:blipFill>
        <p:spPr bwMode="auto">
          <a:xfrm>
            <a:off x="66675" y="1430338"/>
            <a:ext cx="2084388" cy="371475"/>
          </a:xfrm>
          <a:prstGeom prst="rect">
            <a:avLst/>
          </a:prstGeom>
          <a:noFill/>
          <a:ln>
            <a:noFill/>
          </a:ln>
          <a:effectLst/>
        </p:spPr>
      </p:pic>
      <p:pic>
        <p:nvPicPr>
          <p:cNvPr id="9" name="Picture 8" descr="Scenario Main Menu" title="Decoraive Image">
            <a:hlinkClick r:id="rId5" action="ppaction://hlinksldjump"/>
            <a:extLst>
              <a:ext uri="{FF2B5EF4-FFF2-40B4-BE49-F238E27FC236}">
                <a16:creationId xmlns:a16="http://schemas.microsoft.com/office/drawing/2014/main" id="{9C7AA64F-2A36-49F2-A8BF-9F21B41D5358}"/>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2">
            <a:extLst>
              <a:ext uri="{FF2B5EF4-FFF2-40B4-BE49-F238E27FC236}">
                <a16:creationId xmlns:a16="http://schemas.microsoft.com/office/drawing/2014/main" id="{51590C63-3568-48CA-8922-8C79B43C317C}"/>
              </a:ext>
            </a:extLst>
          </p:cNvPr>
          <p:cNvSpPr>
            <a:spLocks noGrp="1" noChangeArrowheads="1"/>
          </p:cNvSpPr>
          <p:nvPr>
            <p:ph type="title"/>
          </p:nvPr>
        </p:nvSpPr>
        <p:spPr>
          <a:xfrm>
            <a:off x="457200" y="1447800"/>
            <a:ext cx="8229600" cy="1143000"/>
          </a:xfrm>
        </p:spPr>
        <p:txBody>
          <a:bodyPr/>
          <a:lstStyle/>
          <a:p>
            <a:r>
              <a:rPr lang="en-US" altLang="en-US" sz="3600" b="1"/>
              <a:t>Do We Have To?</a:t>
            </a:r>
            <a:br>
              <a:rPr lang="en-US" altLang="en-US" sz="3600"/>
            </a:br>
            <a:r>
              <a:rPr lang="en-US" altLang="en-US" sz="3600" b="1">
                <a:solidFill>
                  <a:srgbClr val="FF0000"/>
                </a:solidFill>
              </a:rPr>
              <a:t>Outcome B – Key Points</a:t>
            </a:r>
            <a:endParaRPr lang="en-US" altLang="en-US" sz="3600"/>
          </a:p>
        </p:txBody>
      </p:sp>
      <p:sp>
        <p:nvSpPr>
          <p:cNvPr id="260099" name="Rectangle 1">
            <a:extLst>
              <a:ext uri="{FF2B5EF4-FFF2-40B4-BE49-F238E27FC236}">
                <a16:creationId xmlns:a16="http://schemas.microsoft.com/office/drawing/2014/main" id="{D224873E-1DEF-401B-A196-9D8B636F499C}"/>
              </a:ext>
            </a:extLst>
          </p:cNvPr>
          <p:cNvSpPr>
            <a:spLocks noChangeArrowheads="1"/>
          </p:cNvSpPr>
          <p:nvPr/>
        </p:nvSpPr>
        <p:spPr bwMode="auto">
          <a:xfrm>
            <a:off x="638175" y="2794000"/>
            <a:ext cx="7764463" cy="301625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Floyd wonders if Ed and his crew understand safe rigging procedures.</a:t>
            </a:r>
          </a:p>
          <a:p>
            <a:pPr eaLnBrk="1" hangingPunct="1">
              <a:spcAft>
                <a:spcPts val="600"/>
              </a:spcAft>
              <a:buFont typeface="Arial" panose="020B0604020202020204" pitchFamily="34" charset="0"/>
              <a:buChar char="•"/>
            </a:pPr>
            <a:r>
              <a:rPr lang="en-US" altLang="en-US" sz="2500"/>
              <a:t>Floyd insists all 3 of them go to the roof to check the rigging.  Once there, they tell Floyd that they actually don’t know the correct procedures. </a:t>
            </a:r>
          </a:p>
          <a:p>
            <a:pPr eaLnBrk="1" hangingPunct="1">
              <a:spcAft>
                <a:spcPts val="600"/>
              </a:spcAft>
              <a:buFont typeface="Arial" panose="020B0604020202020204" pitchFamily="34" charset="0"/>
              <a:buChar char="•"/>
            </a:pPr>
            <a:r>
              <a:rPr lang="en-US" altLang="en-US" sz="2500"/>
              <a:t>Floyd thanks Ed for being honest and telling him.</a:t>
            </a:r>
          </a:p>
          <a:p>
            <a:pPr eaLnBrk="1" hangingPunct="1">
              <a:spcAft>
                <a:spcPts val="600"/>
              </a:spcAft>
              <a:buFont typeface="Arial" panose="020B0604020202020204" pitchFamily="34" charset="0"/>
              <a:buChar char="•"/>
            </a:pPr>
            <a:r>
              <a:rPr lang="en-US" altLang="en-US" sz="2500"/>
              <a:t>He tells them how to do it and has them demonstrate.</a:t>
            </a:r>
          </a:p>
        </p:txBody>
      </p:sp>
      <p:pic>
        <p:nvPicPr>
          <p:cNvPr id="6" name="Picture 2" descr="Do We Have To?" title="6. Do We Have To?">
            <a:extLst>
              <a:ext uri="{FF2B5EF4-FFF2-40B4-BE49-F238E27FC236}">
                <a16:creationId xmlns:a16="http://schemas.microsoft.com/office/drawing/2014/main" id="{92AD081A-BB79-44A3-95CA-E2C35EFD1538}"/>
              </a:ext>
            </a:extLst>
          </p:cNvPr>
          <p:cNvPicPr>
            <a:picLocks noChangeAspect="1" noChangeArrowheads="1"/>
          </p:cNvPicPr>
          <p:nvPr/>
        </p:nvPicPr>
        <p:blipFill>
          <a:blip r:embed="rId3"/>
          <a:srcRect/>
          <a:stretch>
            <a:fillRect/>
          </a:stretch>
        </p:blipFill>
        <p:spPr bwMode="auto">
          <a:xfrm>
            <a:off x="66675" y="1430338"/>
            <a:ext cx="2084388" cy="371475"/>
          </a:xfrm>
          <a:prstGeom prst="rect">
            <a:avLst/>
          </a:prstGeom>
          <a:noFill/>
          <a:ln>
            <a:noFill/>
          </a:ln>
          <a:effectLst/>
        </p:spPr>
      </p:pic>
      <p:pic>
        <p:nvPicPr>
          <p:cNvPr id="7" name="Picture 6" descr="Scenario Main Menu" title="Decoraive Image">
            <a:hlinkClick r:id="rId4" action="ppaction://hlinksldjump"/>
            <a:extLst>
              <a:ext uri="{FF2B5EF4-FFF2-40B4-BE49-F238E27FC236}">
                <a16:creationId xmlns:a16="http://schemas.microsoft.com/office/drawing/2014/main" id="{A6CEEDFA-9DB6-4BE2-A215-CA18AA498E5A}"/>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7412F0C-5748-4381-9503-CEB9D2A5CADB}"/>
              </a:ext>
            </a:extLst>
          </p:cNvPr>
          <p:cNvSpPr>
            <a:spLocks noGrp="1"/>
          </p:cNvSpPr>
          <p:nvPr>
            <p:ph type="title"/>
          </p:nvPr>
        </p:nvSpPr>
        <p:spPr>
          <a:xfrm>
            <a:off x="2084388" y="1401763"/>
            <a:ext cx="5624512" cy="863600"/>
          </a:xfrm>
        </p:spPr>
        <p:txBody>
          <a:bodyPr rtlCol="0">
            <a:normAutofit fontScale="90000"/>
          </a:bodyPr>
          <a:lstStyle/>
          <a:p>
            <a:pPr fontAlgn="auto">
              <a:spcAft>
                <a:spcPts val="0"/>
              </a:spcAft>
              <a:defRPr/>
            </a:pPr>
            <a:r>
              <a:rPr lang="en-US" sz="2700" b="1" dirty="0"/>
              <a:t>Do We Have To? </a:t>
            </a:r>
            <a:br>
              <a:rPr lang="en-US" sz="2700" b="1" dirty="0"/>
            </a:br>
            <a:r>
              <a:rPr lang="en-US" sz="2700" b="1" dirty="0"/>
              <a:t>Reveal Discussion Questions Outcome B</a:t>
            </a:r>
          </a:p>
        </p:txBody>
      </p:sp>
      <p:sp>
        <p:nvSpPr>
          <p:cNvPr id="16" name="Rounded Rectangle 15">
            <a:extLst>
              <a:ext uri="{FF2B5EF4-FFF2-40B4-BE49-F238E27FC236}">
                <a16:creationId xmlns:a16="http://schemas.microsoft.com/office/drawing/2014/main" id="{6B61656A-7108-478F-9CBA-BE8C27B76420}"/>
              </a:ext>
            </a:extLst>
          </p:cNvPr>
          <p:cNvSpPr/>
          <p:nvPr/>
        </p:nvSpPr>
        <p:spPr>
          <a:xfrm>
            <a:off x="1041400" y="2559050"/>
            <a:ext cx="6708775" cy="484188"/>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600" b="1" dirty="0">
                <a:solidFill>
                  <a:schemeClr val="tx1"/>
                </a:solidFill>
              </a:rPr>
              <a:t>Do We Have To?</a:t>
            </a:r>
          </a:p>
          <a:p>
            <a:pP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B</a:t>
            </a:r>
          </a:p>
        </p:txBody>
      </p:sp>
      <p:pic>
        <p:nvPicPr>
          <p:cNvPr id="17" name="Picture 2" descr="Quote Bubble" title="Quote Bubble">
            <a:extLst>
              <a:ext uri="{FF2B5EF4-FFF2-40B4-BE49-F238E27FC236}">
                <a16:creationId xmlns:a16="http://schemas.microsoft.com/office/drawing/2014/main" id="{7F516521-0424-4ADC-920A-A42BE6CA80AB}"/>
              </a:ext>
            </a:extLst>
          </p:cNvPr>
          <p:cNvPicPr>
            <a:picLocks noChangeAspect="1" noChangeArrowheads="1"/>
          </p:cNvPicPr>
          <p:nvPr/>
        </p:nvPicPr>
        <p:blipFill>
          <a:blip r:embed="rId3"/>
          <a:srcRect l="11940"/>
          <a:stretch>
            <a:fillRect/>
          </a:stretch>
        </p:blipFill>
        <p:spPr bwMode="auto">
          <a:xfrm>
            <a:off x="7534275" y="2105025"/>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456368E9-B5C5-4D8B-BE38-47A4640007FA}"/>
              </a:ext>
            </a:extLst>
          </p:cNvPr>
          <p:cNvSpPr>
            <a:spLocks noChangeArrowheads="1"/>
          </p:cNvSpPr>
          <p:nvPr/>
        </p:nvSpPr>
        <p:spPr bwMode="auto">
          <a:xfrm>
            <a:off x="1358900" y="3729038"/>
            <a:ext cx="66563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do you think of the way Floyd handled the situation this time?</a:t>
            </a:r>
          </a:p>
          <a:p>
            <a:pPr eaLnBrk="1" hangingPunct="1">
              <a:spcAft>
                <a:spcPts val="600"/>
              </a:spcAft>
              <a:buFont typeface="Calibri" panose="020F0502020204030204" pitchFamily="34" charset="0"/>
              <a:buAutoNum type="arabicPeriod"/>
            </a:pPr>
            <a:r>
              <a:rPr lang="en-US" altLang="en-US" sz="2500"/>
              <a:t>Which of the leadership skills did he demonstrate? </a:t>
            </a:r>
          </a:p>
        </p:txBody>
      </p:sp>
      <p:pic>
        <p:nvPicPr>
          <p:cNvPr id="8" name="Picture 2" descr="Do We Have To?" title="6. Do We Have To?">
            <a:extLst>
              <a:ext uri="{FF2B5EF4-FFF2-40B4-BE49-F238E27FC236}">
                <a16:creationId xmlns:a16="http://schemas.microsoft.com/office/drawing/2014/main" id="{D6CD6DE0-5D3D-4FD4-B64A-A966B0035075}"/>
              </a:ext>
            </a:extLst>
          </p:cNvPr>
          <p:cNvPicPr>
            <a:picLocks noChangeAspect="1" noChangeArrowheads="1"/>
          </p:cNvPicPr>
          <p:nvPr/>
        </p:nvPicPr>
        <p:blipFill>
          <a:blip r:embed="rId4"/>
          <a:srcRect/>
          <a:stretch>
            <a:fillRect/>
          </a:stretch>
        </p:blipFill>
        <p:spPr bwMode="auto">
          <a:xfrm>
            <a:off x="66675" y="1430338"/>
            <a:ext cx="2084388" cy="371475"/>
          </a:xfrm>
          <a:prstGeom prst="rect">
            <a:avLst/>
          </a:prstGeom>
          <a:noFill/>
          <a:ln>
            <a:noFill/>
          </a:ln>
          <a:effectLst/>
        </p:spPr>
      </p:pic>
      <p:pic>
        <p:nvPicPr>
          <p:cNvPr id="9" name="Picture 8" descr="Scenario Main Menu" title="Decoraive Image">
            <a:hlinkClick r:id="rId5" action="ppaction://hlinksldjump"/>
            <a:extLst>
              <a:ext uri="{FF2B5EF4-FFF2-40B4-BE49-F238E27FC236}">
                <a16:creationId xmlns:a16="http://schemas.microsoft.com/office/drawing/2014/main" id="{AFF18426-CA19-44DD-89DB-DF1E226BBB62}"/>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o We Have To?" title="6. Do We Have To?">
            <a:extLst>
              <a:ext uri="{FF2B5EF4-FFF2-40B4-BE49-F238E27FC236}">
                <a16:creationId xmlns:a16="http://schemas.microsoft.com/office/drawing/2014/main" id="{3452D6E3-0EB3-47C6-B53B-F8A6E918B715}"/>
              </a:ext>
            </a:extLst>
          </p:cNvPr>
          <p:cNvPicPr>
            <a:picLocks noChangeAspect="1" noChangeArrowheads="1"/>
          </p:cNvPicPr>
          <p:nvPr/>
        </p:nvPicPr>
        <p:blipFill>
          <a:blip r:embed="rId3"/>
          <a:srcRect/>
          <a:stretch>
            <a:fillRect/>
          </a:stretch>
        </p:blipFill>
        <p:spPr bwMode="auto">
          <a:xfrm>
            <a:off x="115888" y="1433513"/>
            <a:ext cx="2079625" cy="371475"/>
          </a:xfrm>
          <a:prstGeom prst="rect">
            <a:avLst/>
          </a:prstGeom>
          <a:noFill/>
          <a:ln>
            <a:noFill/>
          </a:ln>
          <a:effectLst/>
        </p:spPr>
      </p:pic>
      <p:sp>
        <p:nvSpPr>
          <p:cNvPr id="264195" name="Title 2">
            <a:extLst>
              <a:ext uri="{FF2B5EF4-FFF2-40B4-BE49-F238E27FC236}">
                <a16:creationId xmlns:a16="http://schemas.microsoft.com/office/drawing/2014/main" id="{D4976174-C865-49AD-80CC-78E677730602}"/>
              </a:ext>
            </a:extLst>
          </p:cNvPr>
          <p:cNvSpPr>
            <a:spLocks noGrp="1" noChangeArrowheads="1"/>
          </p:cNvSpPr>
          <p:nvPr>
            <p:ph type="title"/>
          </p:nvPr>
        </p:nvSpPr>
        <p:spPr>
          <a:xfrm>
            <a:off x="457200" y="1447800"/>
            <a:ext cx="8229600" cy="1143000"/>
          </a:xfrm>
        </p:spPr>
        <p:txBody>
          <a:bodyPr/>
          <a:lstStyle/>
          <a:p>
            <a:r>
              <a:rPr lang="en-US" altLang="en-US" sz="2400"/>
              <a:t>Do We Have To? Situation</a:t>
            </a:r>
          </a:p>
        </p:txBody>
      </p:sp>
      <p:sp>
        <p:nvSpPr>
          <p:cNvPr id="8" name="TextBox 7">
            <a:extLst>
              <a:ext uri="{FF2B5EF4-FFF2-40B4-BE49-F238E27FC236}">
                <a16:creationId xmlns:a16="http://schemas.microsoft.com/office/drawing/2014/main" id="{0A0A6912-46B2-4628-9553-EAF7E5D69C4B}"/>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ive Image">
            <a:hlinkClick r:id="rId4" action="ppaction://hlinksldjump"/>
            <a:extLst>
              <a:ext uri="{FF2B5EF4-FFF2-40B4-BE49-F238E27FC236}">
                <a16:creationId xmlns:a16="http://schemas.microsoft.com/office/drawing/2014/main" id="{577B6E03-446A-4343-9F00-CF27B0745F33}"/>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64198" name="Picture 1">
            <a:hlinkClick r:id="rId6" tooltip="Select image to launch video on YouTube and select CC for Closed-Captioning"/>
            <a:extLst>
              <a:ext uri="{FF2B5EF4-FFF2-40B4-BE49-F238E27FC236}">
                <a16:creationId xmlns:a16="http://schemas.microsoft.com/office/drawing/2014/main" id="{1D7B3513-34D3-479A-A928-1DD07597FC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700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a:extLst>
              <a:ext uri="{FF2B5EF4-FFF2-40B4-BE49-F238E27FC236}">
                <a16:creationId xmlns:a16="http://schemas.microsoft.com/office/drawing/2014/main" id="{ADFDD426-8048-4097-A318-B2EBDC84CA1C}"/>
              </a:ext>
            </a:extLst>
          </p:cNvPr>
          <p:cNvSpPr>
            <a:spLocks noGrp="1" noChangeArrowheads="1"/>
          </p:cNvSpPr>
          <p:nvPr>
            <p:ph type="title"/>
          </p:nvPr>
        </p:nvSpPr>
        <p:spPr>
          <a:xfrm>
            <a:off x="368300" y="1785938"/>
            <a:ext cx="8229600" cy="584200"/>
          </a:xfrm>
        </p:spPr>
        <p:txBody>
          <a:bodyPr/>
          <a:lstStyle/>
          <a:p>
            <a:r>
              <a:rPr lang="en-US" altLang="en-US" sz="3600" b="1"/>
              <a:t>Do We Have To?</a:t>
            </a:r>
            <a:br>
              <a:rPr lang="en-US" altLang="en-US" sz="3600" b="1"/>
            </a:br>
            <a:r>
              <a:rPr lang="en-US" altLang="en-US" sz="3600" b="1">
                <a:solidFill>
                  <a:srgbClr val="FF0000"/>
                </a:solidFill>
              </a:rPr>
              <a:t>Outcome A</a:t>
            </a:r>
          </a:p>
        </p:txBody>
      </p:sp>
      <p:sp>
        <p:nvSpPr>
          <p:cNvPr id="266243" name="Rectangle 7">
            <a:extLst>
              <a:ext uri="{FF2B5EF4-FFF2-40B4-BE49-F238E27FC236}">
                <a16:creationId xmlns:a16="http://schemas.microsoft.com/office/drawing/2014/main" id="{5B45E0EB-9C4B-4AF5-9E53-FDAC289ABE3A}"/>
              </a:ext>
            </a:extLst>
          </p:cNvPr>
          <p:cNvSpPr>
            <a:spLocks noChangeArrowheads="1"/>
          </p:cNvSpPr>
          <p:nvPr/>
        </p:nvSpPr>
        <p:spPr bwMode="auto">
          <a:xfrm>
            <a:off x="430213" y="2778125"/>
            <a:ext cx="8035925"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Role play the conversation between </a:t>
            </a:r>
            <a:r>
              <a:rPr lang="en-US" altLang="en-US" sz="2500">
                <a:solidFill>
                  <a:srgbClr val="FF0000"/>
                </a:solidFill>
              </a:rPr>
              <a:t>Floyd </a:t>
            </a:r>
            <a:r>
              <a:rPr lang="en-US" altLang="en-US" sz="2500"/>
              <a:t>and </a:t>
            </a:r>
            <a:r>
              <a:rPr lang="en-US" altLang="en-US" sz="2500">
                <a:solidFill>
                  <a:srgbClr val="FF0000"/>
                </a:solidFill>
              </a:rPr>
              <a:t>Ed</a:t>
            </a:r>
            <a:r>
              <a:rPr lang="en-US" altLang="en-US" sz="2500"/>
              <a:t> without using any of the leadership skills. </a:t>
            </a:r>
            <a:r>
              <a:rPr lang="en-US" altLang="en-US" sz="2500" b="1"/>
              <a:t>DO NOT </a:t>
            </a:r>
            <a:r>
              <a:rPr lang="en-US" altLang="en-US" sz="2500"/>
              <a:t>use any of the 5 leadership skills.</a:t>
            </a:r>
          </a:p>
        </p:txBody>
      </p:sp>
      <p:sp>
        <p:nvSpPr>
          <p:cNvPr id="11" name="Content Placeholder 3">
            <a:extLst>
              <a:ext uri="{FF2B5EF4-FFF2-40B4-BE49-F238E27FC236}">
                <a16:creationId xmlns:a16="http://schemas.microsoft.com/office/drawing/2014/main" id="{5960CC12-6A60-4D9B-AD19-949158E67033}"/>
              </a:ext>
            </a:extLst>
          </p:cNvPr>
          <p:cNvSpPr txBox="1">
            <a:spLocks/>
          </p:cNvSpPr>
          <p:nvPr/>
        </p:nvSpPr>
        <p:spPr>
          <a:xfrm>
            <a:off x="547688" y="4386263"/>
            <a:ext cx="8291512" cy="13223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A</a:t>
            </a:r>
          </a:p>
          <a:p>
            <a:pPr marL="457200" indent="-457200" fontAlgn="auto">
              <a:spcBef>
                <a:spcPts val="0"/>
              </a:spcBef>
              <a:spcAft>
                <a:spcPts val="600"/>
              </a:spcAft>
              <a:buFont typeface="+mj-lt"/>
              <a:buAutoNum type="arabicPeriod"/>
              <a:defRPr/>
            </a:pPr>
            <a:r>
              <a:rPr lang="en-US" sz="2500" dirty="0"/>
              <a:t>Floyd,  what did you say to Ed?</a:t>
            </a:r>
          </a:p>
          <a:p>
            <a:pPr marL="0" indent="0" fontAlgn="auto">
              <a:spcBef>
                <a:spcPts val="0"/>
              </a:spcBef>
              <a:spcAft>
                <a:spcPts val="600"/>
              </a:spcAft>
              <a:buFont typeface="Arial"/>
              <a:buNone/>
              <a:defRPr/>
            </a:pPr>
            <a:r>
              <a:rPr lang="en-US" sz="2500" dirty="0"/>
              <a:t>2.  Ed, what was your response?</a:t>
            </a:r>
          </a:p>
        </p:txBody>
      </p:sp>
      <p:pic>
        <p:nvPicPr>
          <p:cNvPr id="7" name="Picture 2" descr="Do We Have To?" title="6. Do We Have To?">
            <a:extLst>
              <a:ext uri="{FF2B5EF4-FFF2-40B4-BE49-F238E27FC236}">
                <a16:creationId xmlns:a16="http://schemas.microsoft.com/office/drawing/2014/main" id="{CC4BC956-1EB3-4ADF-B530-7C6F647904D4}"/>
              </a:ext>
            </a:extLst>
          </p:cNvPr>
          <p:cNvPicPr>
            <a:picLocks noChangeAspect="1" noChangeArrowheads="1"/>
          </p:cNvPicPr>
          <p:nvPr/>
        </p:nvPicPr>
        <p:blipFill>
          <a:blip r:embed="rId3"/>
          <a:srcRect/>
          <a:stretch>
            <a:fillRect/>
          </a:stretch>
        </p:blipFill>
        <p:spPr bwMode="auto">
          <a:xfrm>
            <a:off x="115888" y="1433513"/>
            <a:ext cx="2079625" cy="371475"/>
          </a:xfrm>
          <a:prstGeom prst="rect">
            <a:avLst/>
          </a:prstGeom>
          <a:noFill/>
          <a:ln>
            <a:noFill/>
          </a:ln>
          <a:effectLst/>
        </p:spPr>
      </p:pic>
      <p:pic>
        <p:nvPicPr>
          <p:cNvPr id="9" name="Picture 8" descr="Scenario Main Menu" title="Decoraive Image">
            <a:hlinkClick r:id="rId4" action="ppaction://hlinksldjump"/>
            <a:extLst>
              <a:ext uri="{FF2B5EF4-FFF2-40B4-BE49-F238E27FC236}">
                <a16:creationId xmlns:a16="http://schemas.microsoft.com/office/drawing/2014/main" id="{9CF149BD-E085-4ADE-A828-6DFEF32777EF}"/>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a:extLst>
              <a:ext uri="{FF2B5EF4-FFF2-40B4-BE49-F238E27FC236}">
                <a16:creationId xmlns:a16="http://schemas.microsoft.com/office/drawing/2014/main" id="{C21592FD-8711-49C4-8915-4161B69E4FA0}"/>
              </a:ext>
            </a:extLst>
          </p:cNvPr>
          <p:cNvSpPr>
            <a:spLocks noGrp="1" noChangeArrowheads="1"/>
          </p:cNvSpPr>
          <p:nvPr>
            <p:ph type="title"/>
          </p:nvPr>
        </p:nvSpPr>
        <p:spPr>
          <a:xfrm>
            <a:off x="2027238" y="1660525"/>
            <a:ext cx="5588000" cy="736600"/>
          </a:xfrm>
        </p:spPr>
        <p:txBody>
          <a:bodyPr/>
          <a:lstStyle/>
          <a:p>
            <a:r>
              <a:rPr lang="en-US" altLang="en-US" sz="3600" b="1"/>
              <a:t>Do We Have To?</a:t>
            </a:r>
            <a:br>
              <a:rPr lang="en-US" altLang="en-US" sz="3600"/>
            </a:br>
            <a:r>
              <a:rPr lang="en-US" altLang="en-US" sz="3600" b="1">
                <a:solidFill>
                  <a:srgbClr val="FF0000"/>
                </a:solidFill>
              </a:rPr>
              <a:t>Outcome B</a:t>
            </a:r>
            <a:endParaRPr lang="en-US" altLang="en-US" sz="3600"/>
          </a:p>
        </p:txBody>
      </p:sp>
      <p:sp>
        <p:nvSpPr>
          <p:cNvPr id="268291" name="Rectangle 10">
            <a:extLst>
              <a:ext uri="{FF2B5EF4-FFF2-40B4-BE49-F238E27FC236}">
                <a16:creationId xmlns:a16="http://schemas.microsoft.com/office/drawing/2014/main" id="{C87954E2-9430-4B1A-8B2B-B0912C09B70E}"/>
              </a:ext>
            </a:extLst>
          </p:cNvPr>
          <p:cNvSpPr>
            <a:spLocks noChangeArrowheads="1"/>
          </p:cNvSpPr>
          <p:nvPr/>
        </p:nvSpPr>
        <p:spPr bwMode="auto">
          <a:xfrm>
            <a:off x="676275" y="2647950"/>
            <a:ext cx="8034338" cy="24018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role play the conversation between </a:t>
            </a:r>
            <a:r>
              <a:rPr lang="en-US" altLang="en-US" sz="2500">
                <a:solidFill>
                  <a:srgbClr val="FF0000"/>
                </a:solidFill>
              </a:rPr>
              <a:t>Floyd </a:t>
            </a:r>
            <a:r>
              <a:rPr lang="en-US" altLang="en-US" sz="2500"/>
              <a:t>and </a:t>
            </a:r>
            <a:r>
              <a:rPr lang="en-US" altLang="en-US" sz="2500">
                <a:solidFill>
                  <a:srgbClr val="FF0000"/>
                </a:solidFill>
              </a:rPr>
              <a:t>Ed</a:t>
            </a:r>
            <a:r>
              <a:rPr lang="en-US" altLang="en-US" sz="2500"/>
              <a:t> where Floyd applies his leadership skills including Leading by example, actively listening and practicing 3 way communication, developing his team members through teaching, coaching, and feedback, and recognizing them for a job well done.</a:t>
            </a:r>
          </a:p>
        </p:txBody>
      </p:sp>
      <p:sp>
        <p:nvSpPr>
          <p:cNvPr id="13" name="Content Placeholder 3">
            <a:extLst>
              <a:ext uri="{FF2B5EF4-FFF2-40B4-BE49-F238E27FC236}">
                <a16:creationId xmlns:a16="http://schemas.microsoft.com/office/drawing/2014/main" id="{EBDDBEE5-C369-4FC5-9C3B-A9A31FF647AA}"/>
              </a:ext>
            </a:extLst>
          </p:cNvPr>
          <p:cNvSpPr txBox="1">
            <a:spLocks/>
          </p:cNvSpPr>
          <p:nvPr/>
        </p:nvSpPr>
        <p:spPr>
          <a:xfrm>
            <a:off x="676275" y="5049838"/>
            <a:ext cx="8291513" cy="14430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B</a:t>
            </a:r>
          </a:p>
          <a:p>
            <a:pPr marL="457200" indent="-457200" fontAlgn="auto">
              <a:spcBef>
                <a:spcPts val="0"/>
              </a:spcBef>
              <a:spcAft>
                <a:spcPts val="600"/>
              </a:spcAft>
              <a:buFont typeface="+mj-lt"/>
              <a:buAutoNum type="arabicPeriod"/>
              <a:defRPr/>
            </a:pPr>
            <a:r>
              <a:rPr lang="en-US" sz="2500" dirty="0"/>
              <a:t>Which of the leadership skills did Floyd use?  </a:t>
            </a:r>
          </a:p>
          <a:p>
            <a:pPr marL="457200" indent="-457200" fontAlgn="auto">
              <a:spcBef>
                <a:spcPts val="0"/>
              </a:spcBef>
              <a:spcAft>
                <a:spcPts val="600"/>
              </a:spcAft>
              <a:buFont typeface="+mj-lt"/>
              <a:buAutoNum type="arabicPeriod"/>
              <a:defRPr/>
            </a:pPr>
            <a:r>
              <a:rPr lang="en-US" sz="2500" dirty="0"/>
              <a:t>What was Ed’s response to Floyd’s approach?</a:t>
            </a:r>
          </a:p>
        </p:txBody>
      </p:sp>
      <p:pic>
        <p:nvPicPr>
          <p:cNvPr id="7" name="Picture 2" descr="Do We Have To?" title="6. Do We Have To?">
            <a:extLst>
              <a:ext uri="{FF2B5EF4-FFF2-40B4-BE49-F238E27FC236}">
                <a16:creationId xmlns:a16="http://schemas.microsoft.com/office/drawing/2014/main" id="{DF7AB79E-A269-4E64-9997-5EF0E6C0E39F}"/>
              </a:ext>
            </a:extLst>
          </p:cNvPr>
          <p:cNvPicPr>
            <a:picLocks noChangeAspect="1" noChangeArrowheads="1"/>
          </p:cNvPicPr>
          <p:nvPr/>
        </p:nvPicPr>
        <p:blipFill>
          <a:blip r:embed="rId3"/>
          <a:srcRect/>
          <a:stretch>
            <a:fillRect/>
          </a:stretch>
        </p:blipFill>
        <p:spPr bwMode="auto">
          <a:xfrm>
            <a:off x="115888" y="1433513"/>
            <a:ext cx="2079625" cy="371475"/>
          </a:xfrm>
          <a:prstGeom prst="rect">
            <a:avLst/>
          </a:prstGeom>
          <a:noFill/>
          <a:ln>
            <a:noFill/>
          </a:ln>
          <a:effectLst/>
        </p:spPr>
      </p:pic>
      <p:pic>
        <p:nvPicPr>
          <p:cNvPr id="8" name="Picture 7" descr="Scenario Main Menu" title="Decoraive Image">
            <a:hlinkClick r:id="rId4" action="ppaction://hlinksldjump"/>
            <a:extLst>
              <a:ext uri="{FF2B5EF4-FFF2-40B4-BE49-F238E27FC236}">
                <a16:creationId xmlns:a16="http://schemas.microsoft.com/office/drawing/2014/main" id="{1F76D108-34A4-4180-AC8A-D9C2848B97A8}"/>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Fritz's Shortcut" title="7. Fritz Takes A Shortcut">
            <a:extLst>
              <a:ext uri="{FF2B5EF4-FFF2-40B4-BE49-F238E27FC236}">
                <a16:creationId xmlns:a16="http://schemas.microsoft.com/office/drawing/2014/main" id="{94C272A8-2913-49BD-85BE-AB9E45686DD3}"/>
              </a:ext>
            </a:extLst>
          </p:cNvPr>
          <p:cNvPicPr>
            <a:picLocks noChangeAspect="1" noChangeArrowheads="1"/>
          </p:cNvPicPr>
          <p:nvPr/>
        </p:nvPicPr>
        <p:blipFill>
          <a:blip r:embed="rId3"/>
          <a:srcRect/>
          <a:stretch>
            <a:fillRect/>
          </a:stretch>
        </p:blipFill>
        <p:spPr bwMode="auto">
          <a:xfrm>
            <a:off x="55563" y="1439863"/>
            <a:ext cx="1506537" cy="371475"/>
          </a:xfrm>
          <a:prstGeom prst="rect">
            <a:avLst/>
          </a:prstGeom>
          <a:noFill/>
          <a:ln>
            <a:noFill/>
          </a:ln>
          <a:effectLst/>
        </p:spPr>
      </p:pic>
      <p:sp>
        <p:nvSpPr>
          <p:cNvPr id="270339" name="Title 4" hidden="1">
            <a:extLst>
              <a:ext uri="{FF2B5EF4-FFF2-40B4-BE49-F238E27FC236}">
                <a16:creationId xmlns:a16="http://schemas.microsoft.com/office/drawing/2014/main" id="{5FEF3326-D74E-440A-A785-25297DF28FDB}"/>
              </a:ext>
            </a:extLst>
          </p:cNvPr>
          <p:cNvSpPr>
            <a:spLocks noGrp="1" noChangeArrowheads="1"/>
          </p:cNvSpPr>
          <p:nvPr>
            <p:ph type="title"/>
          </p:nvPr>
        </p:nvSpPr>
        <p:spPr>
          <a:xfrm>
            <a:off x="1714500" y="1447800"/>
            <a:ext cx="6451600" cy="500063"/>
          </a:xfrm>
        </p:spPr>
        <p:txBody>
          <a:bodyPr/>
          <a:lstStyle/>
          <a:p>
            <a:r>
              <a:rPr lang="en-US" altLang="en-US" sz="2400"/>
              <a:t>Fritz’s Shortcut Struck By and Caught in-Between</a:t>
            </a:r>
          </a:p>
        </p:txBody>
      </p:sp>
      <p:sp>
        <p:nvSpPr>
          <p:cNvPr id="51" name="Rounded Rectangle 50" descr="yellow background" title="Yellow backgrund">
            <a:extLst>
              <a:ext uri="{FF2B5EF4-FFF2-40B4-BE49-F238E27FC236}">
                <a16:creationId xmlns:a16="http://schemas.microsoft.com/office/drawing/2014/main" id="{EA6F96B6-79C4-4DA3-A8E3-4586D5739160}"/>
              </a:ext>
            </a:extLst>
          </p:cNvPr>
          <p:cNvSpPr/>
          <p:nvPr/>
        </p:nvSpPr>
        <p:spPr>
          <a:xfrm>
            <a:off x="1370013" y="1947863"/>
            <a:ext cx="6592887" cy="2085975"/>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ounded Rectangle 51" descr="White Background" title="White Background">
            <a:extLst>
              <a:ext uri="{FF2B5EF4-FFF2-40B4-BE49-F238E27FC236}">
                <a16:creationId xmlns:a16="http://schemas.microsoft.com/office/drawing/2014/main" id="{1594CD01-F6A9-47F3-9E67-03E43C968E8C}"/>
              </a:ext>
            </a:extLst>
          </p:cNvPr>
          <p:cNvSpPr/>
          <p:nvPr/>
        </p:nvSpPr>
        <p:spPr>
          <a:xfrm>
            <a:off x="1219200" y="1947863"/>
            <a:ext cx="6634163" cy="196691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3" name="Table 52" descr="Who: Fritz&#10;Role: Mighty Mechanical Foreman&#10;Who: Elliot&#10;Role: Mighty Mechanical Experienced Worker" title="Fritz's Shortcut Table">
            <a:extLst>
              <a:ext uri="{FF2B5EF4-FFF2-40B4-BE49-F238E27FC236}">
                <a16:creationId xmlns:a16="http://schemas.microsoft.com/office/drawing/2014/main" id="{27D2DCDC-C9A6-40E2-9713-51CB3A784496}"/>
              </a:ext>
            </a:extLst>
          </p:cNvPr>
          <p:cNvGraphicFramePr>
            <a:graphicFrameLocks noGrp="1"/>
          </p:cNvGraphicFramePr>
          <p:nvPr/>
        </p:nvGraphicFramePr>
        <p:xfrm>
          <a:off x="3276600" y="2049463"/>
          <a:ext cx="4411663" cy="1530350"/>
        </p:xfrm>
        <a:graphic>
          <a:graphicData uri="http://schemas.openxmlformats.org/drawingml/2006/table">
            <a:tbl>
              <a:tblPr firstRow="1" bandRow="1">
                <a:tableStyleId>{5C22544A-7EE6-4342-B048-85BDC9FD1C3A}</a:tableStyleId>
              </a:tblPr>
              <a:tblGrid>
                <a:gridCol w="838078">
                  <a:extLst>
                    <a:ext uri="{9D8B030D-6E8A-4147-A177-3AD203B41FA5}">
                      <a16:colId xmlns:a16="http://schemas.microsoft.com/office/drawing/2014/main" val="20000"/>
                    </a:ext>
                  </a:extLst>
                </a:gridCol>
                <a:gridCol w="3573585">
                  <a:extLst>
                    <a:ext uri="{9D8B030D-6E8A-4147-A177-3AD203B41FA5}">
                      <a16:colId xmlns:a16="http://schemas.microsoft.com/office/drawing/2014/main" val="20001"/>
                    </a:ext>
                  </a:extLst>
                </a:gridCol>
              </a:tblGrid>
              <a:tr h="396337">
                <a:tc>
                  <a:txBody>
                    <a:bodyPr/>
                    <a:lstStyle/>
                    <a:p>
                      <a:pPr algn="ctr"/>
                      <a:r>
                        <a:rPr lang="en-US" sz="2000" dirty="0"/>
                        <a:t>Who</a:t>
                      </a:r>
                    </a:p>
                  </a:txBody>
                  <a:tcPr marL="91427" marR="91427" marT="45731" marB="45731">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marL="91427" marR="91427" marT="45731" marB="45731">
                    <a:solidFill>
                      <a:schemeClr val="tx1">
                        <a:lumMod val="65000"/>
                        <a:lumOff val="35000"/>
                      </a:schemeClr>
                    </a:solidFill>
                  </a:tcPr>
                </a:tc>
                <a:extLst>
                  <a:ext uri="{0D108BD9-81ED-4DB2-BD59-A6C34878D82A}">
                    <a16:rowId xmlns:a16="http://schemas.microsoft.com/office/drawing/2014/main" val="10000"/>
                  </a:ext>
                </a:extLst>
              </a:tr>
              <a:tr h="432802">
                <a:tc>
                  <a:txBody>
                    <a:bodyPr/>
                    <a:lstStyle/>
                    <a:p>
                      <a:r>
                        <a:rPr lang="en-US" sz="2000" b="1" dirty="0"/>
                        <a:t>Fritz</a:t>
                      </a:r>
                    </a:p>
                  </a:txBody>
                  <a:tcPr marL="91427" marR="91427" marT="45731" marB="45731">
                    <a:solidFill>
                      <a:schemeClr val="bg1"/>
                    </a:solidFill>
                  </a:tcPr>
                </a:tc>
                <a:tc>
                  <a:txBody>
                    <a:bodyPr/>
                    <a:lstStyle/>
                    <a:p>
                      <a:r>
                        <a:rPr lang="en-US" sz="2000" b="0" i="1" kern="1200" dirty="0">
                          <a:solidFill>
                            <a:schemeClr val="tx1"/>
                          </a:solidFill>
                          <a:latin typeface="+mn-lt"/>
                          <a:ea typeface="+mn-ea"/>
                          <a:cs typeface="+mn-cs"/>
                        </a:rPr>
                        <a:t>Mighty Mechanical</a:t>
                      </a:r>
                      <a:r>
                        <a:rPr lang="en-US" sz="2000" b="0" i="1" kern="1200" baseline="0" dirty="0">
                          <a:solidFill>
                            <a:schemeClr val="tx1"/>
                          </a:solidFill>
                          <a:latin typeface="+mn-lt"/>
                          <a:ea typeface="+mn-ea"/>
                          <a:cs typeface="+mn-cs"/>
                        </a:rPr>
                        <a:t> </a:t>
                      </a:r>
                      <a:r>
                        <a:rPr lang="en-US" sz="2000" b="0" i="0" kern="1200" baseline="0" dirty="0">
                          <a:solidFill>
                            <a:schemeClr val="tx1"/>
                          </a:solidFill>
                          <a:latin typeface="+mn-lt"/>
                          <a:ea typeface="+mn-ea"/>
                          <a:cs typeface="+mn-cs"/>
                        </a:rPr>
                        <a:t>Foreman</a:t>
                      </a:r>
                      <a:endParaRPr lang="en-US" sz="2000" b="0" i="1" kern="1200" dirty="0">
                        <a:solidFill>
                          <a:schemeClr val="tx1"/>
                        </a:solidFill>
                        <a:latin typeface="+mn-lt"/>
                        <a:ea typeface="+mn-ea"/>
                        <a:cs typeface="+mn-cs"/>
                      </a:endParaRPr>
                    </a:p>
                  </a:txBody>
                  <a:tcPr marL="91427" marR="91427" marT="45731" marB="45731">
                    <a:solidFill>
                      <a:schemeClr val="bg1"/>
                    </a:solidFill>
                  </a:tcPr>
                </a:tc>
                <a:extLst>
                  <a:ext uri="{0D108BD9-81ED-4DB2-BD59-A6C34878D82A}">
                    <a16:rowId xmlns:a16="http://schemas.microsoft.com/office/drawing/2014/main" val="10001"/>
                  </a:ext>
                </a:extLst>
              </a:tr>
              <a:tr h="701211">
                <a:tc>
                  <a:txBody>
                    <a:bodyPr/>
                    <a:lstStyle/>
                    <a:p>
                      <a:r>
                        <a:rPr lang="en-US" sz="2000" b="1" dirty="0"/>
                        <a:t>Elliot</a:t>
                      </a:r>
                    </a:p>
                  </a:txBody>
                  <a:tcPr marL="91427" marR="91427" marT="45731" marB="45731">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Mighty Mechanical </a:t>
                      </a:r>
                      <a:r>
                        <a:rPr lang="en-US" sz="2000" b="0" i="1" kern="1200" baseline="0" dirty="0">
                          <a:solidFill>
                            <a:schemeClr val="tx1"/>
                          </a:solidFill>
                          <a:latin typeface="+mn-lt"/>
                          <a:ea typeface="+mn-ea"/>
                          <a:cs typeface="+mn-cs"/>
                        </a:rPr>
                        <a:t> </a:t>
                      </a:r>
                      <a:r>
                        <a:rPr lang="en-US" sz="2000" b="0" i="0" kern="1200" baseline="0" dirty="0">
                          <a:solidFill>
                            <a:schemeClr val="tx1"/>
                          </a:solidFill>
                          <a:latin typeface="+mn-lt"/>
                          <a:ea typeface="+mn-ea"/>
                          <a:cs typeface="+mn-cs"/>
                        </a:rPr>
                        <a:t>Experienced Worker</a:t>
                      </a:r>
                      <a:endParaRPr lang="en-US" sz="2000" b="1" kern="1200" dirty="0">
                        <a:solidFill>
                          <a:schemeClr val="tx1"/>
                        </a:solidFill>
                        <a:latin typeface="+mn-lt"/>
                        <a:ea typeface="+mn-ea"/>
                        <a:cs typeface="+mn-cs"/>
                      </a:endParaRPr>
                    </a:p>
                  </a:txBody>
                  <a:tcPr marL="91427" marR="91427" marT="45731" marB="45731">
                    <a:solidFill>
                      <a:schemeClr val="bg1"/>
                    </a:solidFill>
                  </a:tcPr>
                </a:tc>
                <a:extLst>
                  <a:ext uri="{0D108BD9-81ED-4DB2-BD59-A6C34878D82A}">
                    <a16:rowId xmlns:a16="http://schemas.microsoft.com/office/drawing/2014/main" val="10002"/>
                  </a:ext>
                </a:extLst>
              </a:tr>
            </a:tbl>
          </a:graphicData>
        </a:graphic>
      </p:graphicFrame>
      <p:grpSp>
        <p:nvGrpSpPr>
          <p:cNvPr id="270356" name="Group 53" descr="Frtiz's Shortcut">
            <a:extLst>
              <a:ext uri="{FF2B5EF4-FFF2-40B4-BE49-F238E27FC236}">
                <a16:creationId xmlns:a16="http://schemas.microsoft.com/office/drawing/2014/main" id="{33B164A9-C5B0-4088-A6E5-42255755FA2E}"/>
              </a:ext>
            </a:extLst>
          </p:cNvPr>
          <p:cNvGrpSpPr>
            <a:grpSpLocks/>
          </p:cNvGrpSpPr>
          <p:nvPr/>
        </p:nvGrpSpPr>
        <p:grpSpPr bwMode="auto">
          <a:xfrm>
            <a:off x="1544638" y="2065338"/>
            <a:ext cx="1485900" cy="1701800"/>
            <a:chOff x="5759252" y="4396378"/>
            <a:chExt cx="1591444" cy="1865376"/>
          </a:xfrm>
        </p:grpSpPr>
        <p:pic>
          <p:nvPicPr>
            <p:cNvPr id="58" name="Picture 3" descr="Picture of a crane arm and hook" title="Fritz's Shortcut">
              <a:extLst>
                <a:ext uri="{FF2B5EF4-FFF2-40B4-BE49-F238E27FC236}">
                  <a16:creationId xmlns:a16="http://schemas.microsoft.com/office/drawing/2014/main" id="{A900049F-3F41-4328-B74F-D16F907A9104}"/>
                </a:ext>
              </a:extLst>
            </p:cNvPr>
            <p:cNvPicPr>
              <a:picLocks noChangeAspect="1" noChangeArrowheads="1"/>
            </p:cNvPicPr>
            <p:nvPr/>
          </p:nvPicPr>
          <p:blipFill>
            <a:blip r:embed="rId4"/>
            <a:srcRect/>
            <a:stretch>
              <a:fillRect/>
            </a:stretch>
          </p:blipFill>
          <p:spPr bwMode="auto">
            <a:xfrm>
              <a:off x="5759252" y="4396378"/>
              <a:ext cx="1584643" cy="1865376"/>
            </a:xfrm>
            <a:prstGeom prst="rect">
              <a:avLst/>
            </a:prstGeom>
            <a:noFill/>
            <a:ln w="34925">
              <a:solidFill>
                <a:schemeClr val="accent1"/>
              </a:solidFill>
            </a:ln>
          </p:spPr>
        </p:pic>
        <p:sp>
          <p:nvSpPr>
            <p:cNvPr id="56" name="Rectangle 55">
              <a:extLst>
                <a:ext uri="{FF2B5EF4-FFF2-40B4-BE49-F238E27FC236}">
                  <a16:creationId xmlns:a16="http://schemas.microsoft.com/office/drawing/2014/main" id="{1871BB28-2EB5-432D-8A1E-039220681A64}"/>
                </a:ext>
              </a:extLst>
            </p:cNvPr>
            <p:cNvSpPr/>
            <p:nvPr/>
          </p:nvSpPr>
          <p:spPr>
            <a:xfrm>
              <a:off x="7138163" y="6070344"/>
              <a:ext cx="212533" cy="191410"/>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7</a:t>
              </a:r>
            </a:p>
          </p:txBody>
        </p:sp>
      </p:grpSp>
      <p:pic>
        <p:nvPicPr>
          <p:cNvPr id="30722" name="Picture 2" descr="Watch - Image of a video camera" title="Watch">
            <a:hlinkClick r:id="rId5" action="ppaction://hlinksldjump"/>
            <a:extLst>
              <a:ext uri="{FF2B5EF4-FFF2-40B4-BE49-F238E27FC236}">
                <a16:creationId xmlns:a16="http://schemas.microsoft.com/office/drawing/2014/main" id="{28F62EEC-45F0-46DB-9A9A-BED0C058817A}"/>
              </a:ext>
            </a:extLst>
          </p:cNvPr>
          <p:cNvPicPr>
            <a:picLocks noChangeAspect="1" noChangeArrowheads="1"/>
          </p:cNvPicPr>
          <p:nvPr/>
        </p:nvPicPr>
        <p:blipFill>
          <a:blip r:embed="rId6"/>
          <a:srcRect/>
          <a:stretch>
            <a:fillRect/>
          </a:stretch>
        </p:blipFill>
        <p:spPr bwMode="auto">
          <a:xfrm>
            <a:off x="1562100" y="4318000"/>
            <a:ext cx="1500188" cy="1798638"/>
          </a:xfrm>
          <a:prstGeom prst="rect">
            <a:avLst/>
          </a:prstGeom>
          <a:noFill/>
          <a:ln>
            <a:noFill/>
          </a:ln>
          <a:effectLst/>
        </p:spPr>
      </p:pic>
      <p:pic>
        <p:nvPicPr>
          <p:cNvPr id="30723" name="Picture 3" descr="Read - image of lined paper" title="Read">
            <a:hlinkClick r:id="rId7" action="ppaction://hlinksldjump"/>
            <a:extLst>
              <a:ext uri="{FF2B5EF4-FFF2-40B4-BE49-F238E27FC236}">
                <a16:creationId xmlns:a16="http://schemas.microsoft.com/office/drawing/2014/main" id="{47CE3DF2-CA22-40ED-AA40-E36A34F85CE2}"/>
              </a:ext>
            </a:extLst>
          </p:cNvPr>
          <p:cNvPicPr>
            <a:picLocks noChangeAspect="1" noChangeArrowheads="1"/>
          </p:cNvPicPr>
          <p:nvPr/>
        </p:nvPicPr>
        <p:blipFill>
          <a:blip r:embed="rId8"/>
          <a:srcRect/>
          <a:stretch>
            <a:fillRect/>
          </a:stretch>
        </p:blipFill>
        <p:spPr bwMode="auto">
          <a:xfrm>
            <a:off x="3916363" y="4318000"/>
            <a:ext cx="1500187" cy="1798638"/>
          </a:xfrm>
          <a:prstGeom prst="rect">
            <a:avLst/>
          </a:prstGeom>
          <a:noFill/>
          <a:ln>
            <a:noFill/>
          </a:ln>
          <a:effectLst/>
        </p:spPr>
      </p:pic>
      <p:pic>
        <p:nvPicPr>
          <p:cNvPr id="30724" name="Picture 4" descr="(Role) Play - Image of 2 animated cnstruction project managers" title="Play">
            <a:hlinkClick r:id="rId9" action="ppaction://hlinksldjump"/>
            <a:extLst>
              <a:ext uri="{FF2B5EF4-FFF2-40B4-BE49-F238E27FC236}">
                <a16:creationId xmlns:a16="http://schemas.microsoft.com/office/drawing/2014/main" id="{C2729D46-31A1-440B-A13C-1034E2A842C1}"/>
              </a:ext>
            </a:extLst>
          </p:cNvPr>
          <p:cNvPicPr>
            <a:picLocks noChangeAspect="1" noChangeArrowheads="1"/>
          </p:cNvPicPr>
          <p:nvPr/>
        </p:nvPicPr>
        <p:blipFill>
          <a:blip r:embed="rId10"/>
          <a:srcRect/>
          <a:stretch>
            <a:fillRect/>
          </a:stretch>
        </p:blipFill>
        <p:spPr bwMode="auto">
          <a:xfrm>
            <a:off x="6149975" y="4264025"/>
            <a:ext cx="1493838" cy="1798638"/>
          </a:xfrm>
          <a:prstGeom prst="rect">
            <a:avLst/>
          </a:prstGeom>
          <a:noFill/>
          <a:ln>
            <a:noFill/>
          </a:ln>
          <a:effectLst/>
        </p:spPr>
      </p:pic>
      <p:pic>
        <p:nvPicPr>
          <p:cNvPr id="40" name="Picture 39" descr="Scenario Main Menu" title="Decorative image">
            <a:hlinkClick r:id="rId11" action="ppaction://hlinksldjump"/>
            <a:extLst>
              <a:ext uri="{FF2B5EF4-FFF2-40B4-BE49-F238E27FC236}">
                <a16:creationId xmlns:a16="http://schemas.microsoft.com/office/drawing/2014/main" id="{6D64D371-F653-40EF-A173-82B20117853A}"/>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ritz's Shortcut" title="Fritz's Shortcut">
            <a:extLst>
              <a:ext uri="{FF2B5EF4-FFF2-40B4-BE49-F238E27FC236}">
                <a16:creationId xmlns:a16="http://schemas.microsoft.com/office/drawing/2014/main" id="{8BB7D67F-DB85-4DE6-A911-542740FB1E66}"/>
              </a:ext>
            </a:extLst>
          </p:cNvPr>
          <p:cNvPicPr>
            <a:picLocks noChangeAspect="1" noChangeArrowheads="1"/>
          </p:cNvPicPr>
          <p:nvPr/>
        </p:nvPicPr>
        <p:blipFill>
          <a:blip r:embed="rId3"/>
          <a:srcRect/>
          <a:stretch>
            <a:fillRect/>
          </a:stretch>
        </p:blipFill>
        <p:spPr bwMode="auto">
          <a:xfrm>
            <a:off x="100013" y="1433513"/>
            <a:ext cx="1884362" cy="371475"/>
          </a:xfrm>
          <a:prstGeom prst="rect">
            <a:avLst/>
          </a:prstGeom>
          <a:noFill/>
          <a:ln>
            <a:noFill/>
          </a:ln>
          <a:effectLst/>
        </p:spPr>
      </p:pic>
      <p:sp>
        <p:nvSpPr>
          <p:cNvPr id="272387" name="Title 1" hidden="1">
            <a:extLst>
              <a:ext uri="{FF2B5EF4-FFF2-40B4-BE49-F238E27FC236}">
                <a16:creationId xmlns:a16="http://schemas.microsoft.com/office/drawing/2014/main" id="{ADEAC391-4341-4DDF-99AA-9AF085AB3F5A}"/>
              </a:ext>
            </a:extLst>
          </p:cNvPr>
          <p:cNvSpPr>
            <a:spLocks noGrp="1" noChangeArrowheads="1"/>
          </p:cNvSpPr>
          <p:nvPr>
            <p:ph type="title"/>
          </p:nvPr>
        </p:nvSpPr>
        <p:spPr>
          <a:xfrm>
            <a:off x="2082800" y="1447800"/>
            <a:ext cx="5829300" cy="495300"/>
          </a:xfrm>
        </p:spPr>
        <p:txBody>
          <a:bodyPr/>
          <a:lstStyle/>
          <a:p>
            <a:r>
              <a:rPr lang="en-US" altLang="en-US" sz="2400"/>
              <a:t>Frit’s Shortcut Situation (Video)</a:t>
            </a:r>
          </a:p>
        </p:txBody>
      </p:sp>
      <p:sp>
        <p:nvSpPr>
          <p:cNvPr id="8" name="TextBox 7">
            <a:extLst>
              <a:ext uri="{FF2B5EF4-FFF2-40B4-BE49-F238E27FC236}">
                <a16:creationId xmlns:a16="http://schemas.microsoft.com/office/drawing/2014/main" id="{07AFAF25-1874-44DC-A8E2-76810479332B}"/>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522E6A00-3C01-4B2F-BC0D-EDC516A5C1CE}"/>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72390" name="Picture 2">
            <a:hlinkClick r:id="rId6" tooltip="Select image to launch video on YouTube and select CC for Closed-Captioning"/>
            <a:extLst>
              <a:ext uri="{FF2B5EF4-FFF2-40B4-BE49-F238E27FC236}">
                <a16:creationId xmlns:a16="http://schemas.microsoft.com/office/drawing/2014/main" id="{FDEA6113-5BE8-4D55-B8B7-BAC00EE19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700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3A782E8-3EE7-4531-BCD3-0E7A1518A3FE}"/>
              </a:ext>
            </a:extLst>
          </p:cNvPr>
          <p:cNvSpPr>
            <a:spLocks noGrp="1" noChangeArrowheads="1"/>
          </p:cNvSpPr>
          <p:nvPr>
            <p:ph type="title"/>
          </p:nvPr>
        </p:nvSpPr>
        <p:spPr>
          <a:xfrm>
            <a:off x="579438" y="2022475"/>
            <a:ext cx="8229600" cy="1143000"/>
          </a:xfrm>
        </p:spPr>
        <p:txBody>
          <a:bodyPr/>
          <a:lstStyle/>
          <a:p>
            <a:r>
              <a:rPr lang="en-US" altLang="en-US" sz="3600" b="1">
                <a:solidFill>
                  <a:srgbClr val="FF0000"/>
                </a:solidFill>
              </a:rPr>
              <a:t>Safety leader is defined as…</a:t>
            </a:r>
          </a:p>
        </p:txBody>
      </p:sp>
      <p:sp>
        <p:nvSpPr>
          <p:cNvPr id="3" name="Content Placeholder 2">
            <a:extLst>
              <a:ext uri="{FF2B5EF4-FFF2-40B4-BE49-F238E27FC236}">
                <a16:creationId xmlns:a16="http://schemas.microsoft.com/office/drawing/2014/main" id="{376BDF2E-67F9-45F2-BB80-F4AA4D50A0C0}"/>
              </a:ext>
            </a:extLst>
          </p:cNvPr>
          <p:cNvSpPr>
            <a:spLocks noGrp="1"/>
          </p:cNvSpPr>
          <p:nvPr>
            <p:ph idx="1"/>
          </p:nvPr>
        </p:nvSpPr>
        <p:spPr>
          <a:xfrm>
            <a:off x="1350963" y="3040063"/>
            <a:ext cx="6954837" cy="2165350"/>
          </a:xfrm>
        </p:spPr>
        <p:txBody>
          <a:bodyPr rtlCol="0">
            <a:normAutofit lnSpcReduction="10000"/>
          </a:bodyPr>
          <a:lstStyle/>
          <a:p>
            <a:pPr marL="0" indent="0" fontAlgn="auto">
              <a:lnSpc>
                <a:spcPct val="114000"/>
              </a:lnSpc>
              <a:spcAft>
                <a:spcPts val="0"/>
              </a:spcAft>
              <a:buFont typeface="Arial"/>
              <a:buNone/>
              <a:defRPr/>
            </a:pPr>
            <a:r>
              <a:rPr lang="en-US" sz="2500" dirty="0"/>
              <a:t>A person who has the </a:t>
            </a:r>
            <a:r>
              <a:rPr lang="en-US" sz="2500" b="1" u="sng" dirty="0"/>
              <a:t>courage</a:t>
            </a:r>
            <a:r>
              <a:rPr lang="en-US" sz="2500" dirty="0"/>
              <a:t> to demonstrate that s/he values safety by working and communicating with team members to identify and limit hazardous situations even in the presence of other job pressures such as scheduling and costs.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A05F5F8-2181-4C9A-A4E0-4E1126F3DB8E}"/>
              </a:ext>
            </a:extLst>
          </p:cNvPr>
          <p:cNvSpPr>
            <a:spLocks noGrp="1"/>
          </p:cNvSpPr>
          <p:nvPr>
            <p:ph type="title"/>
          </p:nvPr>
        </p:nvSpPr>
        <p:spPr>
          <a:xfrm>
            <a:off x="971550" y="2238375"/>
            <a:ext cx="6807200" cy="915988"/>
          </a:xfrm>
          <a:prstGeom prst="roundRect">
            <a:avLst/>
          </a:prstGeo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3600" b="1" dirty="0">
                <a:solidFill>
                  <a:schemeClr val="tx1"/>
                </a:solidFill>
              </a:rPr>
              <a:t>Fritz’s Shortcut</a:t>
            </a:r>
            <a:br>
              <a:rPr lang="en-US" sz="3600" b="1" dirty="0">
                <a:solidFill>
                  <a:schemeClr val="tx1"/>
                </a:solidFill>
              </a:rPr>
            </a:br>
            <a:r>
              <a:rPr lang="en-US" sz="3600" b="1" dirty="0">
                <a:solidFill>
                  <a:schemeClr val="tx1"/>
                </a:solidFill>
              </a:rPr>
              <a:t>Discussion Questions:  </a:t>
            </a:r>
            <a:r>
              <a:rPr lang="en-US" sz="3600" b="1" dirty="0">
                <a:solidFill>
                  <a:srgbClr val="FF0000"/>
                </a:solidFill>
              </a:rPr>
              <a:t>Situation</a:t>
            </a:r>
          </a:p>
        </p:txBody>
      </p:sp>
      <p:pic>
        <p:nvPicPr>
          <p:cNvPr id="16" name="Picture 2" descr="Quote Bubble" title="Quote Bubble">
            <a:extLst>
              <a:ext uri="{FF2B5EF4-FFF2-40B4-BE49-F238E27FC236}">
                <a16:creationId xmlns:a16="http://schemas.microsoft.com/office/drawing/2014/main" id="{C9DB84C9-15C4-4F38-8ECA-85E42B6D4BF7}"/>
              </a:ext>
            </a:extLst>
          </p:cNvPr>
          <p:cNvPicPr>
            <a:picLocks noChangeAspect="1" noChangeArrowheads="1"/>
          </p:cNvPicPr>
          <p:nvPr/>
        </p:nvPicPr>
        <p:blipFill>
          <a:blip r:embed="rId3"/>
          <a:srcRect l="11940"/>
          <a:stretch>
            <a:fillRect/>
          </a:stretch>
        </p:blipFill>
        <p:spPr bwMode="auto">
          <a:xfrm>
            <a:off x="7412038" y="2030413"/>
            <a:ext cx="962025" cy="854075"/>
          </a:xfrm>
          <a:prstGeom prst="rect">
            <a:avLst/>
          </a:prstGeom>
          <a:noFill/>
          <a:ln w="9525">
            <a:noFill/>
            <a:miter lim="800000"/>
            <a:headEnd/>
            <a:tailEnd/>
          </a:ln>
        </p:spPr>
      </p:pic>
      <p:sp>
        <p:nvSpPr>
          <p:cNvPr id="21" name="Rectangle 20">
            <a:extLst>
              <a:ext uri="{FF2B5EF4-FFF2-40B4-BE49-F238E27FC236}">
                <a16:creationId xmlns:a16="http://schemas.microsoft.com/office/drawing/2014/main" id="{3495EE30-3D2F-473A-A9C1-426D294CDC93}"/>
              </a:ext>
            </a:extLst>
          </p:cNvPr>
          <p:cNvSpPr>
            <a:spLocks noChangeArrowheads="1"/>
          </p:cNvSpPr>
          <p:nvPr/>
        </p:nvSpPr>
        <p:spPr bwMode="auto">
          <a:xfrm>
            <a:off x="819150" y="3486150"/>
            <a:ext cx="755491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How often have you felt pressured to get a job done at the cost of safety?  What did you do? </a:t>
            </a:r>
          </a:p>
          <a:p>
            <a:pPr eaLnBrk="1" hangingPunct="1">
              <a:spcAft>
                <a:spcPts val="1200"/>
              </a:spcAft>
              <a:buFont typeface="Calibri" panose="020F0502020204030204" pitchFamily="34" charset="0"/>
              <a:buAutoNum type="arabicPeriod"/>
            </a:pPr>
            <a:r>
              <a:rPr lang="en-US" altLang="en-US" sz="2500"/>
              <a:t>Keeping in mind the 5 leadership skills, what do you think Fritz should do next? </a:t>
            </a:r>
          </a:p>
        </p:txBody>
      </p:sp>
      <p:pic>
        <p:nvPicPr>
          <p:cNvPr id="7" name="Picture 2" descr="Fritz's Shortcut" title="Fritz's Shortcut">
            <a:extLst>
              <a:ext uri="{FF2B5EF4-FFF2-40B4-BE49-F238E27FC236}">
                <a16:creationId xmlns:a16="http://schemas.microsoft.com/office/drawing/2014/main" id="{D51CF4EC-99D0-4D64-BF48-7645698C5D42}"/>
              </a:ext>
            </a:extLst>
          </p:cNvPr>
          <p:cNvPicPr>
            <a:picLocks noChangeAspect="1" noChangeArrowheads="1"/>
          </p:cNvPicPr>
          <p:nvPr/>
        </p:nvPicPr>
        <p:blipFill>
          <a:blip r:embed="rId4"/>
          <a:srcRect/>
          <a:stretch>
            <a:fillRect/>
          </a:stretch>
        </p:blipFill>
        <p:spPr bwMode="auto">
          <a:xfrm>
            <a:off x="100013" y="1433513"/>
            <a:ext cx="1884362"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0E706039-9813-496A-AD2C-EBDC9C427DF4}"/>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hidden="1">
            <a:extLst>
              <a:ext uri="{FF2B5EF4-FFF2-40B4-BE49-F238E27FC236}">
                <a16:creationId xmlns:a16="http://schemas.microsoft.com/office/drawing/2014/main" id="{C50E8EB5-3157-48D6-AAD7-2E5898607347}"/>
              </a:ext>
            </a:extLst>
          </p:cNvPr>
          <p:cNvSpPr>
            <a:spLocks noGrp="1" noChangeArrowheads="1"/>
          </p:cNvSpPr>
          <p:nvPr>
            <p:ph type="title"/>
          </p:nvPr>
        </p:nvSpPr>
        <p:spPr>
          <a:xfrm>
            <a:off x="2070100" y="1447800"/>
            <a:ext cx="5549900" cy="500063"/>
          </a:xfrm>
        </p:spPr>
        <p:txBody>
          <a:bodyPr/>
          <a:lstStyle/>
          <a:p>
            <a:r>
              <a:rPr lang="en-US" altLang="en-US" sz="2400"/>
              <a:t>Fritz’s Shortcut Outcome A</a:t>
            </a:r>
          </a:p>
        </p:txBody>
      </p:sp>
      <p:sp>
        <p:nvSpPr>
          <p:cNvPr id="8" name="TextBox 7">
            <a:extLst>
              <a:ext uri="{FF2B5EF4-FFF2-40B4-BE49-F238E27FC236}">
                <a16:creationId xmlns:a16="http://schemas.microsoft.com/office/drawing/2014/main" id="{CB90CB9C-1B4B-4C1E-B9D5-672560054AE0}"/>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Fritz's Shortcut" title="Fritz's Shortcut">
            <a:extLst>
              <a:ext uri="{FF2B5EF4-FFF2-40B4-BE49-F238E27FC236}">
                <a16:creationId xmlns:a16="http://schemas.microsoft.com/office/drawing/2014/main" id="{EA6FEEAD-8B0E-4CB9-B3B9-DCD045A3B8FC}"/>
              </a:ext>
            </a:extLst>
          </p:cNvPr>
          <p:cNvPicPr>
            <a:picLocks noChangeAspect="1" noChangeArrowheads="1"/>
          </p:cNvPicPr>
          <p:nvPr/>
        </p:nvPicPr>
        <p:blipFill>
          <a:blip r:embed="rId3"/>
          <a:srcRect/>
          <a:stretch>
            <a:fillRect/>
          </a:stretch>
        </p:blipFill>
        <p:spPr bwMode="auto">
          <a:xfrm>
            <a:off x="100013" y="1433513"/>
            <a:ext cx="1884362" cy="371475"/>
          </a:xfrm>
          <a:prstGeom prst="rect">
            <a:avLst/>
          </a:prstGeom>
          <a:noFill/>
          <a:ln>
            <a:noFill/>
          </a:ln>
          <a:effectLst/>
        </p:spPr>
      </p:pic>
      <p:pic>
        <p:nvPicPr>
          <p:cNvPr id="10" name="Picture 9" descr="Scenario Main Menu" title="Decorative image">
            <a:hlinkClick r:id="rId4" action="ppaction://hlinksldjump"/>
            <a:extLst>
              <a:ext uri="{FF2B5EF4-FFF2-40B4-BE49-F238E27FC236}">
                <a16:creationId xmlns:a16="http://schemas.microsoft.com/office/drawing/2014/main" id="{6F3E3D10-C41E-4E84-BD7E-E81BB2241C29}"/>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76486" name="Picture 4">
            <a:hlinkClick r:id="rId6" tooltip="Select image to launch video on YouTube and select CC for Closed-Captioning"/>
            <a:extLst>
              <a:ext uri="{FF2B5EF4-FFF2-40B4-BE49-F238E27FC236}">
                <a16:creationId xmlns:a16="http://schemas.microsoft.com/office/drawing/2014/main" id="{ED312DEE-8908-4A8B-89F2-056DF4895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74838"/>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a:extLst>
              <a:ext uri="{FF2B5EF4-FFF2-40B4-BE49-F238E27FC236}">
                <a16:creationId xmlns:a16="http://schemas.microsoft.com/office/drawing/2014/main" id="{D3C1F175-301F-4EA7-AD08-86EB4C9EBB27}"/>
              </a:ext>
            </a:extLst>
          </p:cNvPr>
          <p:cNvSpPr>
            <a:spLocks noGrp="1" noChangeArrowheads="1"/>
          </p:cNvSpPr>
          <p:nvPr>
            <p:ph type="title"/>
          </p:nvPr>
        </p:nvSpPr>
        <p:spPr>
          <a:xfrm>
            <a:off x="1485900" y="2084388"/>
            <a:ext cx="6708775" cy="1143000"/>
          </a:xfrm>
        </p:spPr>
        <p:txBody>
          <a:bodyPr/>
          <a:lstStyle/>
          <a:p>
            <a:r>
              <a:rPr lang="en-US" altLang="en-US" sz="3600" b="1"/>
              <a:t>Fritz’s Shortcut</a:t>
            </a:r>
            <a:br>
              <a:rPr lang="en-US" altLang="en-US" sz="3600"/>
            </a:br>
            <a:r>
              <a:rPr lang="en-US" altLang="en-US" sz="3600" b="1"/>
              <a:t>Discussion Questions:  </a:t>
            </a:r>
            <a:r>
              <a:rPr lang="en-US" altLang="en-US" sz="3600" b="1">
                <a:solidFill>
                  <a:srgbClr val="FF0000"/>
                </a:solidFill>
              </a:rPr>
              <a:t>Outcome A</a:t>
            </a:r>
            <a:endParaRPr lang="en-US" altLang="en-US" sz="3600"/>
          </a:p>
        </p:txBody>
      </p:sp>
      <p:pic>
        <p:nvPicPr>
          <p:cNvPr id="16" name="Picture 2" descr="Quote Bubble" title="Quote Bubble">
            <a:extLst>
              <a:ext uri="{FF2B5EF4-FFF2-40B4-BE49-F238E27FC236}">
                <a16:creationId xmlns:a16="http://schemas.microsoft.com/office/drawing/2014/main" id="{F75E1C5D-C06D-41E4-BBD6-83F379CEA4CE}"/>
              </a:ext>
            </a:extLst>
          </p:cNvPr>
          <p:cNvPicPr>
            <a:picLocks noChangeAspect="1" noChangeArrowheads="1"/>
          </p:cNvPicPr>
          <p:nvPr/>
        </p:nvPicPr>
        <p:blipFill>
          <a:blip r:embed="rId3"/>
          <a:srcRect l="11940"/>
          <a:stretch>
            <a:fillRect/>
          </a:stretch>
        </p:blipFill>
        <p:spPr bwMode="auto">
          <a:xfrm>
            <a:off x="7913688" y="1801813"/>
            <a:ext cx="962025" cy="854075"/>
          </a:xfrm>
          <a:prstGeom prst="rect">
            <a:avLst/>
          </a:prstGeom>
          <a:noFill/>
          <a:ln w="9525">
            <a:noFill/>
            <a:miter lim="800000"/>
            <a:headEnd/>
            <a:tailEnd/>
          </a:ln>
        </p:spPr>
      </p:pic>
      <p:sp>
        <p:nvSpPr>
          <p:cNvPr id="21" name="Rectangle 20">
            <a:extLst>
              <a:ext uri="{FF2B5EF4-FFF2-40B4-BE49-F238E27FC236}">
                <a16:creationId xmlns:a16="http://schemas.microsoft.com/office/drawing/2014/main" id="{ACC17CEB-004F-4EB1-BD51-A48EA3E1C65E}"/>
              </a:ext>
            </a:extLst>
          </p:cNvPr>
          <p:cNvSpPr>
            <a:spLocks noChangeArrowheads="1"/>
          </p:cNvSpPr>
          <p:nvPr/>
        </p:nvSpPr>
        <p:spPr bwMode="auto">
          <a:xfrm>
            <a:off x="1485900" y="3403600"/>
            <a:ext cx="68532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about how Fritz handled this situation? What are some possible safety outcomes? </a:t>
            </a:r>
          </a:p>
          <a:p>
            <a:pPr eaLnBrk="1" hangingPunct="1">
              <a:spcAft>
                <a:spcPts val="1200"/>
              </a:spcAft>
              <a:buFont typeface="Calibri" panose="020F0502020204030204" pitchFamily="34" charset="0"/>
              <a:buAutoNum type="arabicPeriod"/>
            </a:pPr>
            <a:r>
              <a:rPr lang="en-US" altLang="en-US" sz="2500"/>
              <a:t>What do you think Elliot should do?</a:t>
            </a:r>
          </a:p>
        </p:txBody>
      </p:sp>
      <p:pic>
        <p:nvPicPr>
          <p:cNvPr id="7" name="Picture 2" descr="Fritz's Shortcut" title="Fritz's Shortcut">
            <a:extLst>
              <a:ext uri="{FF2B5EF4-FFF2-40B4-BE49-F238E27FC236}">
                <a16:creationId xmlns:a16="http://schemas.microsoft.com/office/drawing/2014/main" id="{1FCEFDD3-7888-4B9E-BCE2-019D38A27DC8}"/>
              </a:ext>
            </a:extLst>
          </p:cNvPr>
          <p:cNvPicPr>
            <a:picLocks noChangeAspect="1" noChangeArrowheads="1"/>
          </p:cNvPicPr>
          <p:nvPr/>
        </p:nvPicPr>
        <p:blipFill>
          <a:blip r:embed="rId4"/>
          <a:srcRect/>
          <a:stretch>
            <a:fillRect/>
          </a:stretch>
        </p:blipFill>
        <p:spPr bwMode="auto">
          <a:xfrm>
            <a:off x="100013" y="1433513"/>
            <a:ext cx="1884362"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5F510A52-BDA3-463D-BB92-B5D45E9E6834}"/>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hidden="1">
            <a:extLst>
              <a:ext uri="{FF2B5EF4-FFF2-40B4-BE49-F238E27FC236}">
                <a16:creationId xmlns:a16="http://schemas.microsoft.com/office/drawing/2014/main" id="{4ADC471D-CA07-4F27-9C39-482D7254E708}"/>
              </a:ext>
            </a:extLst>
          </p:cNvPr>
          <p:cNvSpPr>
            <a:spLocks noGrp="1" noChangeArrowheads="1"/>
          </p:cNvSpPr>
          <p:nvPr>
            <p:ph type="title"/>
          </p:nvPr>
        </p:nvSpPr>
        <p:spPr>
          <a:xfrm>
            <a:off x="1897063" y="1447800"/>
            <a:ext cx="6205537" cy="506413"/>
          </a:xfrm>
        </p:spPr>
        <p:txBody>
          <a:bodyPr/>
          <a:lstStyle/>
          <a:p>
            <a:r>
              <a:rPr lang="en-US" altLang="en-US" sz="2400"/>
              <a:t>Fritz’s Shortcut Outcome B</a:t>
            </a:r>
          </a:p>
        </p:txBody>
      </p:sp>
      <p:sp>
        <p:nvSpPr>
          <p:cNvPr id="8" name="TextBox 7">
            <a:extLst>
              <a:ext uri="{FF2B5EF4-FFF2-40B4-BE49-F238E27FC236}">
                <a16:creationId xmlns:a16="http://schemas.microsoft.com/office/drawing/2014/main" id="{FDE71308-8EFA-4D7B-9590-DE6311011EF0}"/>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Fritz's Shortcut" title="Fritz's Shortcut">
            <a:extLst>
              <a:ext uri="{FF2B5EF4-FFF2-40B4-BE49-F238E27FC236}">
                <a16:creationId xmlns:a16="http://schemas.microsoft.com/office/drawing/2014/main" id="{5D1E9D4F-48B1-4E16-83E7-86EB5C9115C1}"/>
              </a:ext>
            </a:extLst>
          </p:cNvPr>
          <p:cNvPicPr>
            <a:picLocks noChangeAspect="1" noChangeArrowheads="1"/>
          </p:cNvPicPr>
          <p:nvPr/>
        </p:nvPicPr>
        <p:blipFill>
          <a:blip r:embed="rId3"/>
          <a:srcRect/>
          <a:stretch>
            <a:fillRect/>
          </a:stretch>
        </p:blipFill>
        <p:spPr bwMode="auto">
          <a:xfrm>
            <a:off x="100013" y="1433513"/>
            <a:ext cx="1884362" cy="371475"/>
          </a:xfrm>
          <a:prstGeom prst="rect">
            <a:avLst/>
          </a:prstGeom>
          <a:noFill/>
          <a:ln>
            <a:noFill/>
          </a:ln>
          <a:effectLst/>
        </p:spPr>
      </p:pic>
      <p:pic>
        <p:nvPicPr>
          <p:cNvPr id="10" name="Picture 9" descr="Scenario Main Menu" title="Decorative image">
            <a:hlinkClick r:id="rId4" action="ppaction://hlinksldjump"/>
            <a:extLst>
              <a:ext uri="{FF2B5EF4-FFF2-40B4-BE49-F238E27FC236}">
                <a16:creationId xmlns:a16="http://schemas.microsoft.com/office/drawing/2014/main" id="{E847896F-D51A-4F66-B8D9-BCCC8E4F1836}"/>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80582" name="Picture 2">
            <a:hlinkClick r:id="rId6" tooltip="Select image to launch video on YouTube and select CC for Closed-Captioning"/>
            <a:extLst>
              <a:ext uri="{FF2B5EF4-FFF2-40B4-BE49-F238E27FC236}">
                <a16:creationId xmlns:a16="http://schemas.microsoft.com/office/drawing/2014/main" id="{C145E9AB-D00B-4420-8822-C1F7FB11A5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46263"/>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a:extLst>
              <a:ext uri="{FF2B5EF4-FFF2-40B4-BE49-F238E27FC236}">
                <a16:creationId xmlns:a16="http://schemas.microsoft.com/office/drawing/2014/main" id="{A2EFE89A-AE23-4DD3-A157-05F3DD2ECEEB}"/>
              </a:ext>
            </a:extLst>
          </p:cNvPr>
          <p:cNvSpPr>
            <a:spLocks noGrp="1" noChangeArrowheads="1"/>
          </p:cNvSpPr>
          <p:nvPr>
            <p:ph type="title"/>
          </p:nvPr>
        </p:nvSpPr>
        <p:spPr>
          <a:xfrm>
            <a:off x="1281113" y="2235200"/>
            <a:ext cx="6797675" cy="847725"/>
          </a:xfrm>
        </p:spPr>
        <p:txBody>
          <a:bodyPr/>
          <a:lstStyle/>
          <a:p>
            <a:r>
              <a:rPr lang="en-US" altLang="en-US" sz="3600" b="1"/>
              <a:t>Fritz’s Shortcut</a:t>
            </a:r>
            <a:br>
              <a:rPr lang="en-US" altLang="en-US" sz="3600"/>
            </a:br>
            <a:r>
              <a:rPr lang="en-US" altLang="en-US" sz="3600" b="1"/>
              <a:t>Discussion Questions:  </a:t>
            </a:r>
            <a:r>
              <a:rPr lang="en-US" altLang="en-US" sz="3600" b="1">
                <a:solidFill>
                  <a:srgbClr val="FF0000"/>
                </a:solidFill>
              </a:rPr>
              <a:t>Outcome B</a:t>
            </a:r>
            <a:endParaRPr lang="en-US" altLang="en-US" sz="3600"/>
          </a:p>
        </p:txBody>
      </p:sp>
      <p:pic>
        <p:nvPicPr>
          <p:cNvPr id="16" name="Picture 2" descr="Quote Bubble" title="Quote Bubble">
            <a:extLst>
              <a:ext uri="{FF2B5EF4-FFF2-40B4-BE49-F238E27FC236}">
                <a16:creationId xmlns:a16="http://schemas.microsoft.com/office/drawing/2014/main" id="{A7AE83B4-D5CC-4950-9372-767484D0E24A}"/>
              </a:ext>
            </a:extLst>
          </p:cNvPr>
          <p:cNvPicPr>
            <a:picLocks noChangeAspect="1" noChangeArrowheads="1"/>
          </p:cNvPicPr>
          <p:nvPr/>
        </p:nvPicPr>
        <p:blipFill>
          <a:blip r:embed="rId3"/>
          <a:srcRect l="11940"/>
          <a:stretch>
            <a:fillRect/>
          </a:stretch>
        </p:blipFill>
        <p:spPr bwMode="auto">
          <a:xfrm>
            <a:off x="7985125" y="2012950"/>
            <a:ext cx="962025" cy="854075"/>
          </a:xfrm>
          <a:prstGeom prst="rect">
            <a:avLst/>
          </a:prstGeom>
          <a:noFill/>
          <a:ln w="9525">
            <a:noFill/>
            <a:miter lim="800000"/>
            <a:headEnd/>
            <a:tailEnd/>
          </a:ln>
        </p:spPr>
      </p:pic>
      <p:sp>
        <p:nvSpPr>
          <p:cNvPr id="21" name="Rectangle 20">
            <a:extLst>
              <a:ext uri="{FF2B5EF4-FFF2-40B4-BE49-F238E27FC236}">
                <a16:creationId xmlns:a16="http://schemas.microsoft.com/office/drawing/2014/main" id="{D974ED8D-C18F-4EEC-B80D-3E85B4C7279B}"/>
              </a:ext>
            </a:extLst>
          </p:cNvPr>
          <p:cNvSpPr>
            <a:spLocks noChangeArrowheads="1"/>
          </p:cNvSpPr>
          <p:nvPr/>
        </p:nvSpPr>
        <p:spPr bwMode="auto">
          <a:xfrm>
            <a:off x="1281113" y="3436938"/>
            <a:ext cx="71755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How did Fritz do this time?  </a:t>
            </a:r>
          </a:p>
          <a:p>
            <a:pPr eaLnBrk="1" hangingPunct="1">
              <a:spcAft>
                <a:spcPts val="600"/>
              </a:spcAft>
              <a:buFont typeface="Calibri" panose="020F0502020204030204" pitchFamily="34" charset="0"/>
              <a:buAutoNum type="arabicPeriod"/>
            </a:pPr>
            <a:r>
              <a:rPr lang="en-US" altLang="en-US" sz="2500"/>
              <a:t>Describe how the two endings differ in terms of demonstrating the leadership skills.</a:t>
            </a:r>
          </a:p>
        </p:txBody>
      </p:sp>
      <p:pic>
        <p:nvPicPr>
          <p:cNvPr id="7" name="Picture 2" descr="Fritz's Shortcut" title="Fritz's Shortcut">
            <a:extLst>
              <a:ext uri="{FF2B5EF4-FFF2-40B4-BE49-F238E27FC236}">
                <a16:creationId xmlns:a16="http://schemas.microsoft.com/office/drawing/2014/main" id="{50BC9B84-581F-4F01-B3FF-5C41D29607C2}"/>
              </a:ext>
            </a:extLst>
          </p:cNvPr>
          <p:cNvPicPr>
            <a:picLocks noChangeAspect="1" noChangeArrowheads="1"/>
          </p:cNvPicPr>
          <p:nvPr/>
        </p:nvPicPr>
        <p:blipFill>
          <a:blip r:embed="rId4"/>
          <a:srcRect/>
          <a:stretch>
            <a:fillRect/>
          </a:stretch>
        </p:blipFill>
        <p:spPr bwMode="auto">
          <a:xfrm>
            <a:off x="100013" y="1433513"/>
            <a:ext cx="1884362"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A0496593-D6A7-495A-BB87-BE8E03DB0844}"/>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ritz's Shortcut" title="7. Fritz's Shortcut">
            <a:extLst>
              <a:ext uri="{FF2B5EF4-FFF2-40B4-BE49-F238E27FC236}">
                <a16:creationId xmlns:a16="http://schemas.microsoft.com/office/drawing/2014/main" id="{EA8BE1DC-35B3-4FCA-A73F-4BC84934636C}"/>
              </a:ext>
            </a:extLst>
          </p:cNvPr>
          <p:cNvPicPr>
            <a:picLocks noChangeAspect="1" noChangeArrowheads="1"/>
          </p:cNvPicPr>
          <p:nvPr/>
        </p:nvPicPr>
        <p:blipFill>
          <a:blip r:embed="rId3"/>
          <a:srcRect/>
          <a:stretch>
            <a:fillRect/>
          </a:stretch>
        </p:blipFill>
        <p:spPr bwMode="auto">
          <a:xfrm>
            <a:off x="66675" y="1428750"/>
            <a:ext cx="1878013" cy="371475"/>
          </a:xfrm>
          <a:prstGeom prst="rect">
            <a:avLst/>
          </a:prstGeom>
          <a:noFill/>
          <a:ln>
            <a:noFill/>
          </a:ln>
          <a:effectLst/>
        </p:spPr>
      </p:pic>
      <p:sp>
        <p:nvSpPr>
          <p:cNvPr id="2" name="Title 1">
            <a:extLst>
              <a:ext uri="{FF2B5EF4-FFF2-40B4-BE49-F238E27FC236}">
                <a16:creationId xmlns:a16="http://schemas.microsoft.com/office/drawing/2014/main" id="{EA7DCCAA-2004-49FB-9036-79980DBF2531}"/>
              </a:ext>
            </a:extLst>
          </p:cNvPr>
          <p:cNvSpPr>
            <a:spLocks noGrp="1"/>
          </p:cNvSpPr>
          <p:nvPr>
            <p:ph type="title"/>
          </p:nvPr>
        </p:nvSpPr>
        <p:spPr>
          <a:xfrm>
            <a:off x="660400" y="1898650"/>
            <a:ext cx="8229600" cy="546100"/>
          </a:xfrm>
        </p:spPr>
        <p:txBody>
          <a:bodyPr rtlCol="0">
            <a:normAutofit fontScale="90000"/>
          </a:bodyPr>
          <a:lstStyle/>
          <a:p>
            <a:pPr fontAlgn="auto">
              <a:spcAft>
                <a:spcPts val="0"/>
              </a:spcAft>
              <a:defRPr/>
            </a:pPr>
            <a:r>
              <a:rPr lang="en-US" sz="4000" b="1" dirty="0"/>
              <a:t>Fritz’s Shortcut</a:t>
            </a:r>
            <a:br>
              <a:rPr lang="en-US" sz="4000" b="1" dirty="0"/>
            </a:br>
            <a:r>
              <a:rPr lang="en-US" sz="4000" b="1" dirty="0">
                <a:solidFill>
                  <a:srgbClr val="FF0000"/>
                </a:solidFill>
              </a:rPr>
              <a:t>Situation – Key Points</a:t>
            </a:r>
            <a:br>
              <a:rPr lang="en-US" sz="3600" dirty="0"/>
            </a:br>
            <a:endParaRPr lang="en-US" sz="3600" dirty="0"/>
          </a:p>
        </p:txBody>
      </p:sp>
      <p:sp>
        <p:nvSpPr>
          <p:cNvPr id="284676" name="Rectangle 16">
            <a:extLst>
              <a:ext uri="{FF2B5EF4-FFF2-40B4-BE49-F238E27FC236}">
                <a16:creationId xmlns:a16="http://schemas.microsoft.com/office/drawing/2014/main" id="{AFCCBC42-D3BD-4F41-811C-7141F87091EF}"/>
              </a:ext>
            </a:extLst>
          </p:cNvPr>
          <p:cNvSpPr>
            <a:spLocks noChangeArrowheads="1"/>
          </p:cNvSpPr>
          <p:nvPr/>
        </p:nvSpPr>
        <p:spPr bwMode="auto">
          <a:xfrm>
            <a:off x="973138" y="2589213"/>
            <a:ext cx="7261225" cy="386238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800"/>
              </a:spcAft>
              <a:buFont typeface="Arial" panose="020B0604020202020204" pitchFamily="34" charset="0"/>
              <a:buChar char="•"/>
            </a:pPr>
            <a:r>
              <a:rPr lang="en-US" altLang="en-US" sz="2500"/>
              <a:t>Eliot, an experienced worker, sees that the rigging equipment needed to lift the HVAC units to the roof is damaged and tells Fritz, his foreman.</a:t>
            </a:r>
          </a:p>
          <a:p>
            <a:pPr eaLnBrk="1" hangingPunct="1">
              <a:spcAft>
                <a:spcPts val="800"/>
              </a:spcAft>
              <a:buFont typeface="Arial" panose="020B0604020202020204" pitchFamily="34" charset="0"/>
              <a:buChar char="•"/>
            </a:pPr>
            <a:r>
              <a:rPr lang="en-US" altLang="en-US" sz="2500"/>
              <a:t>Fritz tells Eliot to go with what they have because they need to keep on-schedule.</a:t>
            </a:r>
          </a:p>
          <a:p>
            <a:pPr eaLnBrk="1" hangingPunct="1">
              <a:spcAft>
                <a:spcPts val="800"/>
              </a:spcAft>
              <a:buFont typeface="Arial" panose="020B0604020202020204" pitchFamily="34" charset="0"/>
              <a:buChar char="•"/>
            </a:pPr>
            <a:r>
              <a:rPr lang="en-US" altLang="en-US" sz="2500"/>
              <a:t>Eliot tells Fritz he’s not comfortable with it, but Fritz tells him to do as he says.</a:t>
            </a:r>
          </a:p>
          <a:p>
            <a:pPr eaLnBrk="1" hangingPunct="1">
              <a:spcAft>
                <a:spcPts val="800"/>
              </a:spcAft>
              <a:buFont typeface="Arial" panose="020B0604020202020204" pitchFamily="34" charset="0"/>
              <a:buChar char="•"/>
            </a:pPr>
            <a:r>
              <a:rPr lang="en-US" altLang="en-US" sz="2500"/>
              <a:t>The rigging equipment fails, and the HVAC unit falls nearly crushing a worker.</a:t>
            </a:r>
          </a:p>
        </p:txBody>
      </p:sp>
      <p:pic>
        <p:nvPicPr>
          <p:cNvPr id="6" name="Picture 5" descr="Scenario Main Menu" title="Decorative image">
            <a:hlinkClick r:id="rId4" action="ppaction://hlinksldjump"/>
            <a:extLst>
              <a:ext uri="{FF2B5EF4-FFF2-40B4-BE49-F238E27FC236}">
                <a16:creationId xmlns:a16="http://schemas.microsoft.com/office/drawing/2014/main" id="{B4C9A865-7562-48F1-B8AB-2D185B474872}"/>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3903F-02D5-4B68-BC8F-E35008A4CF22}"/>
              </a:ext>
            </a:extLst>
          </p:cNvPr>
          <p:cNvSpPr>
            <a:spLocks noGrp="1"/>
          </p:cNvSpPr>
          <p:nvPr>
            <p:ph type="title"/>
          </p:nvPr>
        </p:nvSpPr>
        <p:spPr>
          <a:xfrm>
            <a:off x="1155700" y="2216150"/>
            <a:ext cx="7051675" cy="1143000"/>
          </a:xfrm>
        </p:spPr>
        <p:txBody>
          <a:bodyPr rtlCol="0">
            <a:normAutofit fontScale="90000"/>
          </a:bodyPr>
          <a:lstStyle/>
          <a:p>
            <a:pPr fontAlgn="auto">
              <a:spcAft>
                <a:spcPts val="0"/>
              </a:spcAft>
              <a:defRPr/>
            </a:pPr>
            <a:r>
              <a:rPr lang="en-US" sz="4000" b="1" dirty="0"/>
              <a:t>Fritz’s Shortcut</a:t>
            </a:r>
            <a:br>
              <a:rPr lang="en-US" sz="4000" dirty="0"/>
            </a:br>
            <a:r>
              <a:rPr lang="en-US" sz="4000" b="1" dirty="0"/>
              <a:t>Discussion Questions:  </a:t>
            </a:r>
            <a:r>
              <a:rPr lang="en-US" sz="4000" b="1" dirty="0">
                <a:solidFill>
                  <a:srgbClr val="FF0000"/>
                </a:solidFill>
              </a:rPr>
              <a:t>Situation</a:t>
            </a:r>
            <a:br>
              <a:rPr lang="en-US" b="1" dirty="0">
                <a:solidFill>
                  <a:srgbClr val="FF0000"/>
                </a:solidFill>
              </a:rPr>
            </a:br>
            <a:endParaRPr lang="en-US" dirty="0"/>
          </a:p>
        </p:txBody>
      </p:sp>
      <p:pic>
        <p:nvPicPr>
          <p:cNvPr id="25" name="Picture 2" descr="Quote Bubble" title="Quote Bubble">
            <a:extLst>
              <a:ext uri="{FF2B5EF4-FFF2-40B4-BE49-F238E27FC236}">
                <a16:creationId xmlns:a16="http://schemas.microsoft.com/office/drawing/2014/main" id="{B3670680-8859-4292-8A3D-90C92FB54317}"/>
              </a:ext>
            </a:extLst>
          </p:cNvPr>
          <p:cNvPicPr>
            <a:picLocks noChangeAspect="1" noChangeArrowheads="1"/>
          </p:cNvPicPr>
          <p:nvPr/>
        </p:nvPicPr>
        <p:blipFill>
          <a:blip r:embed="rId3"/>
          <a:srcRect l="11940"/>
          <a:stretch>
            <a:fillRect/>
          </a:stretch>
        </p:blipFill>
        <p:spPr bwMode="auto">
          <a:xfrm>
            <a:off x="7672388" y="1811338"/>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FCE1701D-E8BC-4DD4-A6FC-363CEFFC7A7D}"/>
              </a:ext>
            </a:extLst>
          </p:cNvPr>
          <p:cNvSpPr>
            <a:spLocks noChangeArrowheads="1"/>
          </p:cNvSpPr>
          <p:nvPr/>
        </p:nvSpPr>
        <p:spPr bwMode="auto">
          <a:xfrm>
            <a:off x="819150" y="3341688"/>
            <a:ext cx="755491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How often have you felt pressured to get a job done at the cost of safety?  What did you do? </a:t>
            </a:r>
          </a:p>
          <a:p>
            <a:pPr eaLnBrk="1" hangingPunct="1">
              <a:spcAft>
                <a:spcPts val="1200"/>
              </a:spcAft>
              <a:buFont typeface="Calibri" panose="020F0502020204030204" pitchFamily="34" charset="0"/>
              <a:buAutoNum type="arabicPeriod"/>
            </a:pPr>
            <a:r>
              <a:rPr lang="en-US" altLang="en-US" sz="2500"/>
              <a:t>Keeping in mind the 5 leadership skills, what do you think Fritz should do next? </a:t>
            </a:r>
          </a:p>
        </p:txBody>
      </p:sp>
      <p:pic>
        <p:nvPicPr>
          <p:cNvPr id="7" name="Picture 2" descr="Fritz's Shortcut" title="7. Fritz's Shortcut">
            <a:extLst>
              <a:ext uri="{FF2B5EF4-FFF2-40B4-BE49-F238E27FC236}">
                <a16:creationId xmlns:a16="http://schemas.microsoft.com/office/drawing/2014/main" id="{0CF390D6-5695-473F-BE72-FB2B1D633877}"/>
              </a:ext>
            </a:extLst>
          </p:cNvPr>
          <p:cNvPicPr>
            <a:picLocks noChangeAspect="1" noChangeArrowheads="1"/>
          </p:cNvPicPr>
          <p:nvPr/>
        </p:nvPicPr>
        <p:blipFill>
          <a:blip r:embed="rId4"/>
          <a:srcRect/>
          <a:stretch>
            <a:fillRect/>
          </a:stretch>
        </p:blipFill>
        <p:spPr bwMode="auto">
          <a:xfrm>
            <a:off x="66675" y="1428750"/>
            <a:ext cx="1878013"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6A3D0968-E231-4CE6-823E-CCF7E5113425}"/>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a:extLst>
              <a:ext uri="{FF2B5EF4-FFF2-40B4-BE49-F238E27FC236}">
                <a16:creationId xmlns:a16="http://schemas.microsoft.com/office/drawing/2014/main" id="{A6EECD7E-4F19-4DF0-9004-0CA7E23144BC}"/>
              </a:ext>
            </a:extLst>
          </p:cNvPr>
          <p:cNvSpPr>
            <a:spLocks noGrp="1" noChangeArrowheads="1"/>
          </p:cNvSpPr>
          <p:nvPr>
            <p:ph type="title"/>
          </p:nvPr>
        </p:nvSpPr>
        <p:spPr>
          <a:xfrm>
            <a:off x="457200" y="1881188"/>
            <a:ext cx="8229600" cy="1143000"/>
          </a:xfrm>
        </p:spPr>
        <p:txBody>
          <a:bodyPr/>
          <a:lstStyle/>
          <a:p>
            <a:r>
              <a:rPr lang="en-US" altLang="en-US" sz="3600" b="1"/>
              <a:t>Fritz’s Shortcut</a:t>
            </a:r>
            <a:br>
              <a:rPr lang="en-US" altLang="en-US" sz="3600" b="1"/>
            </a:br>
            <a:r>
              <a:rPr lang="en-US" altLang="en-US" sz="3600" b="1">
                <a:solidFill>
                  <a:srgbClr val="FF0000"/>
                </a:solidFill>
              </a:rPr>
              <a:t>Outcome A – Key Points</a:t>
            </a:r>
            <a:endParaRPr lang="en-US" altLang="en-US" sz="3600" b="1"/>
          </a:p>
        </p:txBody>
      </p:sp>
      <p:sp>
        <p:nvSpPr>
          <p:cNvPr id="288771" name="Rectangle 14">
            <a:extLst>
              <a:ext uri="{FF2B5EF4-FFF2-40B4-BE49-F238E27FC236}">
                <a16:creationId xmlns:a16="http://schemas.microsoft.com/office/drawing/2014/main" id="{32F616C5-1A1A-44E2-B55C-AAF7581795ED}"/>
              </a:ext>
            </a:extLst>
          </p:cNvPr>
          <p:cNvSpPr>
            <a:spLocks noChangeArrowheads="1"/>
          </p:cNvSpPr>
          <p:nvPr/>
        </p:nvSpPr>
        <p:spPr bwMode="auto">
          <a:xfrm>
            <a:off x="1011238" y="3302000"/>
            <a:ext cx="7197725" cy="2093913"/>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Later, Fritz tells Elliot not to mention to anyone the damaged rigging equipment and his decision to use it.</a:t>
            </a:r>
          </a:p>
          <a:p>
            <a:pPr eaLnBrk="1" hangingPunct="1">
              <a:spcAft>
                <a:spcPts val="600"/>
              </a:spcAft>
              <a:buFont typeface="Arial" panose="020B0604020202020204" pitchFamily="34" charset="0"/>
              <a:buChar char="•"/>
            </a:pPr>
            <a:r>
              <a:rPr lang="en-US" altLang="en-US" sz="2500"/>
              <a:t>Elliot is angry about Fritz’s request, but he wants to keep his job.</a:t>
            </a:r>
          </a:p>
        </p:txBody>
      </p:sp>
      <p:pic>
        <p:nvPicPr>
          <p:cNvPr id="6" name="Picture 2" descr="Fritz's Shortcut" title="7. Fritz's Shortcut">
            <a:extLst>
              <a:ext uri="{FF2B5EF4-FFF2-40B4-BE49-F238E27FC236}">
                <a16:creationId xmlns:a16="http://schemas.microsoft.com/office/drawing/2014/main" id="{2E72D00C-E3F1-46B5-9BC9-DACF166E1829}"/>
              </a:ext>
            </a:extLst>
          </p:cNvPr>
          <p:cNvPicPr>
            <a:picLocks noChangeAspect="1" noChangeArrowheads="1"/>
          </p:cNvPicPr>
          <p:nvPr/>
        </p:nvPicPr>
        <p:blipFill>
          <a:blip r:embed="rId3"/>
          <a:srcRect/>
          <a:stretch>
            <a:fillRect/>
          </a:stretch>
        </p:blipFill>
        <p:spPr bwMode="auto">
          <a:xfrm>
            <a:off x="66675" y="1428750"/>
            <a:ext cx="1878013"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F56773F1-6CC9-4CC9-9859-50E2DE95299B}"/>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8557142-43E3-476F-8BC4-41C82BD92E6C}"/>
              </a:ext>
            </a:extLst>
          </p:cNvPr>
          <p:cNvSpPr>
            <a:spLocks noGrp="1"/>
          </p:cNvSpPr>
          <p:nvPr>
            <p:ph type="title"/>
          </p:nvPr>
        </p:nvSpPr>
        <p:spPr>
          <a:xfrm>
            <a:off x="2011363" y="1401763"/>
            <a:ext cx="5456237" cy="833437"/>
          </a:xfrm>
        </p:spPr>
        <p:txBody>
          <a:bodyPr rtlCol="0">
            <a:normAutofit fontScale="90000"/>
          </a:bodyPr>
          <a:lstStyle/>
          <a:p>
            <a:pPr fontAlgn="auto">
              <a:spcAft>
                <a:spcPts val="0"/>
              </a:spcAft>
              <a:defRPr/>
            </a:pPr>
            <a:r>
              <a:rPr lang="en-US" sz="2400" b="1" dirty="0"/>
              <a:t>Fritz’s Shortcut</a:t>
            </a:r>
            <a:br>
              <a:rPr lang="en-US" sz="2400" b="1" dirty="0"/>
            </a:br>
            <a:r>
              <a:rPr lang="en-US" sz="2400" b="1" dirty="0"/>
              <a:t>Reveal the Discussion Questions Outcome A</a:t>
            </a:r>
          </a:p>
        </p:txBody>
      </p:sp>
      <p:sp>
        <p:nvSpPr>
          <p:cNvPr id="18" name="Rounded Rectangle 17">
            <a:extLst>
              <a:ext uri="{FF2B5EF4-FFF2-40B4-BE49-F238E27FC236}">
                <a16:creationId xmlns:a16="http://schemas.microsoft.com/office/drawing/2014/main" id="{B1F619C4-9341-4732-B003-EEA8B8E2B523}"/>
              </a:ext>
            </a:extLst>
          </p:cNvPr>
          <p:cNvSpPr/>
          <p:nvPr/>
        </p:nvSpPr>
        <p:spPr>
          <a:xfrm>
            <a:off x="1071563" y="2373313"/>
            <a:ext cx="7373937" cy="541337"/>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600" b="1" dirty="0">
                <a:solidFill>
                  <a:schemeClr val="tx1"/>
                </a:solidFill>
              </a:rPr>
              <a:t>Fritz’s Shortcut</a:t>
            </a:r>
          </a:p>
          <a:p>
            <a:pP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A</a:t>
            </a:r>
          </a:p>
        </p:txBody>
      </p:sp>
      <p:pic>
        <p:nvPicPr>
          <p:cNvPr id="19" name="Picture 2" descr="Quote Bubble" title="Quote Bubble">
            <a:extLst>
              <a:ext uri="{FF2B5EF4-FFF2-40B4-BE49-F238E27FC236}">
                <a16:creationId xmlns:a16="http://schemas.microsoft.com/office/drawing/2014/main" id="{F8B0E3CD-95C8-4CED-9552-4DA684BED610}"/>
              </a:ext>
            </a:extLst>
          </p:cNvPr>
          <p:cNvPicPr>
            <a:picLocks noChangeAspect="1" noChangeArrowheads="1"/>
          </p:cNvPicPr>
          <p:nvPr/>
        </p:nvPicPr>
        <p:blipFill>
          <a:blip r:embed="rId3"/>
          <a:srcRect l="11940"/>
          <a:stretch>
            <a:fillRect/>
          </a:stretch>
        </p:blipFill>
        <p:spPr bwMode="auto">
          <a:xfrm>
            <a:off x="7704138" y="2060575"/>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EF9D4AA7-9066-4CFE-ACE6-0836AFBCAAFB}"/>
              </a:ext>
            </a:extLst>
          </p:cNvPr>
          <p:cNvSpPr>
            <a:spLocks noChangeArrowheads="1"/>
          </p:cNvSpPr>
          <p:nvPr/>
        </p:nvSpPr>
        <p:spPr bwMode="auto">
          <a:xfrm>
            <a:off x="1331913" y="3455988"/>
            <a:ext cx="68532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of the way Fritz handled this situation? </a:t>
            </a:r>
          </a:p>
          <a:p>
            <a:pPr eaLnBrk="1" hangingPunct="1">
              <a:spcAft>
                <a:spcPts val="1200"/>
              </a:spcAft>
              <a:buFont typeface="Calibri" panose="020F0502020204030204" pitchFamily="34" charset="0"/>
              <a:buAutoNum type="arabicPeriod"/>
            </a:pPr>
            <a:r>
              <a:rPr lang="en-US" altLang="en-US" sz="2500"/>
              <a:t>What do you think Elliot should do?</a:t>
            </a:r>
          </a:p>
        </p:txBody>
      </p:sp>
      <p:pic>
        <p:nvPicPr>
          <p:cNvPr id="8" name="Picture 2" descr="Fritz's Shortcut" title="7. Fritz's Shortcut">
            <a:extLst>
              <a:ext uri="{FF2B5EF4-FFF2-40B4-BE49-F238E27FC236}">
                <a16:creationId xmlns:a16="http://schemas.microsoft.com/office/drawing/2014/main" id="{5A44D5C1-FD8A-44BD-AF72-C7A0A5778D4F}"/>
              </a:ext>
            </a:extLst>
          </p:cNvPr>
          <p:cNvPicPr>
            <a:picLocks noChangeAspect="1" noChangeArrowheads="1"/>
          </p:cNvPicPr>
          <p:nvPr/>
        </p:nvPicPr>
        <p:blipFill>
          <a:blip r:embed="rId4"/>
          <a:srcRect/>
          <a:stretch>
            <a:fillRect/>
          </a:stretch>
        </p:blipFill>
        <p:spPr bwMode="auto">
          <a:xfrm>
            <a:off x="66675" y="1428750"/>
            <a:ext cx="1878013"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AE9D0B31-814B-4B6D-9B54-E398DC2AEDAA}"/>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a:extLst>
              <a:ext uri="{FF2B5EF4-FFF2-40B4-BE49-F238E27FC236}">
                <a16:creationId xmlns:a16="http://schemas.microsoft.com/office/drawing/2014/main" id="{1DA0B43B-AFD3-4286-8FCA-082D26D7E753}"/>
              </a:ext>
            </a:extLst>
          </p:cNvPr>
          <p:cNvSpPr>
            <a:spLocks noGrp="1" noChangeArrowheads="1"/>
          </p:cNvSpPr>
          <p:nvPr>
            <p:ph type="title"/>
          </p:nvPr>
        </p:nvSpPr>
        <p:spPr>
          <a:xfrm>
            <a:off x="1738313" y="1663700"/>
            <a:ext cx="6199187" cy="857250"/>
          </a:xfrm>
        </p:spPr>
        <p:txBody>
          <a:bodyPr/>
          <a:lstStyle/>
          <a:p>
            <a:r>
              <a:rPr lang="en-US" altLang="en-US" sz="3600" b="1"/>
              <a:t>Fritz’s Shortcut</a:t>
            </a:r>
            <a:br>
              <a:rPr lang="en-US" altLang="en-US" sz="3600"/>
            </a:br>
            <a:r>
              <a:rPr lang="en-US" altLang="en-US" sz="3600" b="1">
                <a:solidFill>
                  <a:srgbClr val="FF0000"/>
                </a:solidFill>
              </a:rPr>
              <a:t>Outcome B – Key Points</a:t>
            </a:r>
            <a:endParaRPr lang="en-US" altLang="en-US" sz="3600"/>
          </a:p>
        </p:txBody>
      </p:sp>
      <p:sp>
        <p:nvSpPr>
          <p:cNvPr id="292867" name="Rectangle 4">
            <a:extLst>
              <a:ext uri="{FF2B5EF4-FFF2-40B4-BE49-F238E27FC236}">
                <a16:creationId xmlns:a16="http://schemas.microsoft.com/office/drawing/2014/main" id="{46B805AB-224B-4F01-8332-1CED6A0B3DF6}"/>
              </a:ext>
            </a:extLst>
          </p:cNvPr>
          <p:cNvSpPr>
            <a:spLocks noChangeArrowheads="1"/>
          </p:cNvSpPr>
          <p:nvPr/>
        </p:nvSpPr>
        <p:spPr bwMode="auto">
          <a:xfrm>
            <a:off x="515938" y="2747963"/>
            <a:ext cx="8137525" cy="317023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500"/>
              <a:t>Fritz tells Eliot he was right to question his decision</a:t>
            </a:r>
          </a:p>
          <a:p>
            <a:pPr eaLnBrk="1" hangingPunct="1">
              <a:buFont typeface="Arial" panose="020B0604020202020204" pitchFamily="34" charset="0"/>
              <a:buChar char="•"/>
            </a:pPr>
            <a:r>
              <a:rPr lang="en-US" altLang="en-US" sz="2500"/>
              <a:t>Fritz calls a safety stand down, and explains …</a:t>
            </a:r>
          </a:p>
          <a:p>
            <a:pPr lvl="1" eaLnBrk="1" hangingPunct="1">
              <a:buFont typeface="Arial" panose="020B0604020202020204" pitchFamily="34" charset="0"/>
              <a:buChar char="•"/>
            </a:pPr>
            <a:r>
              <a:rPr lang="en-US" altLang="en-US" sz="2500"/>
              <a:t>They will have daily safety huddles to discuss the day’s tasks.</a:t>
            </a:r>
          </a:p>
          <a:p>
            <a:pPr lvl="1" eaLnBrk="1" hangingPunct="1">
              <a:buFont typeface="Arial" panose="020B0604020202020204" pitchFamily="34" charset="0"/>
              <a:buChar char="•"/>
            </a:pPr>
            <a:r>
              <a:rPr lang="en-US" altLang="en-US" sz="2500"/>
              <a:t>From now on he will ask questions and listen to crew members have to say.</a:t>
            </a:r>
          </a:p>
          <a:p>
            <a:pPr lvl="1" eaLnBrk="1" hangingPunct="1">
              <a:buFont typeface="Arial" panose="020B0604020202020204" pitchFamily="34" charset="0"/>
              <a:buChar char="•"/>
            </a:pPr>
            <a:r>
              <a:rPr lang="en-US" altLang="en-US" sz="2500"/>
              <a:t>He expects his crew to always report any unsafe situations or hazards.</a:t>
            </a:r>
          </a:p>
        </p:txBody>
      </p:sp>
      <p:pic>
        <p:nvPicPr>
          <p:cNvPr id="7" name="Picture 2" descr="Fritz's Shortcut" title="7. Fritz's Shortcut">
            <a:extLst>
              <a:ext uri="{FF2B5EF4-FFF2-40B4-BE49-F238E27FC236}">
                <a16:creationId xmlns:a16="http://schemas.microsoft.com/office/drawing/2014/main" id="{36C59B62-248C-47D6-93F2-6CD8154745A1}"/>
              </a:ext>
            </a:extLst>
          </p:cNvPr>
          <p:cNvPicPr>
            <a:picLocks noChangeAspect="1" noChangeArrowheads="1"/>
          </p:cNvPicPr>
          <p:nvPr/>
        </p:nvPicPr>
        <p:blipFill>
          <a:blip r:embed="rId3"/>
          <a:srcRect/>
          <a:stretch>
            <a:fillRect/>
          </a:stretch>
        </p:blipFill>
        <p:spPr bwMode="auto">
          <a:xfrm>
            <a:off x="66675" y="1428750"/>
            <a:ext cx="1878013" cy="371475"/>
          </a:xfrm>
          <a:prstGeom prst="rect">
            <a:avLst/>
          </a:prstGeom>
          <a:noFill/>
          <a:ln>
            <a:noFill/>
          </a:ln>
          <a:effectLst/>
        </p:spPr>
      </p:pic>
      <p:pic>
        <p:nvPicPr>
          <p:cNvPr id="6" name="Picture 5" descr="Scenario Main Menu" title="Decorative image">
            <a:hlinkClick r:id="rId4" action="ppaction://hlinksldjump"/>
            <a:extLst>
              <a:ext uri="{FF2B5EF4-FFF2-40B4-BE49-F238E27FC236}">
                <a16:creationId xmlns:a16="http://schemas.microsoft.com/office/drawing/2014/main" id="{27E37787-B6F8-4238-9046-5D5BC9FFDCFC}"/>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C7ACCDF-D78C-45FD-B39F-E7BCECAE7FD6}"/>
              </a:ext>
            </a:extLst>
          </p:cNvPr>
          <p:cNvSpPr>
            <a:spLocks noGrp="1" noChangeArrowheads="1"/>
          </p:cNvSpPr>
          <p:nvPr>
            <p:ph type="title"/>
          </p:nvPr>
        </p:nvSpPr>
        <p:spPr>
          <a:xfrm>
            <a:off x="457200" y="1724025"/>
            <a:ext cx="8229600" cy="858838"/>
          </a:xfrm>
        </p:spPr>
        <p:txBody>
          <a:bodyPr/>
          <a:lstStyle/>
          <a:p>
            <a:r>
              <a:rPr lang="en-US" altLang="en-US" sz="3600" b="1">
                <a:solidFill>
                  <a:srgbClr val="FF0000"/>
                </a:solidFill>
              </a:rPr>
              <a:t>5 </a:t>
            </a:r>
            <a:r>
              <a:rPr lang="en-US" altLang="en-US" sz="3600" b="1" i="1">
                <a:solidFill>
                  <a:srgbClr val="FF0000"/>
                </a:solidFill>
              </a:rPr>
              <a:t>LEADER</a:t>
            </a:r>
            <a:r>
              <a:rPr lang="en-US" altLang="en-US" sz="3600" b="1">
                <a:solidFill>
                  <a:srgbClr val="FF0000"/>
                </a:solidFill>
              </a:rPr>
              <a:t>ship Skills</a:t>
            </a:r>
            <a:endParaRPr lang="en-US" altLang="en-US" sz="3600" b="1" i="1">
              <a:solidFill>
                <a:srgbClr val="FF0000"/>
              </a:solidFill>
            </a:endParaRPr>
          </a:p>
        </p:txBody>
      </p:sp>
      <p:sp>
        <p:nvSpPr>
          <p:cNvPr id="10" name="Rectangle 9" descr="Leads by example&#10;Engages and empowers team members&#10;Actively listens and practices three-way communication&#10;DEvelops team members through teaching, coaching, &amp; feedback&#10;Recognizes team members for a job well done&#10;" title="5 Leadership Skills">
            <a:extLst>
              <a:ext uri="{FF2B5EF4-FFF2-40B4-BE49-F238E27FC236}">
                <a16:creationId xmlns:a16="http://schemas.microsoft.com/office/drawing/2014/main" id="{48B9AF09-E094-4B5D-9DFC-13FA7786CEDD}"/>
              </a:ext>
            </a:extLst>
          </p:cNvPr>
          <p:cNvSpPr/>
          <p:nvPr/>
        </p:nvSpPr>
        <p:spPr>
          <a:xfrm>
            <a:off x="865188" y="2609850"/>
            <a:ext cx="7753350" cy="3708400"/>
          </a:xfrm>
          <a:prstGeom prst="rect">
            <a:avLst/>
          </a:prstGeom>
          <a:ln>
            <a:solidFill>
              <a:schemeClr val="tx1"/>
            </a:solidFill>
          </a:ln>
        </p:spPr>
        <p:txBody>
          <a:bodyPr>
            <a:spAutoFit/>
          </a:bodyPr>
          <a:lstStyle/>
          <a:p>
            <a:pPr eaLnBrk="1" fontAlgn="auto" hangingPunct="1">
              <a:spcBef>
                <a:spcPts val="0"/>
              </a:spcBef>
              <a:spcAft>
                <a:spcPts val="1800"/>
              </a:spcAft>
              <a:defRPr/>
            </a:pPr>
            <a:r>
              <a:rPr lang="en-US" sz="3000" b="1" dirty="0">
                <a:solidFill>
                  <a:srgbClr val="FF0000"/>
                </a:solidFill>
                <a:latin typeface="+mn-lt"/>
              </a:rPr>
              <a:t>L</a:t>
            </a:r>
            <a:r>
              <a:rPr lang="en-US" sz="2500" dirty="0">
                <a:latin typeface="+mn-lt"/>
              </a:rPr>
              <a:t>eads by example</a:t>
            </a:r>
          </a:p>
          <a:p>
            <a:pPr eaLnBrk="1" fontAlgn="auto" hangingPunct="1">
              <a:spcBef>
                <a:spcPts val="0"/>
              </a:spcBef>
              <a:spcAft>
                <a:spcPts val="1800"/>
              </a:spcAft>
              <a:defRPr/>
            </a:pPr>
            <a:r>
              <a:rPr lang="en-US" sz="3000" b="1" dirty="0">
                <a:solidFill>
                  <a:srgbClr val="FF0000"/>
                </a:solidFill>
                <a:latin typeface="+mn-lt"/>
              </a:rPr>
              <a:t>E</a:t>
            </a:r>
            <a:r>
              <a:rPr lang="en-US" sz="2500" dirty="0">
                <a:latin typeface="+mn-lt"/>
              </a:rPr>
              <a:t>ngages and empowers team members</a:t>
            </a:r>
          </a:p>
          <a:p>
            <a:pPr eaLnBrk="1" fontAlgn="auto" hangingPunct="1">
              <a:spcBef>
                <a:spcPts val="0"/>
              </a:spcBef>
              <a:spcAft>
                <a:spcPts val="1800"/>
              </a:spcAft>
              <a:defRPr/>
            </a:pPr>
            <a:r>
              <a:rPr lang="en-US" sz="3000" b="1" dirty="0">
                <a:solidFill>
                  <a:srgbClr val="FF0000"/>
                </a:solidFill>
                <a:latin typeface="+mn-lt"/>
              </a:rPr>
              <a:t>A</a:t>
            </a:r>
            <a:r>
              <a:rPr lang="en-US" sz="2500" dirty="0">
                <a:latin typeface="+mn-lt"/>
              </a:rPr>
              <a:t>ctively listens and practices three-way communication</a:t>
            </a:r>
          </a:p>
          <a:p>
            <a:pPr eaLnBrk="1" fontAlgn="auto" hangingPunct="1">
              <a:spcBef>
                <a:spcPts val="0"/>
              </a:spcBef>
              <a:spcAft>
                <a:spcPts val="1800"/>
              </a:spcAft>
              <a:defRPr/>
            </a:pPr>
            <a:r>
              <a:rPr lang="en-US" sz="3000" b="1" dirty="0">
                <a:solidFill>
                  <a:srgbClr val="FF0000"/>
                </a:solidFill>
                <a:latin typeface="+mn-lt"/>
              </a:rPr>
              <a:t>DE</a:t>
            </a:r>
            <a:r>
              <a:rPr lang="en-US" sz="2500" dirty="0">
                <a:latin typeface="+mn-lt"/>
              </a:rPr>
              <a:t>velops team members through teaching, coaching, &amp; feedback</a:t>
            </a:r>
          </a:p>
          <a:p>
            <a:pPr eaLnBrk="1" fontAlgn="auto" hangingPunct="1">
              <a:spcBef>
                <a:spcPts val="0"/>
              </a:spcBef>
              <a:spcAft>
                <a:spcPts val="1800"/>
              </a:spcAft>
              <a:defRPr/>
            </a:pPr>
            <a:r>
              <a:rPr lang="en-US" sz="3000" b="1" dirty="0">
                <a:solidFill>
                  <a:srgbClr val="FF0000"/>
                </a:solidFill>
                <a:latin typeface="+mn-lt"/>
              </a:rPr>
              <a:t>R</a:t>
            </a:r>
            <a:r>
              <a:rPr lang="en-US" sz="2500" dirty="0">
                <a:latin typeface="+mn-lt"/>
              </a:rPr>
              <a:t>ecognizes team members for a job well done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2" hidden="1">
            <a:extLst>
              <a:ext uri="{FF2B5EF4-FFF2-40B4-BE49-F238E27FC236}">
                <a16:creationId xmlns:a16="http://schemas.microsoft.com/office/drawing/2014/main" id="{EFD813C0-CA3B-47A6-8D8A-541CD2DEA64F}"/>
              </a:ext>
            </a:extLst>
          </p:cNvPr>
          <p:cNvSpPr>
            <a:spLocks noGrp="1" noChangeArrowheads="1"/>
          </p:cNvSpPr>
          <p:nvPr>
            <p:ph type="title"/>
          </p:nvPr>
        </p:nvSpPr>
        <p:spPr>
          <a:xfrm>
            <a:off x="457200" y="1447800"/>
            <a:ext cx="8229600" cy="1143000"/>
          </a:xfrm>
        </p:spPr>
        <p:txBody>
          <a:bodyPr/>
          <a:lstStyle/>
          <a:p>
            <a:r>
              <a:rPr lang="en-US" altLang="en-US" sz="2400" b="1"/>
              <a:t>Fritz’s Shortcut</a:t>
            </a:r>
            <a:br>
              <a:rPr lang="en-US" altLang="en-US" sz="2400" b="1"/>
            </a:br>
            <a:r>
              <a:rPr lang="en-US" altLang="en-US" sz="2400" b="1"/>
              <a:t>Reveal Discussion Questions Outcome B</a:t>
            </a:r>
          </a:p>
        </p:txBody>
      </p:sp>
      <p:sp>
        <p:nvSpPr>
          <p:cNvPr id="16" name="Rounded Rectangle 15">
            <a:extLst>
              <a:ext uri="{FF2B5EF4-FFF2-40B4-BE49-F238E27FC236}">
                <a16:creationId xmlns:a16="http://schemas.microsoft.com/office/drawing/2014/main" id="{8CE08207-BA86-4679-B6DE-92D862F62581}"/>
              </a:ext>
            </a:extLst>
          </p:cNvPr>
          <p:cNvSpPr/>
          <p:nvPr/>
        </p:nvSpPr>
        <p:spPr>
          <a:xfrm>
            <a:off x="1033463" y="2509838"/>
            <a:ext cx="6772275" cy="484187"/>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600" b="1" dirty="0">
                <a:solidFill>
                  <a:schemeClr val="tx1"/>
                </a:solidFill>
              </a:rPr>
              <a:t>Fritz’s Shortcut</a:t>
            </a:r>
          </a:p>
          <a:p>
            <a:pPr algn="ct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B</a:t>
            </a:r>
          </a:p>
        </p:txBody>
      </p:sp>
      <p:pic>
        <p:nvPicPr>
          <p:cNvPr id="17" name="Picture 2" descr="Quote Bubble" title="Quote Bubble">
            <a:extLst>
              <a:ext uri="{FF2B5EF4-FFF2-40B4-BE49-F238E27FC236}">
                <a16:creationId xmlns:a16="http://schemas.microsoft.com/office/drawing/2014/main" id="{8BE1599F-A5C2-4020-948D-49E343520315}"/>
              </a:ext>
            </a:extLst>
          </p:cNvPr>
          <p:cNvPicPr>
            <a:picLocks noChangeAspect="1" noChangeArrowheads="1"/>
          </p:cNvPicPr>
          <p:nvPr/>
        </p:nvPicPr>
        <p:blipFill>
          <a:blip r:embed="rId3"/>
          <a:srcRect l="11940"/>
          <a:stretch>
            <a:fillRect/>
          </a:stretch>
        </p:blipFill>
        <p:spPr bwMode="auto">
          <a:xfrm>
            <a:off x="7659688" y="2101850"/>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10FB9EF4-A8FD-4B3B-A350-66DA78EAB802}"/>
              </a:ext>
            </a:extLst>
          </p:cNvPr>
          <p:cNvSpPr>
            <a:spLocks noChangeArrowheads="1"/>
          </p:cNvSpPr>
          <p:nvPr/>
        </p:nvSpPr>
        <p:spPr bwMode="auto">
          <a:xfrm>
            <a:off x="1290638" y="3532188"/>
            <a:ext cx="7175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How did Fritz do this time?  </a:t>
            </a:r>
          </a:p>
          <a:p>
            <a:pPr eaLnBrk="1" hangingPunct="1">
              <a:spcAft>
                <a:spcPts val="600"/>
              </a:spcAft>
              <a:buFont typeface="Calibri" panose="020F0502020204030204" pitchFamily="34" charset="0"/>
              <a:buAutoNum type="arabicPeriod"/>
            </a:pPr>
            <a:r>
              <a:rPr lang="en-US" altLang="en-US" sz="2500"/>
              <a:t>Describe how the two endings are different in terms of demonstrating specific leadership skills.</a:t>
            </a:r>
          </a:p>
        </p:txBody>
      </p:sp>
      <p:pic>
        <p:nvPicPr>
          <p:cNvPr id="8" name="Picture 2" descr="Fritz's Shortcut" title="7. Fritz's Shortcut">
            <a:extLst>
              <a:ext uri="{FF2B5EF4-FFF2-40B4-BE49-F238E27FC236}">
                <a16:creationId xmlns:a16="http://schemas.microsoft.com/office/drawing/2014/main" id="{40CAC0D7-1329-4219-9A9F-A2D6001A3F68}"/>
              </a:ext>
            </a:extLst>
          </p:cNvPr>
          <p:cNvPicPr>
            <a:picLocks noChangeAspect="1" noChangeArrowheads="1"/>
          </p:cNvPicPr>
          <p:nvPr/>
        </p:nvPicPr>
        <p:blipFill>
          <a:blip r:embed="rId4"/>
          <a:srcRect/>
          <a:stretch>
            <a:fillRect/>
          </a:stretch>
        </p:blipFill>
        <p:spPr bwMode="auto">
          <a:xfrm>
            <a:off x="66675" y="1428750"/>
            <a:ext cx="1878013"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196F290D-4031-4CE7-B69D-9617F6CB1776}"/>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itz's Shortcut" title="7. Fritz's Shortcut">
            <a:extLst>
              <a:ext uri="{FF2B5EF4-FFF2-40B4-BE49-F238E27FC236}">
                <a16:creationId xmlns:a16="http://schemas.microsoft.com/office/drawing/2014/main" id="{C0839AB3-4620-43B7-A2BC-408066B0F31F}"/>
              </a:ext>
            </a:extLst>
          </p:cNvPr>
          <p:cNvPicPr>
            <a:picLocks noChangeAspect="1" noChangeArrowheads="1"/>
          </p:cNvPicPr>
          <p:nvPr/>
        </p:nvPicPr>
        <p:blipFill>
          <a:blip r:embed="rId3"/>
          <a:srcRect/>
          <a:stretch>
            <a:fillRect/>
          </a:stretch>
        </p:blipFill>
        <p:spPr bwMode="auto">
          <a:xfrm>
            <a:off x="82550" y="1414463"/>
            <a:ext cx="1884363" cy="371475"/>
          </a:xfrm>
          <a:prstGeom prst="rect">
            <a:avLst/>
          </a:prstGeom>
          <a:noFill/>
          <a:ln>
            <a:noFill/>
          </a:ln>
          <a:effectLst/>
        </p:spPr>
      </p:pic>
      <p:sp>
        <p:nvSpPr>
          <p:cNvPr id="2" name="Title 1" hidden="1">
            <a:extLst>
              <a:ext uri="{FF2B5EF4-FFF2-40B4-BE49-F238E27FC236}">
                <a16:creationId xmlns:a16="http://schemas.microsoft.com/office/drawing/2014/main" id="{1726D360-850E-482A-B71A-8552CB3121B5}"/>
              </a:ext>
            </a:extLst>
          </p:cNvPr>
          <p:cNvSpPr>
            <a:spLocks noGrp="1"/>
          </p:cNvSpPr>
          <p:nvPr>
            <p:ph type="title"/>
          </p:nvPr>
        </p:nvSpPr>
        <p:spPr>
          <a:xfrm>
            <a:off x="2108200" y="1447800"/>
            <a:ext cx="5499100" cy="338138"/>
          </a:xfrm>
        </p:spPr>
        <p:txBody>
          <a:bodyPr rtlCol="0">
            <a:normAutofit fontScale="90000"/>
          </a:bodyPr>
          <a:lstStyle/>
          <a:p>
            <a:pPr fontAlgn="auto">
              <a:spcAft>
                <a:spcPts val="0"/>
              </a:spcAft>
              <a:defRPr/>
            </a:pPr>
            <a:r>
              <a:rPr lang="en-US" sz="2400" dirty="0"/>
              <a:t>Fritz’s Shortcut Situation</a:t>
            </a:r>
          </a:p>
        </p:txBody>
      </p:sp>
      <p:sp>
        <p:nvSpPr>
          <p:cNvPr id="8" name="TextBox 7">
            <a:extLst>
              <a:ext uri="{FF2B5EF4-FFF2-40B4-BE49-F238E27FC236}">
                <a16:creationId xmlns:a16="http://schemas.microsoft.com/office/drawing/2014/main" id="{41A43CFC-2F5C-4094-8F77-566B2B32EA16}"/>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ACEE1ACC-4FC2-4658-9521-BA69EC7ADF51}"/>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96966" name="Picture 2">
            <a:hlinkClick r:id="rId6" tooltip="Select image to launch video on YouTube and select CC for Closed-Captioning"/>
            <a:extLst>
              <a:ext uri="{FF2B5EF4-FFF2-40B4-BE49-F238E27FC236}">
                <a16:creationId xmlns:a16="http://schemas.microsoft.com/office/drawing/2014/main" id="{7B40BCF5-EAEC-4074-9A03-8CD8CEE5AF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928813"/>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a:extLst>
              <a:ext uri="{FF2B5EF4-FFF2-40B4-BE49-F238E27FC236}">
                <a16:creationId xmlns:a16="http://schemas.microsoft.com/office/drawing/2014/main" id="{CB3569CD-6007-4C6F-9558-124CE83A9107}"/>
              </a:ext>
            </a:extLst>
          </p:cNvPr>
          <p:cNvSpPr>
            <a:spLocks noGrp="1" noChangeArrowheads="1"/>
          </p:cNvSpPr>
          <p:nvPr>
            <p:ph type="title"/>
          </p:nvPr>
        </p:nvSpPr>
        <p:spPr>
          <a:xfrm>
            <a:off x="1500188" y="1587500"/>
            <a:ext cx="6246812" cy="1054100"/>
          </a:xfrm>
        </p:spPr>
        <p:txBody>
          <a:bodyPr/>
          <a:lstStyle/>
          <a:p>
            <a:r>
              <a:rPr lang="en-US" altLang="en-US" sz="3600" b="1"/>
              <a:t>Fritz’s Shortcut</a:t>
            </a:r>
            <a:br>
              <a:rPr lang="en-US" altLang="en-US" sz="3600" b="1"/>
            </a:br>
            <a:r>
              <a:rPr lang="en-US" altLang="en-US" sz="3600" b="1">
                <a:solidFill>
                  <a:srgbClr val="FF0000"/>
                </a:solidFill>
              </a:rPr>
              <a:t>Outcome A</a:t>
            </a:r>
          </a:p>
        </p:txBody>
      </p:sp>
      <p:sp>
        <p:nvSpPr>
          <p:cNvPr id="299011" name="Rectangle 7">
            <a:extLst>
              <a:ext uri="{FF2B5EF4-FFF2-40B4-BE49-F238E27FC236}">
                <a16:creationId xmlns:a16="http://schemas.microsoft.com/office/drawing/2014/main" id="{1ED7842F-553F-44FF-B0EE-A87F3A2E1D35}"/>
              </a:ext>
            </a:extLst>
          </p:cNvPr>
          <p:cNvSpPr>
            <a:spLocks noChangeArrowheads="1"/>
          </p:cNvSpPr>
          <p:nvPr/>
        </p:nvSpPr>
        <p:spPr bwMode="auto">
          <a:xfrm>
            <a:off x="606425" y="2790825"/>
            <a:ext cx="8034338"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Role play a conversation between </a:t>
            </a:r>
            <a:r>
              <a:rPr lang="en-US" altLang="en-US" sz="2500">
                <a:solidFill>
                  <a:srgbClr val="FF0000"/>
                </a:solidFill>
              </a:rPr>
              <a:t>Fritz </a:t>
            </a:r>
            <a:r>
              <a:rPr lang="en-US" altLang="en-US" sz="2500"/>
              <a:t>and </a:t>
            </a:r>
            <a:r>
              <a:rPr lang="en-US" altLang="en-US" sz="2500">
                <a:solidFill>
                  <a:srgbClr val="FF0000"/>
                </a:solidFill>
              </a:rPr>
              <a:t>Elliot </a:t>
            </a:r>
            <a:r>
              <a:rPr lang="en-US" altLang="en-US" sz="2500"/>
              <a:t>that might take place after the incident. </a:t>
            </a:r>
            <a:r>
              <a:rPr lang="en-US" altLang="en-US" sz="2500" b="1"/>
              <a:t>DO NOT </a:t>
            </a:r>
            <a:r>
              <a:rPr lang="en-US" altLang="en-US" sz="2500"/>
              <a:t>use any of the 5 leadership skills.</a:t>
            </a:r>
          </a:p>
        </p:txBody>
      </p:sp>
      <p:sp>
        <p:nvSpPr>
          <p:cNvPr id="11" name="Content Placeholder 3">
            <a:extLst>
              <a:ext uri="{FF2B5EF4-FFF2-40B4-BE49-F238E27FC236}">
                <a16:creationId xmlns:a16="http://schemas.microsoft.com/office/drawing/2014/main" id="{0F8F6516-CB21-4796-A71D-902C6E09E89C}"/>
              </a:ext>
            </a:extLst>
          </p:cNvPr>
          <p:cNvSpPr txBox="1">
            <a:spLocks/>
          </p:cNvSpPr>
          <p:nvPr/>
        </p:nvSpPr>
        <p:spPr>
          <a:xfrm>
            <a:off x="477838" y="4233863"/>
            <a:ext cx="8291512" cy="19161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A</a:t>
            </a:r>
          </a:p>
          <a:p>
            <a:pPr marL="457200" indent="-457200" fontAlgn="auto">
              <a:spcAft>
                <a:spcPts val="600"/>
              </a:spcAft>
              <a:buFont typeface="+mj-lt"/>
              <a:buAutoNum type="arabicPeriod"/>
              <a:defRPr/>
            </a:pPr>
            <a:r>
              <a:rPr lang="en-US" sz="2500" dirty="0"/>
              <a:t>What did Fritz say to Elliot? </a:t>
            </a:r>
          </a:p>
          <a:p>
            <a:pPr marL="457200" indent="-457200" fontAlgn="auto">
              <a:spcAft>
                <a:spcPts val="600"/>
              </a:spcAft>
              <a:buFont typeface="+mj-lt"/>
              <a:buAutoNum type="arabicPeriod"/>
              <a:defRPr/>
            </a:pPr>
            <a:r>
              <a:rPr lang="en-US" sz="2500" dirty="0"/>
              <a:t>How did Elliot respond?  </a:t>
            </a:r>
          </a:p>
          <a:p>
            <a:pPr marL="457200" indent="-457200" fontAlgn="auto">
              <a:spcAft>
                <a:spcPts val="600"/>
              </a:spcAft>
              <a:buFont typeface="+mj-lt"/>
              <a:buAutoNum type="arabicPeriod"/>
              <a:defRPr/>
            </a:pPr>
            <a:r>
              <a:rPr lang="en-US" sz="2500" dirty="0"/>
              <a:t>What, if anything, do you think Elliot should do?</a:t>
            </a:r>
          </a:p>
          <a:p>
            <a:pPr marL="0" indent="0" algn="ctr" fontAlgn="auto">
              <a:spcBef>
                <a:spcPts val="0"/>
              </a:spcBef>
              <a:spcAft>
                <a:spcPts val="600"/>
              </a:spcAft>
              <a:buFont typeface="Arial"/>
              <a:buNone/>
              <a:defRPr/>
            </a:pPr>
            <a:endParaRPr lang="en-US" sz="2500" dirty="0">
              <a:solidFill>
                <a:srgbClr val="FF0000"/>
              </a:solidFill>
            </a:endParaRPr>
          </a:p>
          <a:p>
            <a:pPr marL="0" indent="0" fontAlgn="auto">
              <a:spcBef>
                <a:spcPts val="0"/>
              </a:spcBef>
              <a:spcAft>
                <a:spcPts val="600"/>
              </a:spcAft>
              <a:buFont typeface="Arial"/>
              <a:buNone/>
              <a:defRPr/>
            </a:pPr>
            <a:r>
              <a:rPr lang="en-US" sz="2500" dirty="0"/>
              <a:t> </a:t>
            </a:r>
          </a:p>
        </p:txBody>
      </p:sp>
      <p:pic>
        <p:nvPicPr>
          <p:cNvPr id="7" name="Picture 2" descr="Fritz's Shortcut" title="7. Fritz's Shortcut">
            <a:extLst>
              <a:ext uri="{FF2B5EF4-FFF2-40B4-BE49-F238E27FC236}">
                <a16:creationId xmlns:a16="http://schemas.microsoft.com/office/drawing/2014/main" id="{97659A40-3632-43C2-930E-3C2B8D015C10}"/>
              </a:ext>
            </a:extLst>
          </p:cNvPr>
          <p:cNvPicPr>
            <a:picLocks noChangeAspect="1" noChangeArrowheads="1"/>
          </p:cNvPicPr>
          <p:nvPr/>
        </p:nvPicPr>
        <p:blipFill>
          <a:blip r:embed="rId3"/>
          <a:srcRect/>
          <a:stretch>
            <a:fillRect/>
          </a:stretch>
        </p:blipFill>
        <p:spPr bwMode="auto">
          <a:xfrm>
            <a:off x="82550" y="1414463"/>
            <a:ext cx="1884363"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C23685E7-4063-4DEB-BDFA-2DDD2BFEC8B1}"/>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a:extLst>
              <a:ext uri="{FF2B5EF4-FFF2-40B4-BE49-F238E27FC236}">
                <a16:creationId xmlns:a16="http://schemas.microsoft.com/office/drawing/2014/main" id="{75177C4E-416D-4033-AA76-FF0B76220554}"/>
              </a:ext>
            </a:extLst>
          </p:cNvPr>
          <p:cNvSpPr>
            <a:spLocks noGrp="1" noChangeArrowheads="1"/>
          </p:cNvSpPr>
          <p:nvPr>
            <p:ph type="title"/>
          </p:nvPr>
        </p:nvSpPr>
        <p:spPr>
          <a:xfrm>
            <a:off x="465138" y="1655763"/>
            <a:ext cx="8229600" cy="850900"/>
          </a:xfrm>
        </p:spPr>
        <p:txBody>
          <a:bodyPr/>
          <a:lstStyle/>
          <a:p>
            <a:r>
              <a:rPr lang="en-US" altLang="en-US" sz="3600" b="1"/>
              <a:t>Fritz’s Shortcut</a:t>
            </a:r>
            <a:br>
              <a:rPr lang="en-US" altLang="en-US" sz="3600" b="1"/>
            </a:br>
            <a:r>
              <a:rPr lang="en-US" altLang="en-US" sz="3600" b="1">
                <a:solidFill>
                  <a:srgbClr val="FF0000"/>
                </a:solidFill>
              </a:rPr>
              <a:t>Outcome B</a:t>
            </a:r>
          </a:p>
        </p:txBody>
      </p:sp>
      <p:sp>
        <p:nvSpPr>
          <p:cNvPr id="301059" name="Rectangle 10">
            <a:extLst>
              <a:ext uri="{FF2B5EF4-FFF2-40B4-BE49-F238E27FC236}">
                <a16:creationId xmlns:a16="http://schemas.microsoft.com/office/drawing/2014/main" id="{60BCA792-6E42-4AAD-93EE-9D52F2A95C53}"/>
              </a:ext>
            </a:extLst>
          </p:cNvPr>
          <p:cNvSpPr>
            <a:spLocks noChangeArrowheads="1"/>
          </p:cNvSpPr>
          <p:nvPr/>
        </p:nvSpPr>
        <p:spPr bwMode="auto">
          <a:xfrm>
            <a:off x="561975" y="2705100"/>
            <a:ext cx="8035925"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have one person role play </a:t>
            </a:r>
            <a:r>
              <a:rPr lang="en-US" altLang="en-US" sz="2500">
                <a:solidFill>
                  <a:srgbClr val="FF0000"/>
                </a:solidFill>
              </a:rPr>
              <a:t>Fritz </a:t>
            </a:r>
            <a:r>
              <a:rPr lang="en-US" altLang="en-US" sz="2500"/>
              <a:t>leading by example and actively listening to </a:t>
            </a:r>
            <a:r>
              <a:rPr lang="en-US" altLang="en-US" sz="2500">
                <a:solidFill>
                  <a:srgbClr val="FF0000"/>
                </a:solidFill>
              </a:rPr>
              <a:t>Elliot </a:t>
            </a:r>
            <a:r>
              <a:rPr lang="en-US" altLang="en-US" sz="2500"/>
              <a:t>and the other person demonstrating how </a:t>
            </a:r>
            <a:r>
              <a:rPr lang="en-US" altLang="en-US" sz="2500">
                <a:solidFill>
                  <a:srgbClr val="FF0000"/>
                </a:solidFill>
              </a:rPr>
              <a:t>Elliot </a:t>
            </a:r>
            <a:r>
              <a:rPr lang="en-US" altLang="en-US" sz="2500"/>
              <a:t>would respond.</a:t>
            </a:r>
          </a:p>
        </p:txBody>
      </p:sp>
      <p:sp>
        <p:nvSpPr>
          <p:cNvPr id="13" name="Content Placeholder 3">
            <a:extLst>
              <a:ext uri="{FF2B5EF4-FFF2-40B4-BE49-F238E27FC236}">
                <a16:creationId xmlns:a16="http://schemas.microsoft.com/office/drawing/2014/main" id="{D7D765DE-22F2-4138-8256-B0C20AFEFF7B}"/>
              </a:ext>
            </a:extLst>
          </p:cNvPr>
          <p:cNvSpPr txBox="1">
            <a:spLocks/>
          </p:cNvSpPr>
          <p:nvPr/>
        </p:nvSpPr>
        <p:spPr>
          <a:xfrm>
            <a:off x="552450" y="4306888"/>
            <a:ext cx="8291513" cy="19923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1200"/>
              </a:spcAft>
              <a:buFont typeface="Arial"/>
              <a:buNone/>
              <a:defRPr/>
            </a:pPr>
            <a:r>
              <a:rPr lang="en-US" sz="2500" b="1" dirty="0">
                <a:solidFill>
                  <a:srgbClr val="FF0000"/>
                </a:solidFill>
              </a:rPr>
              <a:t>Discussion Questions for Outcome B</a:t>
            </a:r>
          </a:p>
          <a:p>
            <a:pPr marL="457200" indent="-457200" fontAlgn="auto">
              <a:spcAft>
                <a:spcPts val="600"/>
              </a:spcAft>
              <a:buFont typeface="+mj-lt"/>
              <a:buAutoNum type="arabicPeriod"/>
              <a:defRPr/>
            </a:pPr>
            <a:r>
              <a:rPr lang="en-US" sz="2500" dirty="0"/>
              <a:t>What did Fritz say to Elliot this time? </a:t>
            </a:r>
          </a:p>
          <a:p>
            <a:pPr marL="457200" indent="-457200" fontAlgn="auto">
              <a:spcAft>
                <a:spcPts val="600"/>
              </a:spcAft>
              <a:buFont typeface="+mj-lt"/>
              <a:buAutoNum type="arabicPeriod"/>
              <a:defRPr/>
            </a:pPr>
            <a:r>
              <a:rPr lang="en-US" sz="2500" dirty="0"/>
              <a:t>Did Elliot respond or feel differently about the situation this time ? </a:t>
            </a:r>
          </a:p>
        </p:txBody>
      </p:sp>
      <p:pic>
        <p:nvPicPr>
          <p:cNvPr id="7" name="Picture 2" descr="Fritz's Shortcut" title="7. Fritz's Shortcut">
            <a:extLst>
              <a:ext uri="{FF2B5EF4-FFF2-40B4-BE49-F238E27FC236}">
                <a16:creationId xmlns:a16="http://schemas.microsoft.com/office/drawing/2014/main" id="{38BC1E87-8193-4E87-B289-4F66C71A6748}"/>
              </a:ext>
            </a:extLst>
          </p:cNvPr>
          <p:cNvPicPr>
            <a:picLocks noChangeAspect="1" noChangeArrowheads="1"/>
          </p:cNvPicPr>
          <p:nvPr/>
        </p:nvPicPr>
        <p:blipFill>
          <a:blip r:embed="rId3"/>
          <a:srcRect/>
          <a:stretch>
            <a:fillRect/>
          </a:stretch>
        </p:blipFill>
        <p:spPr bwMode="auto">
          <a:xfrm>
            <a:off x="82550" y="1414463"/>
            <a:ext cx="1884363" cy="371475"/>
          </a:xfrm>
          <a:prstGeom prst="rect">
            <a:avLst/>
          </a:prstGeom>
          <a:noFill/>
          <a:ln>
            <a:noFill/>
          </a:ln>
          <a:effectLst/>
        </p:spPr>
      </p:pic>
      <p:pic>
        <p:nvPicPr>
          <p:cNvPr id="8" name="Picture 7" descr="Scenario Main Menu" title="Decorative image">
            <a:hlinkClick r:id="rId4" action="ppaction://hlinksldjump"/>
            <a:extLst>
              <a:ext uri="{FF2B5EF4-FFF2-40B4-BE49-F238E27FC236}">
                <a16:creationId xmlns:a16="http://schemas.microsoft.com/office/drawing/2014/main" id="{A75296F0-77A6-44FA-BD64-0FA5420FD6DC}"/>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4">
            <a:extLst>
              <a:ext uri="{FF2B5EF4-FFF2-40B4-BE49-F238E27FC236}">
                <a16:creationId xmlns:a16="http://schemas.microsoft.com/office/drawing/2014/main" id="{DE68DE62-B58F-4624-AF3E-4DDA73F726B3}"/>
              </a:ext>
            </a:extLst>
          </p:cNvPr>
          <p:cNvSpPr>
            <a:spLocks noGrp="1" noChangeArrowheads="1"/>
          </p:cNvSpPr>
          <p:nvPr>
            <p:ph type="title"/>
          </p:nvPr>
        </p:nvSpPr>
        <p:spPr>
          <a:xfrm>
            <a:off x="1435100" y="1397000"/>
            <a:ext cx="5486400" cy="647700"/>
          </a:xfrm>
        </p:spPr>
        <p:txBody>
          <a:bodyPr>
            <a:spAutoFit/>
          </a:bodyPr>
          <a:lstStyle/>
          <a:p>
            <a:r>
              <a:rPr lang="en-US" altLang="en-US" sz="3600" b="1">
                <a:solidFill>
                  <a:srgbClr val="FF0000"/>
                </a:solidFill>
              </a:rPr>
              <a:t>Takeaways</a:t>
            </a:r>
          </a:p>
        </p:txBody>
      </p:sp>
      <p:sp>
        <p:nvSpPr>
          <p:cNvPr id="3" name="TextBox 2">
            <a:extLst>
              <a:ext uri="{FF2B5EF4-FFF2-40B4-BE49-F238E27FC236}">
                <a16:creationId xmlns:a16="http://schemas.microsoft.com/office/drawing/2014/main" id="{55812098-A222-4CD5-8A76-7E8C50A2C7D1}"/>
              </a:ext>
            </a:extLst>
          </p:cNvPr>
          <p:cNvSpPr txBox="1">
            <a:spLocks noChangeArrowheads="1"/>
          </p:cNvSpPr>
          <p:nvPr/>
        </p:nvSpPr>
        <p:spPr bwMode="auto">
          <a:xfrm>
            <a:off x="504825" y="2117725"/>
            <a:ext cx="8480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Clr>
                <a:srgbClr val="FF0000"/>
              </a:buClr>
              <a:buSzPct val="105000"/>
              <a:buFont typeface="Calibri" panose="020F0502020204030204" pitchFamily="34" charset="0"/>
              <a:buChar char="•"/>
            </a:pPr>
            <a:r>
              <a:rPr lang="en-US" altLang="en-US" sz="2400"/>
              <a:t>It takes </a:t>
            </a:r>
            <a:r>
              <a:rPr lang="en-US" altLang="en-US" sz="2400" b="1"/>
              <a:t>COURAGE</a:t>
            </a:r>
            <a:r>
              <a:rPr lang="en-US" altLang="en-US" sz="2400"/>
              <a:t> to be a leader</a:t>
            </a:r>
          </a:p>
          <a:p>
            <a:pPr eaLnBrk="1" hangingPunct="1">
              <a:buClr>
                <a:srgbClr val="FF0000"/>
              </a:buClr>
              <a:buSzPct val="105000"/>
              <a:buFont typeface="Calibri" panose="020F0502020204030204" pitchFamily="34" charset="0"/>
              <a:buChar char="•"/>
            </a:pPr>
            <a:r>
              <a:rPr lang="en-US" altLang="en-US" sz="2400"/>
              <a:t>It takes </a:t>
            </a:r>
            <a:r>
              <a:rPr lang="en-US" altLang="en-US" sz="2400" b="1"/>
              <a:t>COURAGE</a:t>
            </a:r>
            <a:r>
              <a:rPr lang="en-US" altLang="en-US" sz="2400"/>
              <a:t> to speak up</a:t>
            </a:r>
          </a:p>
          <a:p>
            <a:pPr eaLnBrk="1" hangingPunct="1">
              <a:buClr>
                <a:srgbClr val="FF0000"/>
              </a:buClr>
              <a:buSzPct val="105000"/>
              <a:buFont typeface="Calibri" panose="020F0502020204030204" pitchFamily="34" charset="0"/>
              <a:buChar char="•"/>
            </a:pPr>
            <a:r>
              <a:rPr lang="en-US" altLang="en-US" sz="2400"/>
              <a:t>These skills can easily be inserted into the daily workflow and productivity will not be effected.</a:t>
            </a:r>
          </a:p>
          <a:p>
            <a:pPr eaLnBrk="1" hangingPunct="1">
              <a:buClr>
                <a:srgbClr val="FF0000"/>
              </a:buClr>
              <a:buSzPct val="105000"/>
              <a:buFont typeface="Calibri" panose="020F0502020204030204" pitchFamily="34" charset="0"/>
              <a:buChar char="•"/>
            </a:pPr>
            <a:r>
              <a:rPr lang="en-US" altLang="en-US" sz="2400"/>
              <a:t>Leaders…</a:t>
            </a:r>
          </a:p>
          <a:p>
            <a:pPr lvl="1" eaLnBrk="1" hangingPunct="1">
              <a:buClr>
                <a:srgbClr val="FF0000"/>
              </a:buClr>
              <a:buSzPct val="105000"/>
              <a:buFont typeface="Calibri" panose="020F0502020204030204" pitchFamily="34" charset="0"/>
              <a:buChar char="•"/>
            </a:pPr>
            <a:r>
              <a:rPr lang="en-US" altLang="en-US" sz="2400"/>
              <a:t>Lead by example</a:t>
            </a:r>
          </a:p>
          <a:p>
            <a:pPr lvl="1" eaLnBrk="1" hangingPunct="1">
              <a:buClr>
                <a:srgbClr val="FF0000"/>
              </a:buClr>
              <a:buSzPct val="105000"/>
              <a:buFont typeface="Calibri" panose="020F0502020204030204" pitchFamily="34" charset="0"/>
              <a:buChar char="•"/>
            </a:pPr>
            <a:r>
              <a:rPr lang="en-US" altLang="en-US" sz="2400"/>
              <a:t>Engage and empower team member</a:t>
            </a:r>
          </a:p>
          <a:p>
            <a:pPr lvl="1" eaLnBrk="1" hangingPunct="1">
              <a:buClr>
                <a:srgbClr val="FF0000"/>
              </a:buClr>
              <a:buSzPct val="105000"/>
              <a:buFont typeface="Calibri" panose="020F0502020204030204" pitchFamily="34" charset="0"/>
              <a:buChar char="•"/>
            </a:pPr>
            <a:r>
              <a:rPr lang="en-US" altLang="en-US" sz="2400"/>
              <a:t>Actively listen and Practice 3-way communication</a:t>
            </a:r>
          </a:p>
          <a:p>
            <a:pPr lvl="1" eaLnBrk="1" hangingPunct="1">
              <a:buClr>
                <a:srgbClr val="FF0000"/>
              </a:buClr>
              <a:buSzPct val="105000"/>
              <a:buFont typeface="Calibri" panose="020F0502020204030204" pitchFamily="34" charset="0"/>
              <a:buChar char="•"/>
            </a:pPr>
            <a:r>
              <a:rPr lang="en-US" altLang="en-US" sz="2400"/>
              <a:t>Develop team members by teaching, coaching, and knowing how to give constructive feedback</a:t>
            </a:r>
          </a:p>
          <a:p>
            <a:pPr lvl="1" eaLnBrk="1" hangingPunct="1">
              <a:buClr>
                <a:srgbClr val="FF0000"/>
              </a:buClr>
              <a:buSzPct val="105000"/>
              <a:buFont typeface="Calibri" panose="020F0502020204030204" pitchFamily="34" charset="0"/>
              <a:buChar char="•"/>
            </a:pPr>
            <a:r>
              <a:rPr lang="en-US" altLang="en-US" sz="2400"/>
              <a:t>Recognize team members</a:t>
            </a:r>
          </a:p>
          <a:p>
            <a:pPr eaLnBrk="1" hangingPunct="1">
              <a:buClr>
                <a:srgbClr val="FF0000"/>
              </a:buClr>
              <a:buSzPct val="105000"/>
              <a:buFont typeface="Calibri" panose="020F0502020204030204" pitchFamily="34" charset="0"/>
              <a:buChar char="•"/>
            </a:pPr>
            <a:r>
              <a:rPr lang="en-US" altLang="en-US" sz="2400"/>
              <a:t>Leaders improve </a:t>
            </a:r>
            <a:r>
              <a:rPr lang="en-US" altLang="en-US" sz="2400" b="1"/>
              <a:t>SAFETY CLIMATE AND SAFETY OUTCOMES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EA45-2703-4724-AD3E-0BBA3E89FCA6}"/>
              </a:ext>
            </a:extLst>
          </p:cNvPr>
          <p:cNvSpPr>
            <a:spLocks noGrp="1"/>
          </p:cNvSpPr>
          <p:nvPr>
            <p:ph type="title"/>
          </p:nvPr>
        </p:nvSpPr>
        <p:spPr>
          <a:xfrm>
            <a:off x="392113" y="1428750"/>
            <a:ext cx="7970837" cy="419100"/>
          </a:xfrm>
        </p:spPr>
        <p:txBody>
          <a:bodyPr rtlCol="0">
            <a:noAutofit/>
          </a:bodyPr>
          <a:lstStyle/>
          <a:p>
            <a:pPr fontAlgn="auto">
              <a:spcAft>
                <a:spcPts val="0"/>
              </a:spcAft>
              <a:defRPr/>
            </a:pPr>
            <a:r>
              <a:rPr lang="en-US" sz="3600" b="1" dirty="0">
                <a:solidFill>
                  <a:srgbClr val="00B0F0"/>
                </a:solidFill>
                <a:effectLst>
                  <a:outerShdw blurRad="38100" dist="38100" dir="2700000" algn="tl">
                    <a:srgbClr val="000000">
                      <a:alpha val="43137"/>
                    </a:srgbClr>
                  </a:outerShdw>
                </a:effectLst>
              </a:rPr>
              <a:t>This module is a collaboration between</a:t>
            </a:r>
            <a:endParaRPr lang="en-US" sz="3600" dirty="0"/>
          </a:p>
        </p:txBody>
      </p:sp>
      <p:pic>
        <p:nvPicPr>
          <p:cNvPr id="7" name="Picture 9" descr="CPWR The Center for Research Construction Research and Training" title="CPWR The Center for Research Construction Research and Training">
            <a:extLst>
              <a:ext uri="{FF2B5EF4-FFF2-40B4-BE49-F238E27FC236}">
                <a16:creationId xmlns:a16="http://schemas.microsoft.com/office/drawing/2014/main" id="{F83A107D-79AC-408D-A9D6-7833E72028E6}"/>
              </a:ext>
            </a:extLst>
          </p:cNvPr>
          <p:cNvPicPr>
            <a:picLocks noChangeAspect="1" noChangeArrowheads="1"/>
          </p:cNvPicPr>
          <p:nvPr/>
        </p:nvPicPr>
        <p:blipFill>
          <a:blip r:embed="rId3" cstate="screen"/>
          <a:srcRect/>
          <a:stretch>
            <a:fillRect/>
          </a:stretch>
        </p:blipFill>
        <p:spPr bwMode="auto">
          <a:xfrm>
            <a:off x="142875" y="2057400"/>
            <a:ext cx="4986338" cy="682625"/>
          </a:xfrm>
          <a:prstGeom prst="rect">
            <a:avLst/>
          </a:prstGeom>
          <a:noFill/>
          <a:ln w="9525">
            <a:noFill/>
            <a:miter lim="800000"/>
            <a:headEnd/>
            <a:tailEnd/>
          </a:ln>
        </p:spPr>
      </p:pic>
      <p:pic>
        <p:nvPicPr>
          <p:cNvPr id="4" name="Picture 3" descr="Leeds School of Business University of Colorado Boulder" title="Leeds School of Business University of Colorado Boulder">
            <a:extLst>
              <a:ext uri="{FF2B5EF4-FFF2-40B4-BE49-F238E27FC236}">
                <a16:creationId xmlns:a16="http://schemas.microsoft.com/office/drawing/2014/main" id="{4CDE9F4E-0D0D-4D46-9636-2383DAEE3C2F}"/>
              </a:ext>
            </a:extLst>
          </p:cNvPr>
          <p:cNvPicPr>
            <a:picLocks noChangeAspect="1"/>
          </p:cNvPicPr>
          <p:nvPr/>
        </p:nvPicPr>
        <p:blipFill rotWithShape="1">
          <a:blip r:embed="rId4"/>
          <a:srcRect l="3200" t="35000" r="3400" b="43200"/>
          <a:stretch/>
        </p:blipFill>
        <p:spPr>
          <a:xfrm>
            <a:off x="4506913" y="2740025"/>
            <a:ext cx="4352925" cy="1104900"/>
          </a:xfrm>
          <a:prstGeom prst="rect">
            <a:avLst/>
          </a:prstGeom>
          <a:noFill/>
          <a:ln>
            <a:noFill/>
          </a:ln>
        </p:spPr>
      </p:pic>
      <p:pic>
        <p:nvPicPr>
          <p:cNvPr id="8" name="Picture 7" descr="Center for Health, Work &amp; Environment Colorado School of Public Health" title="Center for Health, Work &amp; Environment Colorado School of Public Health">
            <a:extLst>
              <a:ext uri="{FF2B5EF4-FFF2-40B4-BE49-F238E27FC236}">
                <a16:creationId xmlns:a16="http://schemas.microsoft.com/office/drawing/2014/main" id="{5B0332D1-1A3A-4A76-AB34-4B1FBD93CEA1}"/>
              </a:ext>
            </a:extLst>
          </p:cNvPr>
          <p:cNvPicPr>
            <a:picLocks noChangeAspect="1"/>
          </p:cNvPicPr>
          <p:nvPr/>
        </p:nvPicPr>
        <p:blipFill>
          <a:blip r:embed="rId5" cstate="print"/>
          <a:stretch>
            <a:fillRect/>
          </a:stretch>
        </p:blipFill>
        <p:spPr>
          <a:xfrm>
            <a:off x="173038" y="3962400"/>
            <a:ext cx="4549775" cy="639763"/>
          </a:xfrm>
          <a:prstGeom prst="rect">
            <a:avLst/>
          </a:prstGeom>
        </p:spPr>
      </p:pic>
      <p:pic>
        <p:nvPicPr>
          <p:cNvPr id="1026" name="Picture 2" descr="MetaMedia Training Internatinal, Inc." title="MetaMedia Training Internatinal, Inc.">
            <a:extLst>
              <a:ext uri="{FF2B5EF4-FFF2-40B4-BE49-F238E27FC236}">
                <a16:creationId xmlns:a16="http://schemas.microsoft.com/office/drawing/2014/main" id="{E279CA7E-A295-4508-9CA5-4815E483AFE8}"/>
              </a:ext>
            </a:extLst>
          </p:cNvPr>
          <p:cNvPicPr>
            <a:picLocks noChangeAspect="1" noChangeArrowheads="1"/>
          </p:cNvPicPr>
          <p:nvPr/>
        </p:nvPicPr>
        <p:blipFill>
          <a:blip r:embed="rId6" cstate="print"/>
          <a:srcRect/>
          <a:stretch>
            <a:fillRect/>
          </a:stretch>
        </p:blipFill>
        <p:spPr bwMode="auto">
          <a:xfrm>
            <a:off x="5486400" y="4495800"/>
            <a:ext cx="2876550" cy="825500"/>
          </a:xfrm>
          <a:prstGeom prst="rect">
            <a:avLst/>
          </a:prstGeom>
          <a:noFill/>
        </p:spPr>
      </p:pic>
      <p:sp>
        <p:nvSpPr>
          <p:cNvPr id="305159" name="Rectangle 8">
            <a:extLst>
              <a:ext uri="{FF2B5EF4-FFF2-40B4-BE49-F238E27FC236}">
                <a16:creationId xmlns:a16="http://schemas.microsoft.com/office/drawing/2014/main" id="{16445DF8-8AFB-4FCC-B5B7-723BAC8FEB7C}"/>
              </a:ext>
            </a:extLst>
          </p:cNvPr>
          <p:cNvSpPr>
            <a:spLocks noChangeArrowheads="1"/>
          </p:cNvSpPr>
          <p:nvPr/>
        </p:nvSpPr>
        <p:spPr bwMode="auto">
          <a:xfrm>
            <a:off x="6350" y="5562600"/>
            <a:ext cx="91376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rPr>
              <a:t>(c) 2015, CPWR - The Center for Construction Research and Training.  All rights reserved.  These materials are made available free of charge by CPWR.  No content can be modified without CPWR's approval. CPWR is the research and training arm of North America's Building Trades Unions and serves the construction industry and its workers. (</a:t>
            </a:r>
            <a:r>
              <a:rPr lang="en-US" altLang="en-US" sz="1200" u="sng">
                <a:solidFill>
                  <a:srgbClr val="000000"/>
                </a:solidFill>
              </a:rPr>
              <a:t>www.cpwr.com</a:t>
            </a:r>
            <a:r>
              <a:rPr lang="en-US" altLang="en-US" sz="1200">
                <a:solidFill>
                  <a:srgbClr val="000000"/>
                </a:solidFill>
              </a:rPr>
              <a:t>). </a:t>
            </a:r>
          </a:p>
          <a:p>
            <a:pPr eaLnBrk="1" hangingPunct="1"/>
            <a:endParaRPr lang="en-US" altLang="en-US" sz="800">
              <a:solidFill>
                <a:srgbClr val="000000"/>
              </a:solidFill>
            </a:endParaRPr>
          </a:p>
          <a:p>
            <a:pPr eaLnBrk="1" hangingPunct="1"/>
            <a:r>
              <a:rPr lang="en-US" altLang="en-US" sz="1200">
                <a:solidFill>
                  <a:srgbClr val="000000"/>
                </a:solidFill>
              </a:rPr>
              <a:t>Production of this training program was supported by NIOSH cooperative agreement OH009762.  The contents are solely the responsibility of the authors and do not necessarily represent the official views of NIOSH.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3CE3933-8139-42C4-BFA0-24F6C98F8E29}"/>
              </a:ext>
            </a:extLst>
          </p:cNvPr>
          <p:cNvSpPr>
            <a:spLocks noGrp="1" noChangeArrowheads="1"/>
          </p:cNvSpPr>
          <p:nvPr>
            <p:ph type="title"/>
          </p:nvPr>
        </p:nvSpPr>
        <p:spPr>
          <a:xfrm>
            <a:off x="2381250" y="1557338"/>
            <a:ext cx="4384675" cy="1046162"/>
          </a:xfrm>
        </p:spPr>
        <p:txBody>
          <a:bodyPr/>
          <a:lstStyle/>
          <a:p>
            <a:r>
              <a:rPr lang="en-US" altLang="en-US" sz="3600" b="1">
                <a:solidFill>
                  <a:srgbClr val="FF0000"/>
                </a:solidFill>
              </a:rPr>
              <a:t>How to </a:t>
            </a:r>
            <a:br>
              <a:rPr lang="en-US" altLang="en-US" sz="3600" b="1">
                <a:solidFill>
                  <a:srgbClr val="FF0000"/>
                </a:solidFill>
              </a:rPr>
            </a:br>
            <a:r>
              <a:rPr lang="en-US" altLang="en-US" sz="3600">
                <a:solidFill>
                  <a:srgbClr val="FF0000"/>
                </a:solidFill>
              </a:rPr>
              <a:t>Lead by Example</a:t>
            </a:r>
          </a:p>
        </p:txBody>
      </p:sp>
      <p:pic>
        <p:nvPicPr>
          <p:cNvPr id="8" name="Picture 4" descr="Photo of four Workers" title="Picture">
            <a:extLst>
              <a:ext uri="{FF2B5EF4-FFF2-40B4-BE49-F238E27FC236}">
                <a16:creationId xmlns:a16="http://schemas.microsoft.com/office/drawing/2014/main" id="{3CD228AC-AB87-4096-A05C-6246881B6721}"/>
              </a:ext>
            </a:extLst>
          </p:cNvPr>
          <p:cNvPicPr>
            <a:picLocks noChangeAspect="1" noChangeArrowheads="1"/>
          </p:cNvPicPr>
          <p:nvPr/>
        </p:nvPicPr>
        <p:blipFill>
          <a:blip r:embed="rId3" cstate="print"/>
          <a:srcRect/>
          <a:stretch>
            <a:fillRect/>
          </a:stretch>
        </p:blipFill>
        <p:spPr bwMode="auto">
          <a:xfrm>
            <a:off x="236538" y="1570038"/>
            <a:ext cx="1592262" cy="973137"/>
          </a:xfrm>
          <a:prstGeom prst="rect">
            <a:avLst/>
          </a:prstGeom>
          <a:noFill/>
        </p:spPr>
      </p:pic>
      <p:sp>
        <p:nvSpPr>
          <p:cNvPr id="7" name="Content Placeholder 2">
            <a:extLst>
              <a:ext uri="{FF2B5EF4-FFF2-40B4-BE49-F238E27FC236}">
                <a16:creationId xmlns:a16="http://schemas.microsoft.com/office/drawing/2014/main" id="{58B9606C-1E7B-4E83-AA0A-F8DAE508CC7C}"/>
              </a:ext>
            </a:extLst>
          </p:cNvPr>
          <p:cNvSpPr>
            <a:spLocks noGrp="1" noChangeArrowheads="1"/>
          </p:cNvSpPr>
          <p:nvPr>
            <p:ph idx="1"/>
          </p:nvPr>
        </p:nvSpPr>
        <p:spPr>
          <a:xfrm>
            <a:off x="1997075" y="2897188"/>
            <a:ext cx="6765925" cy="3732212"/>
          </a:xfrm>
        </p:spPr>
        <p:txBody>
          <a:bodyPr/>
          <a:lstStyle/>
          <a:p>
            <a:pPr>
              <a:spcBef>
                <a:spcPct val="0"/>
              </a:spcBef>
              <a:spcAft>
                <a:spcPts val="1200"/>
              </a:spcAft>
              <a:buClr>
                <a:srgbClr val="FF0000"/>
              </a:buClr>
            </a:pPr>
            <a:r>
              <a:rPr lang="en-US" altLang="en-US" sz="2500"/>
              <a:t>Have a positive attitude about safety</a:t>
            </a:r>
          </a:p>
          <a:p>
            <a:pPr>
              <a:spcBef>
                <a:spcPct val="0"/>
              </a:spcBef>
              <a:spcAft>
                <a:spcPts val="1200"/>
              </a:spcAft>
              <a:buClr>
                <a:srgbClr val="FF0000"/>
              </a:buClr>
            </a:pPr>
            <a:r>
              <a:rPr lang="en-US" altLang="en-US" sz="2500"/>
              <a:t>Establish safety as a core value</a:t>
            </a:r>
          </a:p>
          <a:p>
            <a:pPr>
              <a:spcBef>
                <a:spcPct val="0"/>
              </a:spcBef>
              <a:spcAft>
                <a:spcPts val="1200"/>
              </a:spcAft>
              <a:buClr>
                <a:srgbClr val="FF0000"/>
              </a:buClr>
            </a:pPr>
            <a:r>
              <a:rPr lang="en-US" altLang="en-US" sz="2500"/>
              <a:t>Set high expectations for safety</a:t>
            </a:r>
          </a:p>
          <a:p>
            <a:pPr>
              <a:spcBef>
                <a:spcPct val="0"/>
              </a:spcBef>
              <a:spcAft>
                <a:spcPts val="1200"/>
              </a:spcAft>
              <a:buClr>
                <a:srgbClr val="FF0000"/>
              </a:buClr>
            </a:pPr>
            <a:r>
              <a:rPr lang="en-US" altLang="en-US" sz="2500"/>
              <a:t>Share  safety vision with the team </a:t>
            </a:r>
          </a:p>
          <a:p>
            <a:pPr>
              <a:spcBef>
                <a:spcPct val="0"/>
              </a:spcBef>
              <a:spcAft>
                <a:spcPts val="1200"/>
              </a:spcAft>
              <a:buClr>
                <a:srgbClr val="FF0000"/>
              </a:buClr>
            </a:pPr>
            <a:r>
              <a:rPr lang="en-US" altLang="en-US" sz="2500"/>
              <a:t>“Walk the talk”</a:t>
            </a:r>
          </a:p>
          <a:p>
            <a:pPr>
              <a:spcBef>
                <a:spcPct val="0"/>
              </a:spcBef>
              <a:spcAft>
                <a:spcPts val="1200"/>
              </a:spcAft>
              <a:buClr>
                <a:srgbClr val="FF0000"/>
              </a:buClr>
            </a:pPr>
            <a:r>
              <a:rPr lang="en-US" altLang="en-US" sz="2500"/>
              <a:t>Reinforce the idea that </a:t>
            </a:r>
            <a:r>
              <a:rPr lang="en-US" altLang="en-US" sz="2500" b="1" i="1"/>
              <a:t>everyone owns safety</a:t>
            </a:r>
          </a:p>
          <a:p>
            <a:pPr>
              <a:spcBef>
                <a:spcPct val="0"/>
              </a:spcBef>
              <a:spcAft>
                <a:spcPts val="1200"/>
              </a:spcAft>
              <a:buClr>
                <a:srgbClr val="FF0000"/>
              </a:buClr>
            </a:pPr>
            <a:r>
              <a:rPr lang="en-US" altLang="en-US" sz="2500"/>
              <a:t>Lead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B04FD2E-80EA-4D6F-A793-862C181F214F}"/>
              </a:ext>
            </a:extLst>
          </p:cNvPr>
          <p:cNvSpPr>
            <a:spLocks noGrp="1" noChangeArrowheads="1"/>
          </p:cNvSpPr>
          <p:nvPr>
            <p:ph type="title"/>
          </p:nvPr>
        </p:nvSpPr>
        <p:spPr>
          <a:xfrm>
            <a:off x="660400" y="1362075"/>
            <a:ext cx="7591425" cy="1046163"/>
          </a:xfrm>
        </p:spPr>
        <p:txBody>
          <a:bodyPr/>
          <a:lstStyle/>
          <a:p>
            <a:r>
              <a:rPr lang="en-US" altLang="en-US" sz="3600" b="1">
                <a:solidFill>
                  <a:srgbClr val="FF0000"/>
                </a:solidFill>
              </a:rPr>
              <a:t>How to </a:t>
            </a:r>
            <a:br>
              <a:rPr lang="en-US" altLang="en-US" sz="3600" b="1">
                <a:solidFill>
                  <a:srgbClr val="FF0000"/>
                </a:solidFill>
              </a:rPr>
            </a:br>
            <a:r>
              <a:rPr lang="en-US" altLang="en-US" sz="3600">
                <a:solidFill>
                  <a:srgbClr val="FF0000"/>
                </a:solidFill>
              </a:rPr>
              <a:t>Engage and Empower Team Members</a:t>
            </a:r>
          </a:p>
        </p:txBody>
      </p:sp>
      <p:sp>
        <p:nvSpPr>
          <p:cNvPr id="6" name="Content Placeholder 2">
            <a:extLst>
              <a:ext uri="{FF2B5EF4-FFF2-40B4-BE49-F238E27FC236}">
                <a16:creationId xmlns:a16="http://schemas.microsoft.com/office/drawing/2014/main" id="{973F8034-36A7-4866-B234-F573BBF7B92D}"/>
              </a:ext>
            </a:extLst>
          </p:cNvPr>
          <p:cNvSpPr>
            <a:spLocks noGrp="1" noChangeArrowheads="1"/>
          </p:cNvSpPr>
          <p:nvPr>
            <p:ph idx="1"/>
          </p:nvPr>
        </p:nvSpPr>
        <p:spPr>
          <a:xfrm>
            <a:off x="835025" y="2443163"/>
            <a:ext cx="8066088" cy="4124325"/>
          </a:xfrm>
        </p:spPr>
        <p:txBody>
          <a:bodyPr/>
          <a:lstStyle/>
          <a:p>
            <a:pPr>
              <a:spcBef>
                <a:spcPct val="0"/>
              </a:spcBef>
              <a:spcAft>
                <a:spcPts val="1200"/>
              </a:spcAft>
              <a:buClr>
                <a:srgbClr val="FF0000"/>
              </a:buClr>
            </a:pPr>
            <a:r>
              <a:rPr lang="en-US" altLang="en-US" sz="2500"/>
              <a:t>Explain why safety is critical to getting the job done</a:t>
            </a:r>
          </a:p>
          <a:p>
            <a:pPr>
              <a:spcBef>
                <a:spcPct val="0"/>
              </a:spcBef>
              <a:spcAft>
                <a:spcPts val="1200"/>
              </a:spcAft>
              <a:buClr>
                <a:srgbClr val="FF0000"/>
              </a:buClr>
            </a:pPr>
            <a:r>
              <a:rPr lang="en-US" altLang="en-US" sz="2500"/>
              <a:t>Engage team members in safety decision-making </a:t>
            </a:r>
          </a:p>
          <a:p>
            <a:pPr>
              <a:spcBef>
                <a:spcPct val="0"/>
              </a:spcBef>
              <a:spcAft>
                <a:spcPts val="1200"/>
              </a:spcAft>
              <a:buClr>
                <a:srgbClr val="FF0000"/>
              </a:buClr>
            </a:pPr>
            <a:r>
              <a:rPr lang="en-US" altLang="en-US" sz="2500"/>
              <a:t>Conduct daily morning safety huddles and joint worker-management walk-arounds throughout the workday</a:t>
            </a:r>
          </a:p>
          <a:p>
            <a:pPr>
              <a:spcBef>
                <a:spcPct val="0"/>
              </a:spcBef>
              <a:spcAft>
                <a:spcPts val="1200"/>
              </a:spcAft>
              <a:buClr>
                <a:srgbClr val="FF0000"/>
              </a:buClr>
            </a:pPr>
            <a:r>
              <a:rPr lang="en-US" altLang="en-US" sz="2500"/>
              <a:t>Empower team members to</a:t>
            </a:r>
          </a:p>
          <a:p>
            <a:pPr lvl="1">
              <a:spcBef>
                <a:spcPct val="0"/>
              </a:spcBef>
              <a:spcAft>
                <a:spcPts val="1200"/>
              </a:spcAft>
              <a:buClr>
                <a:srgbClr val="FF0000"/>
              </a:buClr>
            </a:pPr>
            <a:r>
              <a:rPr lang="en-US" altLang="en-US" sz="2500"/>
              <a:t>Report safety concerns, injuries and  near misses </a:t>
            </a:r>
          </a:p>
          <a:p>
            <a:pPr lvl="1">
              <a:spcBef>
                <a:spcPct val="0"/>
              </a:spcBef>
              <a:spcAft>
                <a:spcPts val="1200"/>
              </a:spcAft>
              <a:buClr>
                <a:srgbClr val="FF0000"/>
              </a:buClr>
            </a:pPr>
            <a:r>
              <a:rPr lang="en-US" altLang="en-US" sz="2500"/>
              <a:t>Report or fix hazards or unsafe situations</a:t>
            </a:r>
          </a:p>
          <a:p>
            <a:pPr lvl="1">
              <a:spcBef>
                <a:spcPct val="0"/>
              </a:spcBef>
              <a:spcAft>
                <a:spcPts val="1200"/>
              </a:spcAft>
              <a:buClr>
                <a:srgbClr val="FF0000"/>
              </a:buClr>
            </a:pPr>
            <a:endParaRPr lang="en-US" altLang="en-US" sz="2500"/>
          </a:p>
        </p:txBody>
      </p:sp>
      <p:pic>
        <p:nvPicPr>
          <p:cNvPr id="8" name="Picture 7" descr="Phot of Team Members" title="Picture">
            <a:extLst>
              <a:ext uri="{FF2B5EF4-FFF2-40B4-BE49-F238E27FC236}">
                <a16:creationId xmlns:a16="http://schemas.microsoft.com/office/drawing/2014/main" id="{A68CDB9A-5FEB-4157-949F-D6B80682D05B}"/>
              </a:ext>
            </a:extLst>
          </p:cNvPr>
          <p:cNvPicPr/>
          <p:nvPr/>
        </p:nvPicPr>
        <p:blipFill>
          <a:blip r:embed="rId3" cstate="print"/>
          <a:srcRect/>
          <a:stretch>
            <a:fillRect/>
          </a:stretch>
        </p:blipFill>
        <p:spPr bwMode="auto">
          <a:xfrm>
            <a:off x="7458075" y="5451475"/>
            <a:ext cx="1587500"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BF20D9A-3BD6-422C-94AB-0D6968859086}"/>
              </a:ext>
            </a:extLst>
          </p:cNvPr>
          <p:cNvSpPr>
            <a:spLocks noGrp="1" noChangeArrowheads="1"/>
          </p:cNvSpPr>
          <p:nvPr>
            <p:ph type="title"/>
          </p:nvPr>
        </p:nvSpPr>
        <p:spPr>
          <a:xfrm>
            <a:off x="1943100" y="1501775"/>
            <a:ext cx="6392863" cy="1516063"/>
          </a:xfrm>
        </p:spPr>
        <p:txBody>
          <a:bodyPr/>
          <a:lstStyle/>
          <a:p>
            <a:r>
              <a:rPr lang="en-US" altLang="en-US" sz="3600" b="1">
                <a:solidFill>
                  <a:srgbClr val="FF0000"/>
                </a:solidFill>
              </a:rPr>
              <a:t>How to </a:t>
            </a:r>
            <a:br>
              <a:rPr lang="en-US" altLang="en-US" sz="3600" b="1">
                <a:solidFill>
                  <a:srgbClr val="FF0000"/>
                </a:solidFill>
              </a:rPr>
            </a:br>
            <a:r>
              <a:rPr lang="en-US" altLang="en-US" sz="3600" i="1" u="sng">
                <a:solidFill>
                  <a:srgbClr val="FF0000"/>
                </a:solidFill>
              </a:rPr>
              <a:t>Actively listen</a:t>
            </a:r>
            <a:r>
              <a:rPr lang="en-US" altLang="en-US" sz="3600">
                <a:solidFill>
                  <a:srgbClr val="FF0000"/>
                </a:solidFill>
              </a:rPr>
              <a:t> and </a:t>
            </a:r>
            <a:br>
              <a:rPr lang="en-US" altLang="en-US" sz="3600">
                <a:solidFill>
                  <a:srgbClr val="FF0000"/>
                </a:solidFill>
              </a:rPr>
            </a:br>
            <a:r>
              <a:rPr lang="en-US" altLang="en-US" sz="3600">
                <a:solidFill>
                  <a:srgbClr val="FF0000"/>
                </a:solidFill>
              </a:rPr>
              <a:t>Practice 3-way Communication</a:t>
            </a:r>
            <a:endParaRPr lang="en-US" altLang="en-US" sz="3600" b="1">
              <a:solidFill>
                <a:srgbClr val="FF0000"/>
              </a:solidFill>
            </a:endParaRPr>
          </a:p>
        </p:txBody>
      </p:sp>
      <p:pic>
        <p:nvPicPr>
          <p:cNvPr id="16" name="Picture 2" descr="Photo of two workers from Marples Consulting" title="Picture">
            <a:extLst>
              <a:ext uri="{FF2B5EF4-FFF2-40B4-BE49-F238E27FC236}">
                <a16:creationId xmlns:a16="http://schemas.microsoft.com/office/drawing/2014/main" id="{BD85D6B7-90CB-4623-B9E2-D5CAFA49A7A8}"/>
              </a:ext>
            </a:extLst>
          </p:cNvPr>
          <p:cNvPicPr>
            <a:picLocks noChangeAspect="1" noChangeArrowheads="1"/>
          </p:cNvPicPr>
          <p:nvPr/>
        </p:nvPicPr>
        <p:blipFill>
          <a:blip r:embed="rId3"/>
          <a:srcRect/>
          <a:stretch>
            <a:fillRect/>
          </a:stretch>
        </p:blipFill>
        <p:spPr bwMode="auto">
          <a:xfrm>
            <a:off x="242888" y="1535113"/>
            <a:ext cx="1481137" cy="1114425"/>
          </a:xfrm>
          <a:prstGeom prst="rect">
            <a:avLst/>
          </a:prstGeom>
          <a:noFill/>
        </p:spPr>
      </p:pic>
      <p:sp>
        <p:nvSpPr>
          <p:cNvPr id="2" name="Rectangle 1">
            <a:extLst>
              <a:ext uri="{FF2B5EF4-FFF2-40B4-BE49-F238E27FC236}">
                <a16:creationId xmlns:a16="http://schemas.microsoft.com/office/drawing/2014/main" id="{377C7E2B-DD12-4676-AD4F-391DB87186B2}"/>
              </a:ext>
            </a:extLst>
          </p:cNvPr>
          <p:cNvSpPr/>
          <p:nvPr/>
        </p:nvSpPr>
        <p:spPr>
          <a:xfrm>
            <a:off x="1060466" y="3524831"/>
            <a:ext cx="569387" cy="2098729"/>
          </a:xfrm>
          <a:prstGeom prst="rect">
            <a:avLst/>
          </a:prstGeom>
        </p:spPr>
        <p:txBody>
          <a:bodyPr vert="vert270">
            <a:spAutoFit/>
          </a:bodyPr>
          <a:lstStyle/>
          <a:p>
            <a:pPr algn="ctr" eaLnBrk="1" fontAlgn="auto" hangingPunct="1">
              <a:spcBef>
                <a:spcPts val="0"/>
              </a:spcBef>
              <a:spcAft>
                <a:spcPts val="400"/>
              </a:spcAft>
              <a:buClr>
                <a:srgbClr val="FF0000"/>
              </a:buClr>
              <a:defRPr/>
            </a:pPr>
            <a:r>
              <a:rPr lang="en-US" sz="2500" b="1" i="1" u="sng" dirty="0">
                <a:latin typeface="+mn-lt"/>
              </a:rPr>
              <a:t>Actively listen</a:t>
            </a:r>
          </a:p>
        </p:txBody>
      </p:sp>
      <p:sp>
        <p:nvSpPr>
          <p:cNvPr id="14" name="Content Placeholder 2">
            <a:extLst>
              <a:ext uri="{FF2B5EF4-FFF2-40B4-BE49-F238E27FC236}">
                <a16:creationId xmlns:a16="http://schemas.microsoft.com/office/drawing/2014/main" id="{6263AB28-30C5-4936-B7BC-2241789DD395}"/>
              </a:ext>
            </a:extLst>
          </p:cNvPr>
          <p:cNvSpPr>
            <a:spLocks noGrp="1" noChangeArrowheads="1"/>
          </p:cNvSpPr>
          <p:nvPr>
            <p:ph idx="1"/>
          </p:nvPr>
        </p:nvSpPr>
        <p:spPr>
          <a:xfrm>
            <a:off x="1820863" y="3154363"/>
            <a:ext cx="6805612" cy="3352800"/>
          </a:xfrm>
        </p:spPr>
        <p:txBody>
          <a:bodyPr/>
          <a:lstStyle/>
          <a:p>
            <a:pPr>
              <a:spcBef>
                <a:spcPct val="0"/>
              </a:spcBef>
              <a:spcAft>
                <a:spcPts val="400"/>
              </a:spcAft>
              <a:buClr>
                <a:srgbClr val="FF0000"/>
              </a:buClr>
            </a:pPr>
            <a:r>
              <a:rPr lang="en-US" altLang="en-US" sz="2500"/>
              <a:t>Treat team members with respect when they are speaking</a:t>
            </a:r>
          </a:p>
          <a:p>
            <a:pPr>
              <a:spcBef>
                <a:spcPct val="0"/>
              </a:spcBef>
              <a:spcAft>
                <a:spcPts val="400"/>
              </a:spcAft>
              <a:buClr>
                <a:srgbClr val="FF0000"/>
              </a:buClr>
            </a:pPr>
            <a:r>
              <a:rPr lang="en-US" altLang="en-US" sz="2500"/>
              <a:t>Pay attention to non-verbal cues such as body language and eye contact</a:t>
            </a:r>
          </a:p>
          <a:p>
            <a:pPr>
              <a:spcBef>
                <a:spcPct val="0"/>
              </a:spcBef>
              <a:spcAft>
                <a:spcPts val="400"/>
              </a:spcAft>
              <a:buClr>
                <a:srgbClr val="FF0000"/>
              </a:buClr>
            </a:pPr>
            <a:r>
              <a:rPr lang="en-US" altLang="en-US" sz="2500"/>
              <a:t>Listen to </a:t>
            </a:r>
            <a:r>
              <a:rPr lang="en-US" altLang="en-US" sz="2500" b="1"/>
              <a:t>hear</a:t>
            </a:r>
            <a:r>
              <a:rPr lang="en-US" altLang="en-US" sz="2500"/>
              <a:t> what is being said vs. to come up with a response. </a:t>
            </a:r>
          </a:p>
          <a:p>
            <a:pPr>
              <a:spcBef>
                <a:spcPct val="0"/>
              </a:spcBef>
              <a:spcAft>
                <a:spcPts val="400"/>
              </a:spcAft>
              <a:buClr>
                <a:srgbClr val="FF0000"/>
              </a:buClr>
            </a:pPr>
            <a:r>
              <a:rPr lang="en-US" altLang="en-US" sz="2500"/>
              <a:t>Ask clarifying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5D70CE6-60DD-467F-BA37-1B4A3732D158}"/>
              </a:ext>
            </a:extLst>
          </p:cNvPr>
          <p:cNvSpPr>
            <a:spLocks noGrp="1" noChangeArrowheads="1"/>
          </p:cNvSpPr>
          <p:nvPr>
            <p:ph type="title"/>
          </p:nvPr>
        </p:nvSpPr>
        <p:spPr>
          <a:xfrm>
            <a:off x="1724025" y="1762125"/>
            <a:ext cx="6762750" cy="1531938"/>
          </a:xfrm>
        </p:spPr>
        <p:txBody>
          <a:bodyPr/>
          <a:lstStyle/>
          <a:p>
            <a:r>
              <a:rPr lang="en-US" altLang="en-US" sz="3600" b="1">
                <a:solidFill>
                  <a:srgbClr val="FF0000"/>
                </a:solidFill>
              </a:rPr>
              <a:t>How to </a:t>
            </a:r>
            <a:br>
              <a:rPr lang="en-US" altLang="en-US" sz="3600" b="1">
                <a:solidFill>
                  <a:srgbClr val="FF0000"/>
                </a:solidFill>
              </a:rPr>
            </a:br>
            <a:r>
              <a:rPr lang="en-US" altLang="en-US" sz="3600">
                <a:solidFill>
                  <a:srgbClr val="FF0000"/>
                </a:solidFill>
              </a:rPr>
              <a:t>Actively Listen and </a:t>
            </a:r>
            <a:br>
              <a:rPr lang="en-US" altLang="en-US" sz="3600">
                <a:solidFill>
                  <a:srgbClr val="FF0000"/>
                </a:solidFill>
              </a:rPr>
            </a:br>
            <a:r>
              <a:rPr lang="en-US" altLang="en-US" sz="3600" i="1" u="sng">
                <a:solidFill>
                  <a:srgbClr val="FF0000"/>
                </a:solidFill>
              </a:rPr>
              <a:t>Practice 3-way Communication (cont’d)</a:t>
            </a:r>
            <a:endParaRPr lang="en-US" altLang="en-US" sz="3600" b="1" i="1" u="sng">
              <a:solidFill>
                <a:srgbClr val="FF0000"/>
              </a:solidFill>
            </a:endParaRPr>
          </a:p>
        </p:txBody>
      </p:sp>
      <p:pic>
        <p:nvPicPr>
          <p:cNvPr id="8" name="Picture 2" descr="Photo of two workers from Marples Consulting" title="Picture">
            <a:extLst>
              <a:ext uri="{FF2B5EF4-FFF2-40B4-BE49-F238E27FC236}">
                <a16:creationId xmlns:a16="http://schemas.microsoft.com/office/drawing/2014/main" id="{B0232E8D-5557-4B14-A87A-63F56441DC7E}"/>
              </a:ext>
            </a:extLst>
          </p:cNvPr>
          <p:cNvPicPr>
            <a:picLocks noChangeAspect="1" noChangeArrowheads="1"/>
          </p:cNvPicPr>
          <p:nvPr/>
        </p:nvPicPr>
        <p:blipFill>
          <a:blip r:embed="rId3"/>
          <a:srcRect/>
          <a:stretch>
            <a:fillRect/>
          </a:stretch>
        </p:blipFill>
        <p:spPr bwMode="auto">
          <a:xfrm>
            <a:off x="242888" y="1535113"/>
            <a:ext cx="1481137" cy="1114425"/>
          </a:xfrm>
          <a:prstGeom prst="rect">
            <a:avLst/>
          </a:prstGeom>
          <a:noFill/>
        </p:spPr>
      </p:pic>
      <p:sp>
        <p:nvSpPr>
          <p:cNvPr id="3" name="Rectangle 2">
            <a:extLst>
              <a:ext uri="{FF2B5EF4-FFF2-40B4-BE49-F238E27FC236}">
                <a16:creationId xmlns:a16="http://schemas.microsoft.com/office/drawing/2014/main" id="{9D5AE4D8-DC3C-4335-82FD-DF60779CB0C7}"/>
              </a:ext>
            </a:extLst>
          </p:cNvPr>
          <p:cNvSpPr/>
          <p:nvPr/>
        </p:nvSpPr>
        <p:spPr>
          <a:xfrm>
            <a:off x="871834" y="3653438"/>
            <a:ext cx="1005403" cy="2217275"/>
          </a:xfrm>
          <a:prstGeom prst="rect">
            <a:avLst/>
          </a:prstGeom>
        </p:spPr>
        <p:txBody>
          <a:bodyPr vert="vert270" wrap="none">
            <a:spAutoFit/>
          </a:bodyPr>
          <a:lstStyle/>
          <a:p>
            <a:pPr algn="ctr" eaLnBrk="1" fontAlgn="auto" hangingPunct="1">
              <a:spcBef>
                <a:spcPts val="0"/>
              </a:spcBef>
              <a:spcAft>
                <a:spcPts val="400"/>
              </a:spcAft>
              <a:buClr>
                <a:srgbClr val="FF0000"/>
              </a:buClr>
              <a:defRPr/>
            </a:pPr>
            <a:r>
              <a:rPr lang="en-US" sz="2500" b="1" i="1" u="sng" dirty="0">
                <a:latin typeface="+mn-lt"/>
              </a:rPr>
              <a:t>Practice 3-way</a:t>
            </a:r>
          </a:p>
          <a:p>
            <a:pPr algn="ctr" eaLnBrk="1" fontAlgn="auto" hangingPunct="1">
              <a:spcBef>
                <a:spcPts val="0"/>
              </a:spcBef>
              <a:spcAft>
                <a:spcPts val="400"/>
              </a:spcAft>
              <a:buClr>
                <a:srgbClr val="FF0000"/>
              </a:buClr>
              <a:defRPr/>
            </a:pPr>
            <a:r>
              <a:rPr lang="en-US" sz="2500" b="1" i="1" u="sng" dirty="0">
                <a:latin typeface="+mn-lt"/>
              </a:rPr>
              <a:t> communication</a:t>
            </a:r>
            <a:endParaRPr lang="en-US" sz="2500" b="1" u="sng" dirty="0">
              <a:latin typeface="+mn-lt"/>
            </a:endParaRPr>
          </a:p>
        </p:txBody>
      </p:sp>
      <p:sp>
        <p:nvSpPr>
          <p:cNvPr id="10" name="Content Placeholder 2">
            <a:extLst>
              <a:ext uri="{FF2B5EF4-FFF2-40B4-BE49-F238E27FC236}">
                <a16:creationId xmlns:a16="http://schemas.microsoft.com/office/drawing/2014/main" id="{A8263412-982B-4A8E-9424-001C207406A3}"/>
              </a:ext>
            </a:extLst>
          </p:cNvPr>
          <p:cNvSpPr>
            <a:spLocks noGrp="1" noChangeArrowheads="1"/>
          </p:cNvSpPr>
          <p:nvPr>
            <p:ph idx="1"/>
          </p:nvPr>
        </p:nvSpPr>
        <p:spPr>
          <a:xfrm>
            <a:off x="2011363" y="3806825"/>
            <a:ext cx="6629400" cy="2047875"/>
          </a:xfrm>
        </p:spPr>
        <p:txBody>
          <a:bodyPr/>
          <a:lstStyle/>
          <a:p>
            <a:pPr>
              <a:spcBef>
                <a:spcPct val="0"/>
              </a:spcBef>
              <a:spcAft>
                <a:spcPts val="400"/>
              </a:spcAft>
              <a:buClr>
                <a:srgbClr val="FF0000"/>
              </a:buClr>
            </a:pPr>
            <a:r>
              <a:rPr lang="en-US" altLang="en-US" sz="2500"/>
              <a:t>Make sure you have listener’s attention</a:t>
            </a:r>
          </a:p>
          <a:p>
            <a:pPr>
              <a:spcBef>
                <a:spcPct val="0"/>
              </a:spcBef>
              <a:spcAft>
                <a:spcPts val="400"/>
              </a:spcAft>
              <a:buClr>
                <a:srgbClr val="FF0000"/>
              </a:buClr>
            </a:pPr>
            <a:r>
              <a:rPr lang="en-US" altLang="en-US" sz="2500"/>
              <a:t>Be direct and concise </a:t>
            </a:r>
          </a:p>
          <a:p>
            <a:pPr>
              <a:spcBef>
                <a:spcPct val="0"/>
              </a:spcBef>
              <a:spcAft>
                <a:spcPts val="400"/>
              </a:spcAft>
              <a:buClr>
                <a:srgbClr val="FF0000"/>
              </a:buClr>
            </a:pPr>
            <a:r>
              <a:rPr lang="en-US" altLang="en-US" sz="2500"/>
              <a:t>Ask team member to repeat message</a:t>
            </a:r>
          </a:p>
          <a:p>
            <a:pPr>
              <a:spcBef>
                <a:spcPct val="0"/>
              </a:spcBef>
              <a:spcAft>
                <a:spcPts val="400"/>
              </a:spcAft>
              <a:buClr>
                <a:srgbClr val="FF0000"/>
              </a:buClr>
            </a:pPr>
            <a:r>
              <a:rPr lang="en-US" altLang="en-US" sz="2500"/>
              <a:t>Clarify any misunderstandings</a:t>
            </a:r>
          </a:p>
          <a:p>
            <a:pPr>
              <a:spcBef>
                <a:spcPct val="0"/>
              </a:spcBef>
              <a:spcAft>
                <a:spcPts val="400"/>
              </a:spcAft>
              <a:buClr>
                <a:srgbClr val="FF0000"/>
              </a:buClr>
            </a:pPr>
            <a:endParaRPr lang="en-US" altLang="en-US" sz="2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75B82EE-EAE3-4F27-A9AC-8CDE111D76F9}"/>
              </a:ext>
            </a:extLst>
          </p:cNvPr>
          <p:cNvSpPr>
            <a:spLocks noGrp="1" noChangeArrowheads="1"/>
          </p:cNvSpPr>
          <p:nvPr>
            <p:ph type="title"/>
          </p:nvPr>
        </p:nvSpPr>
        <p:spPr>
          <a:xfrm>
            <a:off x="330200" y="2163763"/>
            <a:ext cx="2876550" cy="3643312"/>
          </a:xfrm>
        </p:spPr>
        <p:txBody>
          <a:bodyPr/>
          <a:lstStyle/>
          <a:p>
            <a:r>
              <a:rPr lang="en-US" altLang="en-US" sz="3600" b="1">
                <a:solidFill>
                  <a:srgbClr val="FF0000"/>
                </a:solidFill>
              </a:rPr>
              <a:t>How To</a:t>
            </a:r>
            <a:br>
              <a:rPr lang="en-US" altLang="en-US" sz="3600" b="1">
                <a:solidFill>
                  <a:srgbClr val="FF0000"/>
                </a:solidFill>
              </a:rPr>
            </a:br>
            <a:r>
              <a:rPr lang="en-US" altLang="en-US" sz="3600">
                <a:solidFill>
                  <a:srgbClr val="FF0000"/>
                </a:solidFill>
              </a:rPr>
              <a:t>Develop Team Members through </a:t>
            </a:r>
            <a:br>
              <a:rPr lang="en-US" altLang="en-US" sz="3600">
                <a:solidFill>
                  <a:srgbClr val="FF0000"/>
                </a:solidFill>
              </a:rPr>
            </a:br>
            <a:r>
              <a:rPr lang="en-US" altLang="en-US" sz="3600" u="sng">
                <a:solidFill>
                  <a:srgbClr val="FF0000"/>
                </a:solidFill>
              </a:rPr>
              <a:t>Teaching, Coaching</a:t>
            </a:r>
            <a:r>
              <a:rPr lang="en-US" altLang="en-US" sz="3600">
                <a:solidFill>
                  <a:srgbClr val="FF0000"/>
                </a:solidFill>
              </a:rPr>
              <a:t>, and Feedback</a:t>
            </a:r>
          </a:p>
        </p:txBody>
      </p:sp>
      <p:graphicFrame>
        <p:nvGraphicFramePr>
          <p:cNvPr id="4" name="Content Placeholder 3" descr="Teach &amp; Coach&#10;Observe worker action&#10;Address the Issue&#10;Problem Solve&#10;Practice Action" title="Cycle">
            <a:extLst>
              <a:ext uri="{FF2B5EF4-FFF2-40B4-BE49-F238E27FC236}">
                <a16:creationId xmlns:a16="http://schemas.microsoft.com/office/drawing/2014/main" id="{2B7EE547-1170-47D6-B258-B05C1089C219}"/>
              </a:ext>
            </a:extLst>
          </p:cNvPr>
          <p:cNvGraphicFramePr>
            <a:graphicFrameLocks noGrp="1"/>
          </p:cNvGraphicFramePr>
          <p:nvPr>
            <p:ph idx="1"/>
          </p:nvPr>
        </p:nvGraphicFramePr>
        <p:xfrm>
          <a:off x="2400302" y="1650182"/>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0" name="Rectangle 1">
            <a:extLst>
              <a:ext uri="{FF2B5EF4-FFF2-40B4-BE49-F238E27FC236}">
                <a16:creationId xmlns:a16="http://schemas.microsoft.com/office/drawing/2014/main" id="{6DE47E0E-D0FE-4E8C-8119-F0DAAB894F8E}"/>
              </a:ext>
            </a:extLst>
          </p:cNvPr>
          <p:cNvSpPr>
            <a:spLocks noChangeArrowheads="1"/>
          </p:cNvSpPr>
          <p:nvPr/>
        </p:nvSpPr>
        <p:spPr bwMode="auto">
          <a:xfrm>
            <a:off x="5038725" y="3194050"/>
            <a:ext cx="2082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500" b="1" i="1"/>
              <a:t>Teach &amp; coach</a:t>
            </a:r>
          </a:p>
        </p:txBody>
      </p:sp>
      <p:pic>
        <p:nvPicPr>
          <p:cNvPr id="5" name="Picture 4" descr="Photo of a Safety Leader and team member" title="Picture">
            <a:extLst>
              <a:ext uri="{FF2B5EF4-FFF2-40B4-BE49-F238E27FC236}">
                <a16:creationId xmlns:a16="http://schemas.microsoft.com/office/drawing/2014/main" id="{D95410C3-1E11-4C74-ACC7-B756EF7B8B74}"/>
              </a:ext>
            </a:extLst>
          </p:cNvPr>
          <p:cNvPicPr/>
          <p:nvPr/>
        </p:nvPicPr>
        <p:blipFill>
          <a:blip r:embed="rId8"/>
          <a:srcRect/>
          <a:stretch>
            <a:fillRect/>
          </a:stretch>
        </p:blipFill>
        <p:spPr bwMode="auto">
          <a:xfrm>
            <a:off x="5173663" y="3609975"/>
            <a:ext cx="1812925" cy="10747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C616355-23E6-4BED-897D-8DF88D8D96BD}"/>
              </a:ext>
            </a:extLst>
          </p:cNvPr>
          <p:cNvSpPr>
            <a:spLocks noGrp="1" noChangeArrowheads="1"/>
          </p:cNvSpPr>
          <p:nvPr>
            <p:ph type="title"/>
          </p:nvPr>
        </p:nvSpPr>
        <p:spPr>
          <a:xfrm>
            <a:off x="330200" y="2163763"/>
            <a:ext cx="2876550" cy="3643312"/>
          </a:xfrm>
        </p:spPr>
        <p:txBody>
          <a:bodyPr/>
          <a:lstStyle/>
          <a:p>
            <a:r>
              <a:rPr lang="en-US" altLang="en-US" sz="3600" b="1">
                <a:solidFill>
                  <a:srgbClr val="FF0000"/>
                </a:solidFill>
              </a:rPr>
              <a:t>How To</a:t>
            </a:r>
            <a:br>
              <a:rPr lang="en-US" altLang="en-US" sz="3600">
                <a:solidFill>
                  <a:srgbClr val="FF0000"/>
                </a:solidFill>
              </a:rPr>
            </a:br>
            <a:r>
              <a:rPr lang="en-US" altLang="en-US" sz="3600">
                <a:solidFill>
                  <a:srgbClr val="FF0000"/>
                </a:solidFill>
              </a:rPr>
              <a:t>Develop Team Members through </a:t>
            </a:r>
            <a:br>
              <a:rPr lang="en-US" altLang="en-US" sz="3600">
                <a:solidFill>
                  <a:srgbClr val="FF0000"/>
                </a:solidFill>
              </a:rPr>
            </a:br>
            <a:r>
              <a:rPr lang="en-US" altLang="en-US" sz="3600">
                <a:solidFill>
                  <a:srgbClr val="FF0000"/>
                </a:solidFill>
              </a:rPr>
              <a:t>Teaching, Coaching, and </a:t>
            </a:r>
            <a:r>
              <a:rPr lang="en-US" altLang="en-US" sz="3600" u="sng">
                <a:solidFill>
                  <a:srgbClr val="FF0000"/>
                </a:solidFill>
              </a:rPr>
              <a:t>Feedback (cont’d)</a:t>
            </a:r>
          </a:p>
        </p:txBody>
      </p:sp>
      <p:sp>
        <p:nvSpPr>
          <p:cNvPr id="3" name="Content Placeholder 2">
            <a:extLst>
              <a:ext uri="{FF2B5EF4-FFF2-40B4-BE49-F238E27FC236}">
                <a16:creationId xmlns:a16="http://schemas.microsoft.com/office/drawing/2014/main" id="{EC0FF99B-75BD-4246-A2A1-0BEBE5872280}"/>
              </a:ext>
            </a:extLst>
          </p:cNvPr>
          <p:cNvSpPr>
            <a:spLocks noGrp="1"/>
          </p:cNvSpPr>
          <p:nvPr>
            <p:ph idx="1"/>
          </p:nvPr>
        </p:nvSpPr>
        <p:spPr>
          <a:xfrm>
            <a:off x="4038600" y="2171700"/>
            <a:ext cx="4846638" cy="3589338"/>
          </a:xfrm>
          <a:ln>
            <a:solidFill>
              <a:schemeClr val="tx1"/>
            </a:solidFill>
            <a:miter lim="800000"/>
            <a:headEnd/>
            <a:tailEnd/>
          </a:ln>
        </p:spPr>
        <p:txBody>
          <a:bodyPr/>
          <a:lstStyle/>
          <a:p>
            <a:pPr marL="0" indent="0" algn="ctr">
              <a:lnSpc>
                <a:spcPct val="114000"/>
              </a:lnSpc>
              <a:spcBef>
                <a:spcPct val="0"/>
              </a:spcBef>
              <a:buFont typeface="Arial" panose="020B0604020202020204" pitchFamily="34" charset="0"/>
              <a:buNone/>
            </a:pPr>
            <a:r>
              <a:rPr lang="en-US" altLang="en-US" sz="3500" i="1"/>
              <a:t>Use the </a:t>
            </a:r>
            <a:r>
              <a:rPr lang="en-US" altLang="en-US" sz="3500" b="1" i="1">
                <a:solidFill>
                  <a:srgbClr val="FF0000"/>
                </a:solidFill>
              </a:rPr>
              <a:t>FIST </a:t>
            </a:r>
            <a:r>
              <a:rPr lang="en-US" altLang="en-US" sz="3500" i="1"/>
              <a:t>Principle:</a:t>
            </a:r>
          </a:p>
          <a:p>
            <a:pPr marL="0" indent="0">
              <a:lnSpc>
                <a:spcPct val="114000"/>
              </a:lnSpc>
              <a:spcBef>
                <a:spcPct val="0"/>
              </a:spcBef>
              <a:buFont typeface="Arial" panose="020B0604020202020204" pitchFamily="34" charset="0"/>
              <a:buNone/>
            </a:pPr>
            <a:endParaRPr lang="en-US" altLang="en-US" sz="3500"/>
          </a:p>
          <a:p>
            <a:pPr marL="0" indent="0">
              <a:lnSpc>
                <a:spcPct val="114000"/>
              </a:lnSpc>
              <a:spcBef>
                <a:spcPct val="0"/>
              </a:spcBef>
              <a:buFont typeface="Arial" panose="020B0604020202020204" pitchFamily="34" charset="0"/>
              <a:buNone/>
            </a:pPr>
            <a:r>
              <a:rPr lang="en-US" altLang="en-US" sz="3000"/>
              <a:t>Describe the	</a:t>
            </a:r>
            <a:r>
              <a:rPr lang="en-US" altLang="en-US" sz="3000" b="1" u="sng">
                <a:solidFill>
                  <a:srgbClr val="FF0000"/>
                </a:solidFill>
              </a:rPr>
              <a:t>F</a:t>
            </a:r>
            <a:r>
              <a:rPr lang="en-US" altLang="en-US" sz="3000" b="1"/>
              <a:t>ACTS </a:t>
            </a:r>
          </a:p>
          <a:p>
            <a:pPr marL="0" indent="0">
              <a:lnSpc>
                <a:spcPct val="114000"/>
              </a:lnSpc>
              <a:spcBef>
                <a:spcPct val="0"/>
              </a:spcBef>
              <a:buFont typeface="Arial" panose="020B0604020202020204" pitchFamily="34" charset="0"/>
              <a:buNone/>
            </a:pPr>
            <a:r>
              <a:rPr lang="en-US" altLang="en-US" sz="3000"/>
              <a:t>Explain the		</a:t>
            </a:r>
            <a:r>
              <a:rPr lang="en-US" altLang="en-US" sz="3000" b="1" u="sng">
                <a:solidFill>
                  <a:srgbClr val="FF0000"/>
                </a:solidFill>
              </a:rPr>
              <a:t>I</a:t>
            </a:r>
            <a:r>
              <a:rPr lang="en-US" altLang="en-US" sz="3000" b="1"/>
              <a:t>MPACT</a:t>
            </a:r>
          </a:p>
          <a:p>
            <a:pPr marL="0" indent="0">
              <a:lnSpc>
                <a:spcPct val="114000"/>
              </a:lnSpc>
              <a:spcBef>
                <a:spcPct val="0"/>
              </a:spcBef>
              <a:buFont typeface="Arial" panose="020B0604020202020204" pitchFamily="34" charset="0"/>
              <a:buNone/>
            </a:pPr>
            <a:r>
              <a:rPr lang="en-US" altLang="en-US" sz="3000"/>
              <a:t>Provide			</a:t>
            </a:r>
            <a:r>
              <a:rPr lang="en-US" altLang="en-US" sz="3000" b="1" u="sng">
                <a:solidFill>
                  <a:srgbClr val="FF0000"/>
                </a:solidFill>
              </a:rPr>
              <a:t>S</a:t>
            </a:r>
            <a:r>
              <a:rPr lang="en-US" altLang="en-US" sz="3000" b="1"/>
              <a:t>UGGESTIONS</a:t>
            </a:r>
          </a:p>
          <a:p>
            <a:pPr marL="0" indent="0">
              <a:lnSpc>
                <a:spcPct val="114000"/>
              </a:lnSpc>
              <a:spcBef>
                <a:spcPct val="0"/>
              </a:spcBef>
              <a:buFont typeface="Arial" panose="020B0604020202020204" pitchFamily="34" charset="0"/>
              <a:buNone/>
            </a:pPr>
            <a:r>
              <a:rPr lang="en-US" altLang="en-US" sz="3000"/>
              <a:t>Be       			</a:t>
            </a:r>
            <a:r>
              <a:rPr lang="en-US" altLang="en-US" sz="3000" b="1" u="sng">
                <a:solidFill>
                  <a:srgbClr val="FF0000"/>
                </a:solidFill>
              </a:rPr>
              <a:t>T</a:t>
            </a:r>
            <a:r>
              <a:rPr lang="en-US" altLang="en-US" sz="3000" b="1"/>
              <a:t>IMELY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F762F62-2E80-4C4D-B21D-007DF84BC943}"/>
              </a:ext>
            </a:extLst>
          </p:cNvPr>
          <p:cNvSpPr>
            <a:spLocks noGrp="1" noChangeArrowheads="1"/>
          </p:cNvSpPr>
          <p:nvPr>
            <p:ph type="title"/>
          </p:nvPr>
        </p:nvSpPr>
        <p:spPr>
          <a:xfrm>
            <a:off x="457200" y="1374775"/>
            <a:ext cx="8229600" cy="1143000"/>
          </a:xfrm>
        </p:spPr>
        <p:txBody>
          <a:bodyPr/>
          <a:lstStyle/>
          <a:p>
            <a:r>
              <a:rPr lang="en-US" altLang="en-US" sz="3600" b="1">
                <a:solidFill>
                  <a:srgbClr val="FF0000"/>
                </a:solidFill>
              </a:rPr>
              <a:t>Goal</a:t>
            </a:r>
          </a:p>
        </p:txBody>
      </p:sp>
      <p:sp>
        <p:nvSpPr>
          <p:cNvPr id="32771" name="Content Placeholder 2">
            <a:extLst>
              <a:ext uri="{FF2B5EF4-FFF2-40B4-BE49-F238E27FC236}">
                <a16:creationId xmlns:a16="http://schemas.microsoft.com/office/drawing/2014/main" id="{BB7F4DBB-ABD2-4B46-87F2-706E937AEA5A}"/>
              </a:ext>
            </a:extLst>
          </p:cNvPr>
          <p:cNvSpPr>
            <a:spLocks noGrp="1" noChangeArrowheads="1"/>
          </p:cNvSpPr>
          <p:nvPr>
            <p:ph idx="1"/>
          </p:nvPr>
        </p:nvSpPr>
        <p:spPr>
          <a:xfrm>
            <a:off x="457200" y="2660650"/>
            <a:ext cx="8229600" cy="3465513"/>
          </a:xfrm>
        </p:spPr>
        <p:txBody>
          <a:bodyPr/>
          <a:lstStyle/>
          <a:p>
            <a:pPr marL="0" indent="0">
              <a:buFont typeface="Arial" panose="020B0604020202020204" pitchFamily="34" charset="0"/>
              <a:buNone/>
            </a:pPr>
            <a:r>
              <a:rPr lang="en-US" altLang="en-US"/>
              <a:t>Introduce you to 5 critical safety leadership skills you can use to improve safety climate and safety outcomes on the job site.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7B08655-918C-424D-9B3D-C7AF9C26EF4A}"/>
              </a:ext>
            </a:extLst>
          </p:cNvPr>
          <p:cNvSpPr>
            <a:spLocks noGrp="1" noChangeArrowheads="1"/>
          </p:cNvSpPr>
          <p:nvPr>
            <p:ph type="title"/>
          </p:nvPr>
        </p:nvSpPr>
        <p:spPr>
          <a:xfrm>
            <a:off x="1511300" y="1524000"/>
            <a:ext cx="6202363" cy="1582738"/>
          </a:xfrm>
        </p:spPr>
        <p:txBody>
          <a:bodyPr/>
          <a:lstStyle/>
          <a:p>
            <a:r>
              <a:rPr lang="en-US" altLang="en-US" sz="3600" b="1">
                <a:solidFill>
                  <a:srgbClr val="FF0000"/>
                </a:solidFill>
              </a:rPr>
              <a:t>How to</a:t>
            </a:r>
            <a:br>
              <a:rPr lang="en-US" altLang="en-US" sz="3600" b="1">
                <a:solidFill>
                  <a:srgbClr val="FF0000"/>
                </a:solidFill>
              </a:rPr>
            </a:br>
            <a:r>
              <a:rPr lang="en-US" altLang="en-US" sz="3600">
                <a:solidFill>
                  <a:srgbClr val="FF0000"/>
                </a:solidFill>
              </a:rPr>
              <a:t>Recognize Team Members </a:t>
            </a:r>
            <a:br>
              <a:rPr lang="en-US" altLang="en-US" sz="3600">
                <a:solidFill>
                  <a:srgbClr val="FF0000"/>
                </a:solidFill>
              </a:rPr>
            </a:br>
            <a:r>
              <a:rPr lang="en-US" altLang="en-US" sz="3600">
                <a:solidFill>
                  <a:srgbClr val="FF0000"/>
                </a:solidFill>
              </a:rPr>
              <a:t>for a Job Well Done</a:t>
            </a:r>
            <a:r>
              <a:rPr lang="en-US" altLang="en-US" sz="3600" b="1">
                <a:solidFill>
                  <a:srgbClr val="FF0000"/>
                </a:solidFill>
              </a:rPr>
              <a:t> </a:t>
            </a:r>
          </a:p>
        </p:txBody>
      </p:sp>
      <p:pic>
        <p:nvPicPr>
          <p:cNvPr id="9" name="Picture 2" descr="Photo of a Safety leader shaking a team member's hand" title="Picture">
            <a:extLst>
              <a:ext uri="{FF2B5EF4-FFF2-40B4-BE49-F238E27FC236}">
                <a16:creationId xmlns:a16="http://schemas.microsoft.com/office/drawing/2014/main" id="{D9A6755A-BFCD-4176-9C5E-78B08663B57B}"/>
              </a:ext>
            </a:extLst>
          </p:cNvPr>
          <p:cNvPicPr>
            <a:picLocks noChangeAspect="1" noChangeArrowheads="1"/>
          </p:cNvPicPr>
          <p:nvPr/>
        </p:nvPicPr>
        <p:blipFill rotWithShape="1">
          <a:blip r:embed="rId3" cstate="print"/>
          <a:srcRect r="13066" b="4478"/>
          <a:stretch/>
        </p:blipFill>
        <p:spPr bwMode="auto">
          <a:xfrm>
            <a:off x="279400" y="1524000"/>
            <a:ext cx="1422400" cy="1809750"/>
          </a:xfrm>
          <a:prstGeom prst="rect">
            <a:avLst/>
          </a:prstGeom>
          <a:noFill/>
        </p:spPr>
      </p:pic>
      <p:sp>
        <p:nvSpPr>
          <p:cNvPr id="6" name="Content Placeholder 6">
            <a:extLst>
              <a:ext uri="{FF2B5EF4-FFF2-40B4-BE49-F238E27FC236}">
                <a16:creationId xmlns:a16="http://schemas.microsoft.com/office/drawing/2014/main" id="{3862D420-D88F-477D-B2D6-801820E8881F}"/>
              </a:ext>
            </a:extLst>
          </p:cNvPr>
          <p:cNvSpPr>
            <a:spLocks noGrp="1" noChangeArrowheads="1"/>
          </p:cNvSpPr>
          <p:nvPr>
            <p:ph idx="1"/>
          </p:nvPr>
        </p:nvSpPr>
        <p:spPr>
          <a:xfrm>
            <a:off x="1333500" y="3429000"/>
            <a:ext cx="7134225" cy="3200400"/>
          </a:xfrm>
        </p:spPr>
        <p:txBody>
          <a:bodyPr/>
          <a:lstStyle/>
          <a:p>
            <a:pPr>
              <a:lnSpc>
                <a:spcPct val="110000"/>
              </a:lnSpc>
              <a:spcBef>
                <a:spcPct val="0"/>
              </a:spcBef>
              <a:spcAft>
                <a:spcPts val="1200"/>
              </a:spcAft>
              <a:buClr>
                <a:srgbClr val="FF0000"/>
              </a:buClr>
            </a:pPr>
            <a:r>
              <a:rPr lang="en-US" altLang="en-US" sz="2500"/>
              <a:t>Give recognition separately from other types of feedback</a:t>
            </a:r>
          </a:p>
          <a:p>
            <a:pPr>
              <a:lnSpc>
                <a:spcPct val="110000"/>
              </a:lnSpc>
              <a:spcBef>
                <a:spcPct val="0"/>
              </a:spcBef>
              <a:spcAft>
                <a:spcPts val="1200"/>
              </a:spcAft>
              <a:buClr>
                <a:srgbClr val="FF0000"/>
              </a:buClr>
            </a:pPr>
            <a:r>
              <a:rPr lang="en-US" altLang="en-US" sz="2500"/>
              <a:t>Regularly give praise in private</a:t>
            </a:r>
          </a:p>
          <a:p>
            <a:pPr>
              <a:lnSpc>
                <a:spcPct val="110000"/>
              </a:lnSpc>
              <a:spcBef>
                <a:spcPct val="0"/>
              </a:spcBef>
              <a:spcAft>
                <a:spcPts val="1200"/>
              </a:spcAft>
              <a:buClr>
                <a:srgbClr val="FF0000"/>
              </a:buClr>
            </a:pPr>
            <a:r>
              <a:rPr lang="en-US" altLang="en-US" sz="2500"/>
              <a:t>Be specific about why you are praising the person </a:t>
            </a:r>
          </a:p>
          <a:p>
            <a:pPr>
              <a:lnSpc>
                <a:spcPct val="110000"/>
              </a:lnSpc>
              <a:spcBef>
                <a:spcPct val="0"/>
              </a:spcBef>
              <a:spcAft>
                <a:spcPts val="1200"/>
              </a:spcAft>
              <a:buClr>
                <a:srgbClr val="FF0000"/>
              </a:buClr>
            </a:pPr>
            <a:r>
              <a:rPr lang="en-US" altLang="en-US" sz="2500"/>
              <a:t>Give praise publically if the person is comfortable with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1" hidden="1">
            <a:extLst>
              <a:ext uri="{FF2B5EF4-FFF2-40B4-BE49-F238E27FC236}">
                <a16:creationId xmlns:a16="http://schemas.microsoft.com/office/drawing/2014/main" id="{E0C6AD06-D5FB-4FEE-937A-5429C0A21ADE}"/>
              </a:ext>
            </a:extLst>
          </p:cNvPr>
          <p:cNvSpPr>
            <a:spLocks noGrp="1" noChangeArrowheads="1"/>
          </p:cNvSpPr>
          <p:nvPr>
            <p:ph type="ctrTitle"/>
          </p:nvPr>
        </p:nvSpPr>
        <p:spPr/>
        <p:txBody>
          <a:bodyPr/>
          <a:lstStyle/>
          <a:p>
            <a:r>
              <a:rPr lang="en-US" altLang="en-US" sz="2400"/>
              <a:t>Foundations for Safety Leadership (FSL)</a:t>
            </a:r>
          </a:p>
        </p:txBody>
      </p:sp>
      <p:pic>
        <p:nvPicPr>
          <p:cNvPr id="5" name="Picture 4" descr="Image of a large hole in plywood floor" title="Cover Up Icon">
            <a:extLst>
              <a:ext uri="{FF2B5EF4-FFF2-40B4-BE49-F238E27FC236}">
                <a16:creationId xmlns:a16="http://schemas.microsoft.com/office/drawing/2014/main" id="{EA447F90-5336-4D41-987D-E7B3FEFF80B9}"/>
              </a:ext>
            </a:extLst>
          </p:cNvPr>
          <p:cNvPicPr>
            <a:picLocks noChangeAspect="1"/>
          </p:cNvPicPr>
          <p:nvPr/>
        </p:nvPicPr>
        <p:blipFill>
          <a:blip r:embed="rId3" cstate="print"/>
          <a:stretch>
            <a:fillRect/>
          </a:stretch>
        </p:blipFill>
        <p:spPr>
          <a:xfrm>
            <a:off x="1828800" y="2527300"/>
            <a:ext cx="1584325" cy="1871663"/>
          </a:xfrm>
          <a:prstGeom prst="rect">
            <a:avLst/>
          </a:prstGeom>
        </p:spPr>
      </p:pic>
      <p:pic>
        <p:nvPicPr>
          <p:cNvPr id="10" name="Picture 9" descr="Image of a Sun" title="It's Too Hot icon">
            <a:extLst>
              <a:ext uri="{FF2B5EF4-FFF2-40B4-BE49-F238E27FC236}">
                <a16:creationId xmlns:a16="http://schemas.microsoft.com/office/drawing/2014/main" id="{6623A5A3-1BD0-4738-B578-FB8F4619831F}"/>
              </a:ext>
            </a:extLst>
          </p:cNvPr>
          <p:cNvPicPr>
            <a:picLocks noChangeAspect="1"/>
          </p:cNvPicPr>
          <p:nvPr/>
        </p:nvPicPr>
        <p:blipFill>
          <a:blip r:embed="rId4" cstate="print"/>
          <a:stretch>
            <a:fillRect/>
          </a:stretch>
        </p:blipFill>
        <p:spPr>
          <a:xfrm>
            <a:off x="3810000" y="2514600"/>
            <a:ext cx="1584325" cy="1865313"/>
          </a:xfrm>
          <a:prstGeom prst="rect">
            <a:avLst/>
          </a:prstGeom>
        </p:spPr>
      </p:pic>
      <p:pic>
        <p:nvPicPr>
          <p:cNvPr id="7" name="Picture 6" descr="Image of a rooftop support and tie-off for a suspended scaffold" title="To Check icon">
            <a:extLst>
              <a:ext uri="{FF2B5EF4-FFF2-40B4-BE49-F238E27FC236}">
                <a16:creationId xmlns:a16="http://schemas.microsoft.com/office/drawing/2014/main" id="{DA5C9D78-3A1C-4919-8143-6A5F176CECA0}"/>
              </a:ext>
            </a:extLst>
          </p:cNvPr>
          <p:cNvPicPr>
            <a:picLocks noChangeAspect="1"/>
          </p:cNvPicPr>
          <p:nvPr/>
        </p:nvPicPr>
        <p:blipFill>
          <a:blip r:embed="rId5" cstate="print"/>
          <a:stretch>
            <a:fillRect/>
          </a:stretch>
        </p:blipFill>
        <p:spPr>
          <a:xfrm>
            <a:off x="5730875" y="2514600"/>
            <a:ext cx="1584325" cy="1871663"/>
          </a:xfrm>
          <a:prstGeom prst="rect">
            <a:avLst/>
          </a:prstGeom>
        </p:spPr>
      </p:pic>
      <p:pic>
        <p:nvPicPr>
          <p:cNvPr id="11" name="Picture 10" descr="Image of Confined Space" title="Gimme Space icon">
            <a:extLst>
              <a:ext uri="{FF2B5EF4-FFF2-40B4-BE49-F238E27FC236}">
                <a16:creationId xmlns:a16="http://schemas.microsoft.com/office/drawing/2014/main" id="{04E2313C-ABB8-4AFD-B735-15B6415AEE56}"/>
              </a:ext>
            </a:extLst>
          </p:cNvPr>
          <p:cNvPicPr>
            <a:picLocks noChangeAspect="1"/>
          </p:cNvPicPr>
          <p:nvPr/>
        </p:nvPicPr>
        <p:blipFill>
          <a:blip r:embed="rId6" cstate="print"/>
          <a:stretch>
            <a:fillRect/>
          </a:stretch>
        </p:blipFill>
        <p:spPr>
          <a:xfrm>
            <a:off x="1066800" y="4495800"/>
            <a:ext cx="1584325" cy="1871663"/>
          </a:xfrm>
          <a:prstGeom prst="rect">
            <a:avLst/>
          </a:prstGeom>
        </p:spPr>
      </p:pic>
      <p:pic>
        <p:nvPicPr>
          <p:cNvPr id="9" name="Picture 8" descr="Image of Wrenches" title="The Right Tool icon">
            <a:extLst>
              <a:ext uri="{FF2B5EF4-FFF2-40B4-BE49-F238E27FC236}">
                <a16:creationId xmlns:a16="http://schemas.microsoft.com/office/drawing/2014/main" id="{F117C5B2-44AB-4323-A20D-E55F6E622047}"/>
              </a:ext>
            </a:extLst>
          </p:cNvPr>
          <p:cNvPicPr>
            <a:picLocks noChangeAspect="1"/>
          </p:cNvPicPr>
          <p:nvPr/>
        </p:nvPicPr>
        <p:blipFill>
          <a:blip r:embed="rId7" cstate="print"/>
          <a:stretch>
            <a:fillRect/>
          </a:stretch>
        </p:blipFill>
        <p:spPr>
          <a:xfrm>
            <a:off x="2925763" y="4502150"/>
            <a:ext cx="1585912" cy="1865313"/>
          </a:xfrm>
          <a:prstGeom prst="rect">
            <a:avLst/>
          </a:prstGeom>
        </p:spPr>
      </p:pic>
      <p:pic>
        <p:nvPicPr>
          <p:cNvPr id="8" name="Picture 7" descr="Image of a Scaffold" title="Do We Have To? icon">
            <a:extLst>
              <a:ext uri="{FF2B5EF4-FFF2-40B4-BE49-F238E27FC236}">
                <a16:creationId xmlns:a16="http://schemas.microsoft.com/office/drawing/2014/main" id="{8E8E341D-6D79-482C-83D3-6E00899375FB}"/>
              </a:ext>
            </a:extLst>
          </p:cNvPr>
          <p:cNvPicPr>
            <a:picLocks noChangeAspect="1"/>
          </p:cNvPicPr>
          <p:nvPr/>
        </p:nvPicPr>
        <p:blipFill>
          <a:blip r:embed="rId8" cstate="print"/>
          <a:stretch>
            <a:fillRect/>
          </a:stretch>
        </p:blipFill>
        <p:spPr>
          <a:xfrm>
            <a:off x="4800600" y="4502150"/>
            <a:ext cx="1584325" cy="1865313"/>
          </a:xfrm>
          <a:prstGeom prst="rect">
            <a:avLst/>
          </a:prstGeom>
        </p:spPr>
      </p:pic>
      <p:pic>
        <p:nvPicPr>
          <p:cNvPr id="6" name="Picture 5" descr="Image of a crane arm and hook" title="Fritz's Shortcut icon">
            <a:extLst>
              <a:ext uri="{FF2B5EF4-FFF2-40B4-BE49-F238E27FC236}">
                <a16:creationId xmlns:a16="http://schemas.microsoft.com/office/drawing/2014/main" id="{6680B497-41AC-45F1-9021-10AA361112DB}"/>
              </a:ext>
            </a:extLst>
          </p:cNvPr>
          <p:cNvPicPr>
            <a:picLocks noChangeAspect="1"/>
          </p:cNvPicPr>
          <p:nvPr/>
        </p:nvPicPr>
        <p:blipFill>
          <a:blip r:embed="rId9" cstate="print"/>
          <a:stretch>
            <a:fillRect/>
          </a:stretch>
        </p:blipFill>
        <p:spPr>
          <a:xfrm>
            <a:off x="6705600" y="4502150"/>
            <a:ext cx="1584325" cy="18653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1A4BB-471C-4562-9D8A-8333FF40C2EF}"/>
              </a:ext>
            </a:extLst>
          </p:cNvPr>
          <p:cNvSpPr>
            <a:spLocks noGrp="1"/>
          </p:cNvSpPr>
          <p:nvPr>
            <p:ph type="title"/>
          </p:nvPr>
        </p:nvSpPr>
        <p:spPr>
          <a:xfrm>
            <a:off x="457200" y="1447800"/>
            <a:ext cx="8229600" cy="1143000"/>
          </a:xfrm>
        </p:spPr>
        <p:txBody>
          <a:bodyPr rtlCol="0">
            <a:normAutofit fontScale="90000"/>
          </a:bodyPr>
          <a:lstStyle/>
          <a:p>
            <a:pPr fontAlgn="auto">
              <a:spcAft>
                <a:spcPts val="0"/>
              </a:spcAft>
              <a:defRPr/>
            </a:pPr>
            <a:br>
              <a:rPr lang="en-US" dirty="0">
                <a:solidFill>
                  <a:srgbClr val="FF0000"/>
                </a:solidFill>
              </a:rPr>
            </a:br>
            <a:r>
              <a:rPr lang="en-US" sz="4000" b="1" dirty="0">
                <a:solidFill>
                  <a:srgbClr val="FF0000"/>
                </a:solidFill>
              </a:rPr>
              <a:t>Scenario Activities</a:t>
            </a:r>
            <a:br>
              <a:rPr lang="en-US" dirty="0">
                <a:solidFill>
                  <a:srgbClr val="FF0000"/>
                </a:solidFill>
              </a:rPr>
            </a:br>
            <a:endParaRPr lang="en-US" dirty="0"/>
          </a:p>
        </p:txBody>
      </p:sp>
      <p:sp>
        <p:nvSpPr>
          <p:cNvPr id="2" name="Content Placeholder 1">
            <a:extLst>
              <a:ext uri="{FF2B5EF4-FFF2-40B4-BE49-F238E27FC236}">
                <a16:creationId xmlns:a16="http://schemas.microsoft.com/office/drawing/2014/main" id="{A49148D1-8563-4ECF-A631-A4B4C710C4A3}"/>
              </a:ext>
            </a:extLst>
          </p:cNvPr>
          <p:cNvSpPr>
            <a:spLocks noGrp="1" noChangeArrowheads="1"/>
          </p:cNvSpPr>
          <p:nvPr>
            <p:ph idx="4294967295"/>
          </p:nvPr>
        </p:nvSpPr>
        <p:spPr>
          <a:xfrm>
            <a:off x="1930400" y="2803525"/>
            <a:ext cx="5283200" cy="2316163"/>
          </a:xfrm>
        </p:spPr>
        <p:txBody>
          <a:bodyPr/>
          <a:lstStyle/>
          <a:p>
            <a:pPr>
              <a:spcBef>
                <a:spcPct val="0"/>
              </a:spcBef>
              <a:spcAft>
                <a:spcPts val="1200"/>
              </a:spcAft>
              <a:buClr>
                <a:srgbClr val="FF0000"/>
              </a:buClr>
            </a:pPr>
            <a:r>
              <a:rPr lang="en-US" altLang="en-US" sz="2500"/>
              <a:t>Analyze whether characters used the safety leadership skills</a:t>
            </a:r>
          </a:p>
          <a:p>
            <a:pPr>
              <a:spcBef>
                <a:spcPct val="0"/>
              </a:spcBef>
              <a:spcAft>
                <a:spcPts val="1200"/>
              </a:spcAft>
              <a:buClr>
                <a:srgbClr val="FF0000"/>
              </a:buClr>
            </a:pPr>
            <a:r>
              <a:rPr lang="en-US" altLang="en-US" sz="2500"/>
              <a:t>Discuss what could have been done better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1ABBD-AAAC-412C-8FEC-2ED3766D8FFB}"/>
              </a:ext>
            </a:extLst>
          </p:cNvPr>
          <p:cNvSpPr>
            <a:spLocks noGrp="1"/>
          </p:cNvSpPr>
          <p:nvPr>
            <p:ph type="title"/>
          </p:nvPr>
        </p:nvSpPr>
        <p:spPr>
          <a:xfrm>
            <a:off x="457200" y="1447800"/>
            <a:ext cx="8229600" cy="1143000"/>
          </a:xfrm>
        </p:spPr>
        <p:txBody>
          <a:bodyPr rtlCol="0">
            <a:normAutofit fontScale="90000"/>
          </a:bodyPr>
          <a:lstStyle/>
          <a:p>
            <a:pPr fontAlgn="auto">
              <a:spcAft>
                <a:spcPts val="0"/>
              </a:spcAft>
              <a:defRPr/>
            </a:pPr>
            <a:br>
              <a:rPr lang="en-US" dirty="0">
                <a:solidFill>
                  <a:srgbClr val="FF0000"/>
                </a:solidFill>
              </a:rPr>
            </a:br>
            <a:r>
              <a:rPr lang="en-US" b="1" dirty="0">
                <a:solidFill>
                  <a:srgbClr val="FF0000"/>
                </a:solidFill>
              </a:rPr>
              <a:t>Scenario Structure</a:t>
            </a:r>
            <a:br>
              <a:rPr lang="en-US" dirty="0">
                <a:solidFill>
                  <a:srgbClr val="FF0000"/>
                </a:solidFill>
              </a:rPr>
            </a:br>
            <a:endParaRPr lang="en-US" dirty="0"/>
          </a:p>
        </p:txBody>
      </p:sp>
      <p:sp>
        <p:nvSpPr>
          <p:cNvPr id="75779" name="Rectangle 1">
            <a:extLst>
              <a:ext uri="{FF2B5EF4-FFF2-40B4-BE49-F238E27FC236}">
                <a16:creationId xmlns:a16="http://schemas.microsoft.com/office/drawing/2014/main" id="{0D044CD0-B2A2-4870-BE43-F8B036275ABB}"/>
              </a:ext>
            </a:extLst>
          </p:cNvPr>
          <p:cNvSpPr>
            <a:spLocks noChangeArrowheads="1"/>
          </p:cNvSpPr>
          <p:nvPr/>
        </p:nvSpPr>
        <p:spPr bwMode="auto">
          <a:xfrm>
            <a:off x="1479550" y="2519363"/>
            <a:ext cx="712628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3429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800100" indent="-342900">
              <a:defRPr>
                <a:solidFill>
                  <a:schemeClr val="tx1"/>
                </a:solidFill>
                <a:latin typeface="Calibri" panose="020F0502020204030204" pitchFamily="34" charset="0"/>
              </a:defRPr>
            </a:lvl5pPr>
            <a:lvl6pPr marL="1257300" indent="-342900" defTabSz="457200" fontAlgn="base">
              <a:spcBef>
                <a:spcPct val="0"/>
              </a:spcBef>
              <a:spcAft>
                <a:spcPct val="0"/>
              </a:spcAft>
              <a:defRPr>
                <a:solidFill>
                  <a:schemeClr val="tx1"/>
                </a:solidFill>
                <a:latin typeface="Calibri" panose="020F0502020204030204" pitchFamily="34" charset="0"/>
              </a:defRPr>
            </a:lvl6pPr>
            <a:lvl7pPr marL="1714500" indent="-342900" defTabSz="457200" fontAlgn="base">
              <a:spcBef>
                <a:spcPct val="0"/>
              </a:spcBef>
              <a:spcAft>
                <a:spcPct val="0"/>
              </a:spcAft>
              <a:defRPr>
                <a:solidFill>
                  <a:schemeClr val="tx1"/>
                </a:solidFill>
                <a:latin typeface="Calibri" panose="020F0502020204030204" pitchFamily="34" charset="0"/>
              </a:defRPr>
            </a:lvl7pPr>
            <a:lvl8pPr marL="2171700" indent="-342900" defTabSz="457200" fontAlgn="base">
              <a:spcBef>
                <a:spcPct val="0"/>
              </a:spcBef>
              <a:spcAft>
                <a:spcPct val="0"/>
              </a:spcAft>
              <a:defRPr>
                <a:solidFill>
                  <a:schemeClr val="tx1"/>
                </a:solidFill>
                <a:latin typeface="Calibri" panose="020F0502020204030204" pitchFamily="34" charset="0"/>
              </a:defRPr>
            </a:lvl8pPr>
            <a:lvl9pPr marL="2628900" indent="-342900" defTabSz="457200" fontAlgn="base">
              <a:spcBef>
                <a:spcPct val="0"/>
              </a:spcBef>
              <a:spcAft>
                <a:spcPct val="0"/>
              </a:spcAft>
              <a:defRPr>
                <a:solidFill>
                  <a:schemeClr val="tx1"/>
                </a:solidFill>
                <a:latin typeface="Calibri" panose="020F0502020204030204" pitchFamily="34" charset="0"/>
              </a:defRPr>
            </a:lvl9pPr>
          </a:lstStyle>
          <a:p>
            <a:pPr lvl="1" eaLnBrk="1" hangingPunct="1">
              <a:spcBef>
                <a:spcPts val="600"/>
              </a:spcBef>
              <a:buClr>
                <a:srgbClr val="FF0000"/>
              </a:buClr>
              <a:buFont typeface="Arial" panose="020B0604020202020204" pitchFamily="34" charset="0"/>
              <a:buChar char="•"/>
            </a:pPr>
            <a:r>
              <a:rPr lang="en-US" altLang="en-US" sz="2500"/>
              <a:t>Situation</a:t>
            </a:r>
          </a:p>
          <a:p>
            <a:pPr lvl="1" eaLnBrk="1" hangingPunct="1">
              <a:spcBef>
                <a:spcPts val="600"/>
              </a:spcBef>
              <a:buClr>
                <a:srgbClr val="FF0000"/>
              </a:buClr>
              <a:buFont typeface="Arial" panose="020B0604020202020204" pitchFamily="34" charset="0"/>
              <a:buChar char="•"/>
            </a:pPr>
            <a:r>
              <a:rPr lang="en-US" altLang="en-US" sz="2500"/>
              <a:t>Outcome A</a:t>
            </a:r>
          </a:p>
          <a:p>
            <a:pPr lvl="1" eaLnBrk="1" hangingPunct="1">
              <a:spcBef>
                <a:spcPts val="600"/>
              </a:spcBef>
              <a:buClr>
                <a:srgbClr val="FF0000"/>
              </a:buClr>
              <a:buFont typeface="Arial" panose="020B0604020202020204" pitchFamily="34" charset="0"/>
              <a:buChar char="•"/>
            </a:pPr>
            <a:r>
              <a:rPr lang="en-US" altLang="en-US" sz="2500"/>
              <a:t>Outcome B</a:t>
            </a:r>
          </a:p>
          <a:p>
            <a:pPr lvl="1" eaLnBrk="1" hangingPunct="1">
              <a:spcBef>
                <a:spcPts val="600"/>
              </a:spcBef>
              <a:buClr>
                <a:srgbClr val="FF0000"/>
              </a:buClr>
              <a:buFont typeface="Arial" panose="020B0604020202020204" pitchFamily="34" charset="0"/>
              <a:buChar char="•"/>
            </a:pPr>
            <a:r>
              <a:rPr lang="en-US" altLang="en-US" sz="2500"/>
              <a:t>First letter of character’s name based on job position:</a:t>
            </a:r>
          </a:p>
          <a:p>
            <a:pPr lvl="4" eaLnBrk="1" hangingPunct="1">
              <a:spcBef>
                <a:spcPts val="600"/>
              </a:spcBef>
              <a:buClr>
                <a:srgbClr val="FF0000"/>
              </a:buClr>
              <a:buFont typeface="Arial" panose="020B0604020202020204" pitchFamily="34" charset="0"/>
              <a:buChar char="•"/>
            </a:pPr>
            <a:r>
              <a:rPr lang="en-US" altLang="en-US" sz="2500"/>
              <a:t>Stan is a </a:t>
            </a:r>
            <a:r>
              <a:rPr lang="en-US" altLang="en-US" sz="2500" b="1" u="sng"/>
              <a:t>S</a:t>
            </a:r>
            <a:r>
              <a:rPr lang="en-US" altLang="en-US" sz="2500"/>
              <a:t>uperintendent </a:t>
            </a:r>
          </a:p>
          <a:p>
            <a:pPr lvl="4" eaLnBrk="1" hangingPunct="1">
              <a:spcBef>
                <a:spcPts val="600"/>
              </a:spcBef>
              <a:buClr>
                <a:srgbClr val="FF0000"/>
              </a:buClr>
              <a:buFont typeface="Arial" panose="020B0604020202020204" pitchFamily="34" charset="0"/>
              <a:buChar char="•"/>
            </a:pPr>
            <a:r>
              <a:rPr lang="en-US" altLang="en-US" sz="2500"/>
              <a:t>Frank is a </a:t>
            </a:r>
            <a:r>
              <a:rPr lang="en-US" altLang="en-US" sz="2500" b="1" u="sng"/>
              <a:t>F</a:t>
            </a:r>
            <a:r>
              <a:rPr lang="en-US" altLang="en-US" sz="2500"/>
              <a:t>oreman </a:t>
            </a:r>
          </a:p>
          <a:p>
            <a:pPr lvl="4" eaLnBrk="1" hangingPunct="1">
              <a:spcBef>
                <a:spcPts val="600"/>
              </a:spcBef>
              <a:buClr>
                <a:srgbClr val="FF0000"/>
              </a:buClr>
              <a:buFont typeface="Arial" panose="020B0604020202020204" pitchFamily="34" charset="0"/>
              <a:buChar char="•"/>
            </a:pPr>
            <a:r>
              <a:rPr lang="en-US" altLang="en-US" sz="2500"/>
              <a:t>Emilio is an </a:t>
            </a:r>
            <a:r>
              <a:rPr lang="en-US" altLang="en-US" sz="2500" b="1" u="sng"/>
              <a:t>E</a:t>
            </a:r>
            <a:r>
              <a:rPr lang="en-US" altLang="en-US" sz="2500"/>
              <a:t>xperienced worker </a:t>
            </a:r>
          </a:p>
          <a:p>
            <a:pPr lvl="4" eaLnBrk="1" hangingPunct="1">
              <a:spcBef>
                <a:spcPts val="600"/>
              </a:spcBef>
              <a:buClr>
                <a:srgbClr val="FF0000"/>
              </a:buClr>
              <a:buFont typeface="Arial" panose="020B0604020202020204" pitchFamily="34" charset="0"/>
              <a:buChar char="•"/>
            </a:pPr>
            <a:r>
              <a:rPr lang="en-US" altLang="en-US" sz="2500"/>
              <a:t>Tia is a </a:t>
            </a:r>
            <a:r>
              <a:rPr lang="en-US" altLang="en-US" sz="2500" b="1" u="sng"/>
              <a:t>T</a:t>
            </a:r>
            <a:r>
              <a:rPr lang="en-US" altLang="en-US" sz="2500"/>
              <a:t>rainee/apprentice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hidden="1">
            <a:extLst>
              <a:ext uri="{FF2B5EF4-FFF2-40B4-BE49-F238E27FC236}">
                <a16:creationId xmlns:a16="http://schemas.microsoft.com/office/drawing/2014/main" id="{ECC5734F-B84F-4BD8-A8B9-52A04E9221E1}"/>
              </a:ext>
            </a:extLst>
          </p:cNvPr>
          <p:cNvSpPr>
            <a:spLocks noGrp="1" noChangeArrowheads="1"/>
          </p:cNvSpPr>
          <p:nvPr>
            <p:ph type="title"/>
          </p:nvPr>
        </p:nvSpPr>
        <p:spPr>
          <a:xfrm>
            <a:off x="457200" y="876300"/>
            <a:ext cx="8229600" cy="1143000"/>
          </a:xfrm>
        </p:spPr>
        <p:txBody>
          <a:bodyPr/>
          <a:lstStyle/>
          <a:p>
            <a:r>
              <a:rPr lang="en-US" altLang="en-US" sz="2400"/>
              <a:t>Skills and Actions Table</a:t>
            </a:r>
          </a:p>
        </p:txBody>
      </p:sp>
      <p:graphicFrame>
        <p:nvGraphicFramePr>
          <p:cNvPr id="2" name="Table 1" descr="2 Columna table for Skills and Actions&#10;Skill: Leads by Example&#10;Actions: Establishes safety expectations as a core value&#10;Shares safety vision with team members&#10;Demonstrates a positive attitude about safety &#10;Walks the Talk&#10;Leads up&#10;Skill: Engages and Empowers Team Members&#10;Actions: Engages, encourages, and empowers team members to identify and act upon unsafe situations by… &#10;Reporting hazards and safety concerns&#10;Providing solutions&#10;Reporting near misses&#10;Stopping work if necessary&#10;Skills: Actively Listens and Practices 3-way Communication&#10;Actions: Actively listens to hear what team members are saying&#10;Practices 3-way communication by having person repeat the message they heard&#10;Skills: DEvelops Team Members Through Teaching, Coaching, and Feedback&#10;Actions: Respectfully teaches and coaches workers&#10;Watches the learner fix the hazardous situation or perform the task to make sure it's done correctly  &#10;Focuses on potential consequences rather than on the team member &#10;Uses the FIST principle: Facts, Impact, Suggestions, Timely&#10;Skills: Recognizes Team Members for a Job Well Done &#10;Actions: Privately and/or publicly acknowledges team members for going above and beyond when it comes to safety&#10; " title="Table">
            <a:extLst>
              <a:ext uri="{FF2B5EF4-FFF2-40B4-BE49-F238E27FC236}">
                <a16:creationId xmlns:a16="http://schemas.microsoft.com/office/drawing/2014/main" id="{4B9AFEB2-593E-458E-B596-E06DFEC0BB16}"/>
              </a:ext>
            </a:extLst>
          </p:cNvPr>
          <p:cNvGraphicFramePr>
            <a:graphicFrameLocks noGrp="1"/>
          </p:cNvGraphicFramePr>
          <p:nvPr/>
        </p:nvGraphicFramePr>
        <p:xfrm>
          <a:off x="1782763" y="1608138"/>
          <a:ext cx="5364162" cy="4799012"/>
        </p:xfrm>
        <a:graphic>
          <a:graphicData uri="http://schemas.openxmlformats.org/drawingml/2006/table">
            <a:tbl>
              <a:tblPr firstRow="1" firstCol="1" bandRow="1"/>
              <a:tblGrid>
                <a:gridCol w="1485125">
                  <a:extLst>
                    <a:ext uri="{9D8B030D-6E8A-4147-A177-3AD203B41FA5}">
                      <a16:colId xmlns:a16="http://schemas.microsoft.com/office/drawing/2014/main" val="20000"/>
                    </a:ext>
                  </a:extLst>
                </a:gridCol>
                <a:gridCol w="3879037">
                  <a:extLst>
                    <a:ext uri="{9D8B030D-6E8A-4147-A177-3AD203B41FA5}">
                      <a16:colId xmlns:a16="http://schemas.microsoft.com/office/drawing/2014/main" val="20001"/>
                    </a:ext>
                  </a:extLst>
                </a:gridCol>
              </a:tblGrid>
              <a:tr h="296565">
                <a:tc>
                  <a:txBody>
                    <a:bodyPr/>
                    <a:lstStyle/>
                    <a:p>
                      <a:pPr marL="91440" marR="0" algn="ctr">
                        <a:spcBef>
                          <a:spcPts val="0"/>
                        </a:spcBef>
                        <a:spcAft>
                          <a:spcPts val="0"/>
                        </a:spcAft>
                      </a:pPr>
                      <a:r>
                        <a:rPr lang="en-US" sz="1200" b="1" dirty="0">
                          <a:solidFill>
                            <a:srgbClr val="FF0000"/>
                          </a:solidFill>
                          <a:effectLst/>
                          <a:latin typeface="Calibri"/>
                          <a:ea typeface="Calibri"/>
                          <a:cs typeface="Times New Roman"/>
                        </a:rPr>
                        <a:t>Skills</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a:spcBef>
                          <a:spcPts val="0"/>
                        </a:spcBef>
                        <a:spcAft>
                          <a:spcPts val="0"/>
                        </a:spcAft>
                      </a:pPr>
                      <a:r>
                        <a:rPr lang="en-US" sz="1200" b="1" dirty="0">
                          <a:solidFill>
                            <a:srgbClr val="FF0000"/>
                          </a:solidFill>
                          <a:effectLst/>
                          <a:latin typeface="Calibri"/>
                          <a:ea typeface="Calibri"/>
                          <a:cs typeface="Times New Roman"/>
                        </a:rPr>
                        <a:t>Actions</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460">
                <a:tc>
                  <a:txBody>
                    <a:bodyPr/>
                    <a:lstStyle/>
                    <a:p>
                      <a:pPr marL="91440" marR="0">
                        <a:spcBef>
                          <a:spcPts val="0"/>
                        </a:spcBef>
                        <a:spcAft>
                          <a:spcPts val="0"/>
                        </a:spcAft>
                      </a:pPr>
                      <a:r>
                        <a:rPr lang="en-US" sz="1200" b="1" dirty="0">
                          <a:solidFill>
                            <a:srgbClr val="FF0000"/>
                          </a:solidFill>
                          <a:effectLst/>
                          <a:latin typeface="Calibri"/>
                          <a:ea typeface="Calibri"/>
                          <a:cs typeface="Times New Roman"/>
                        </a:rPr>
                        <a:t>Leads by Example</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Establishes safety expectations as a core value</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Shares safety vision with team members</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Demonstrates a positive attitude about safety </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Walks the Talk</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Leads up</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6725">
                <a:tc>
                  <a:txBody>
                    <a:bodyPr/>
                    <a:lstStyle/>
                    <a:p>
                      <a:pPr marL="91440" marR="0">
                        <a:spcBef>
                          <a:spcPts val="0"/>
                        </a:spcBef>
                        <a:spcAft>
                          <a:spcPts val="0"/>
                        </a:spcAft>
                      </a:pPr>
                      <a:r>
                        <a:rPr lang="en-US" sz="1200" b="1" dirty="0">
                          <a:solidFill>
                            <a:srgbClr val="FF0000"/>
                          </a:solidFill>
                          <a:effectLst/>
                          <a:latin typeface="Calibri"/>
                          <a:ea typeface="Calibri"/>
                          <a:cs typeface="Times New Roman"/>
                        </a:rPr>
                        <a:t>Engages and Empowers Team Members</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Calibri"/>
                          <a:cs typeface="Times New Roman"/>
                        </a:rPr>
                        <a:t>Engages, encourages, and empowers team members to identify and act upon unsafe situations by… </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Reporting hazards and safety concerns</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Providing solutions</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Reporting near misses</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Stopping work if necessary</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2341">
                <a:tc>
                  <a:txBody>
                    <a:bodyPr/>
                    <a:lstStyle/>
                    <a:p>
                      <a:pPr marL="91440" marR="0">
                        <a:spcBef>
                          <a:spcPts val="0"/>
                        </a:spcBef>
                        <a:spcAft>
                          <a:spcPts val="0"/>
                        </a:spcAft>
                      </a:pPr>
                      <a:r>
                        <a:rPr lang="en-US" sz="1200" b="1" dirty="0">
                          <a:solidFill>
                            <a:srgbClr val="FF0000"/>
                          </a:solidFill>
                          <a:effectLst/>
                          <a:latin typeface="Calibri"/>
                          <a:ea typeface="Calibri"/>
                          <a:cs typeface="Times New Roman"/>
                        </a:rPr>
                        <a:t>Actively Listens and Practices 3-way Communication</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Actively listens to </a:t>
                      </a:r>
                      <a:r>
                        <a:rPr lang="en-US" sz="1200" b="1" dirty="0">
                          <a:effectLst/>
                          <a:latin typeface="Calibri"/>
                          <a:ea typeface="Calibri"/>
                          <a:cs typeface="Times New Roman"/>
                        </a:rPr>
                        <a:t>hear </a:t>
                      </a:r>
                      <a:r>
                        <a:rPr lang="en-US" sz="1200" dirty="0">
                          <a:effectLst/>
                          <a:latin typeface="Calibri"/>
                          <a:ea typeface="Calibri"/>
                          <a:cs typeface="Times New Roman"/>
                        </a:rPr>
                        <a:t>what team members are saying</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Practices 3-way communication by having person repeat the message they heard</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0245">
                <a:tc>
                  <a:txBody>
                    <a:bodyPr/>
                    <a:lstStyle/>
                    <a:p>
                      <a:pPr marL="91440" marR="0">
                        <a:spcBef>
                          <a:spcPts val="0"/>
                        </a:spcBef>
                        <a:spcAft>
                          <a:spcPts val="0"/>
                        </a:spcAft>
                      </a:pPr>
                      <a:r>
                        <a:rPr lang="en-US" sz="1200" b="1" dirty="0">
                          <a:solidFill>
                            <a:srgbClr val="FF0000"/>
                          </a:solidFill>
                          <a:effectLst/>
                          <a:latin typeface="Calibri"/>
                          <a:ea typeface="Calibri"/>
                          <a:cs typeface="Times New Roman"/>
                        </a:rPr>
                        <a:t>DEvelops Team Members Through Teaching, Coaching, and Feedback</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Respectfully teaches and coaches workers</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Watches the learner fix the hazardous situation or perform the task to make sure it's done correctly  </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Focuses on potential consequences rather than on the team member </a:t>
                      </a:r>
                    </a:p>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Uses the FIST principle: </a:t>
                      </a:r>
                      <a:r>
                        <a:rPr lang="en-US" sz="1200" b="1" dirty="0">
                          <a:effectLst/>
                          <a:latin typeface="Calibri"/>
                          <a:ea typeface="Calibri"/>
                          <a:cs typeface="Times New Roman"/>
                        </a:rPr>
                        <a:t>F</a:t>
                      </a:r>
                      <a:r>
                        <a:rPr lang="en-US" sz="1200" dirty="0">
                          <a:effectLst/>
                          <a:latin typeface="Calibri"/>
                          <a:ea typeface="Calibri"/>
                          <a:cs typeface="Times New Roman"/>
                        </a:rPr>
                        <a:t>acts, </a:t>
                      </a:r>
                      <a:r>
                        <a:rPr lang="en-US" sz="1200" b="1" dirty="0">
                          <a:effectLst/>
                          <a:latin typeface="Calibri"/>
                          <a:ea typeface="Calibri"/>
                          <a:cs typeface="Times New Roman"/>
                        </a:rPr>
                        <a:t>I</a:t>
                      </a:r>
                      <a:r>
                        <a:rPr lang="en-US" sz="1200" dirty="0">
                          <a:effectLst/>
                          <a:latin typeface="Calibri"/>
                          <a:ea typeface="Calibri"/>
                          <a:cs typeface="Times New Roman"/>
                        </a:rPr>
                        <a:t>mpact, </a:t>
                      </a:r>
                      <a:r>
                        <a:rPr lang="en-US" sz="1200" b="1" dirty="0">
                          <a:effectLst/>
                          <a:latin typeface="Calibri"/>
                          <a:ea typeface="Calibri"/>
                          <a:cs typeface="Times New Roman"/>
                        </a:rPr>
                        <a:t>S</a:t>
                      </a:r>
                      <a:r>
                        <a:rPr lang="en-US" sz="1200" dirty="0">
                          <a:effectLst/>
                          <a:latin typeface="Calibri"/>
                          <a:ea typeface="Calibri"/>
                          <a:cs typeface="Times New Roman"/>
                        </a:rPr>
                        <a:t>uggestions, </a:t>
                      </a:r>
                      <a:r>
                        <a:rPr lang="en-US" sz="1200" b="1" dirty="0">
                          <a:effectLst/>
                          <a:latin typeface="Calibri"/>
                          <a:ea typeface="Calibri"/>
                          <a:cs typeface="Times New Roman"/>
                        </a:rPr>
                        <a:t>T</a:t>
                      </a:r>
                      <a:r>
                        <a:rPr lang="en-US" sz="1200" dirty="0">
                          <a:effectLst/>
                          <a:latin typeface="Calibri"/>
                          <a:ea typeface="Calibri"/>
                          <a:cs typeface="Times New Roman"/>
                        </a:rPr>
                        <a:t>imely</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676">
                <a:tc>
                  <a:txBody>
                    <a:bodyPr/>
                    <a:lstStyle/>
                    <a:p>
                      <a:pPr marL="91440" marR="0">
                        <a:spcBef>
                          <a:spcPts val="0"/>
                        </a:spcBef>
                        <a:spcAft>
                          <a:spcPts val="0"/>
                        </a:spcAft>
                      </a:pPr>
                      <a:r>
                        <a:rPr lang="en-US" sz="1200" b="1" dirty="0">
                          <a:solidFill>
                            <a:srgbClr val="FF0000"/>
                          </a:solidFill>
                          <a:effectLst/>
                          <a:latin typeface="Calibri"/>
                          <a:ea typeface="Calibri"/>
                          <a:cs typeface="Times New Roman"/>
                        </a:rPr>
                        <a:t>Recognizes Team Members for a Job Well Done </a:t>
                      </a:r>
                      <a:endParaRPr lang="en-US" sz="1200" dirty="0">
                        <a:effectLst/>
                        <a:latin typeface="Calibri"/>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Calibri"/>
                          <a:ea typeface="Calibri"/>
                          <a:cs typeface="Times New Roman"/>
                        </a:rPr>
                        <a:t>Privately and/or publicly acknowledges team members for going above and beyond when it comes to safety</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hidden="1">
            <a:extLst>
              <a:ext uri="{FF2B5EF4-FFF2-40B4-BE49-F238E27FC236}">
                <a16:creationId xmlns:a16="http://schemas.microsoft.com/office/drawing/2014/main" id="{7ADBDB1E-DEEB-402E-ACF1-17EF55A24F30}"/>
              </a:ext>
            </a:extLst>
          </p:cNvPr>
          <p:cNvSpPr>
            <a:spLocks noGrp="1" noChangeArrowheads="1"/>
          </p:cNvSpPr>
          <p:nvPr>
            <p:ph type="title"/>
          </p:nvPr>
        </p:nvSpPr>
        <p:spPr>
          <a:xfrm>
            <a:off x="457200" y="1160463"/>
            <a:ext cx="8229600" cy="1143000"/>
          </a:xfrm>
        </p:spPr>
        <p:txBody>
          <a:bodyPr/>
          <a:lstStyle/>
          <a:p>
            <a:r>
              <a:rPr lang="en-US" altLang="en-US" sz="2400"/>
              <a:t>Jobs site and General Contractor</a:t>
            </a:r>
          </a:p>
        </p:txBody>
      </p:sp>
      <p:sp>
        <p:nvSpPr>
          <p:cNvPr id="4" name="TextBox 3">
            <a:extLst>
              <a:ext uri="{FF2B5EF4-FFF2-40B4-BE49-F238E27FC236}">
                <a16:creationId xmlns:a16="http://schemas.microsoft.com/office/drawing/2014/main" id="{979188F0-38A7-483C-87CD-8D6C9D1198C2}"/>
              </a:ext>
            </a:extLst>
          </p:cNvPr>
          <p:cNvSpPr txBox="1"/>
          <p:nvPr/>
        </p:nvSpPr>
        <p:spPr>
          <a:xfrm>
            <a:off x="307975" y="2303463"/>
            <a:ext cx="4014788" cy="3170237"/>
          </a:xfrm>
          <a:prstGeom prst="rect">
            <a:avLst/>
          </a:prstGeom>
          <a:noFill/>
          <a:ln w="57150">
            <a:solidFill>
              <a:srgbClr val="5FBAF3"/>
            </a:solidFill>
          </a:ln>
        </p:spPr>
        <p:txBody>
          <a:bodyPr>
            <a:spAutoFit/>
          </a:bodyPr>
          <a:lstStyle/>
          <a:p>
            <a:pPr algn="ctr" eaLnBrk="1" fontAlgn="auto" hangingPunct="1">
              <a:spcBef>
                <a:spcPts val="0"/>
              </a:spcBef>
              <a:spcAft>
                <a:spcPts val="0"/>
              </a:spcAft>
              <a:defRPr/>
            </a:pPr>
            <a:r>
              <a:rPr lang="en-US" sz="2500" b="1" dirty="0">
                <a:solidFill>
                  <a:srgbClr val="FF0000"/>
                </a:solidFill>
                <a:latin typeface="+mn-lt"/>
              </a:rPr>
              <a:t>Job site</a:t>
            </a:r>
          </a:p>
          <a:p>
            <a:pPr marL="457200" indent="-4572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Six-story mixed use building (1st floor commercial) </a:t>
            </a:r>
          </a:p>
          <a:p>
            <a:pPr marL="457200" indent="-4572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North Carolina</a:t>
            </a:r>
          </a:p>
          <a:p>
            <a:pPr marL="457200" indent="-4572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12-14 month project </a:t>
            </a:r>
          </a:p>
          <a:p>
            <a:pPr marL="457200" indent="-4572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Began in January, scenarios start in July</a:t>
            </a:r>
          </a:p>
        </p:txBody>
      </p:sp>
      <p:sp>
        <p:nvSpPr>
          <p:cNvPr id="5" name="TextBox 4">
            <a:extLst>
              <a:ext uri="{FF2B5EF4-FFF2-40B4-BE49-F238E27FC236}">
                <a16:creationId xmlns:a16="http://schemas.microsoft.com/office/drawing/2014/main" id="{807779A1-771A-41D1-8ADC-E39F038C3B8A}"/>
              </a:ext>
            </a:extLst>
          </p:cNvPr>
          <p:cNvSpPr txBox="1"/>
          <p:nvPr/>
        </p:nvSpPr>
        <p:spPr>
          <a:xfrm>
            <a:off x="4735513" y="2303463"/>
            <a:ext cx="4165600" cy="3170237"/>
          </a:xfrm>
          <a:prstGeom prst="rect">
            <a:avLst/>
          </a:prstGeom>
          <a:noFill/>
          <a:ln w="57150">
            <a:solidFill>
              <a:srgbClr val="5FBAF3"/>
            </a:solidFill>
          </a:ln>
        </p:spPr>
        <p:txBody>
          <a:bodyPr>
            <a:spAutoFit/>
          </a:bodyPr>
          <a:lstStyle/>
          <a:p>
            <a:pPr algn="ctr" eaLnBrk="1" fontAlgn="auto" hangingPunct="1">
              <a:spcBef>
                <a:spcPts val="0"/>
              </a:spcBef>
              <a:spcAft>
                <a:spcPts val="0"/>
              </a:spcAft>
              <a:buClr>
                <a:srgbClr val="FF0000"/>
              </a:buClr>
              <a:defRPr/>
            </a:pPr>
            <a:r>
              <a:rPr lang="en-US" sz="2500" b="1" dirty="0">
                <a:solidFill>
                  <a:srgbClr val="FF0000"/>
                </a:solidFill>
                <a:latin typeface="+mn-lt"/>
              </a:rPr>
              <a:t>General Contractor</a:t>
            </a:r>
          </a:p>
          <a:p>
            <a:pPr marL="342900" indent="-3429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American Master Builders (AMB) Inc.</a:t>
            </a:r>
          </a:p>
          <a:p>
            <a:pPr marL="342900" indent="-3429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50% AMB employees</a:t>
            </a:r>
          </a:p>
          <a:p>
            <a:pPr marL="342900" indent="-3429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50% specialty subs </a:t>
            </a:r>
          </a:p>
          <a:p>
            <a:pPr marL="342900" indent="-3429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30-50 workers on site at any one time</a:t>
            </a:r>
          </a:p>
          <a:p>
            <a:pPr marL="342900" indent="-342900" eaLnBrk="1" fontAlgn="auto" hangingPunct="1">
              <a:spcBef>
                <a:spcPts val="0"/>
              </a:spcBef>
              <a:spcAft>
                <a:spcPts val="0"/>
              </a:spcAft>
              <a:buClr>
                <a:srgbClr val="FF0000"/>
              </a:buClr>
              <a:buFont typeface="Arial" panose="020B0604020202020204" pitchFamily="34" charset="0"/>
              <a:buChar char="•"/>
              <a:defRPr/>
            </a:pPr>
            <a:r>
              <a:rPr lang="en-US" sz="2500" dirty="0">
                <a:latin typeface="+mn-lt"/>
              </a:rPr>
              <a:t>Union and non-union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15" descr="Image of a rooftop support and tie-off for a suspended scaffold">
            <a:extLst>
              <a:ext uri="{FF2B5EF4-FFF2-40B4-BE49-F238E27FC236}">
                <a16:creationId xmlns:a16="http://schemas.microsoft.com/office/drawing/2014/main" id="{1E5EECA5-88BA-46DC-9094-AA1D1F05FE5C}"/>
              </a:ext>
            </a:extLst>
          </p:cNvPr>
          <p:cNvGrpSpPr>
            <a:grpSpLocks/>
          </p:cNvGrpSpPr>
          <p:nvPr/>
        </p:nvGrpSpPr>
        <p:grpSpPr bwMode="auto">
          <a:xfrm>
            <a:off x="4733925" y="1954213"/>
            <a:ext cx="1590675" cy="1868487"/>
            <a:chOff x="4734312" y="1954119"/>
            <a:chExt cx="1583030" cy="1869080"/>
          </a:xfrm>
        </p:grpSpPr>
        <p:pic>
          <p:nvPicPr>
            <p:cNvPr id="56" name="Picture 6" descr="Image of a rooftop support and tie-off for a suspended scaffold" title="To Check Icon">
              <a:extLst>
                <a:ext uri="{FF2B5EF4-FFF2-40B4-BE49-F238E27FC236}">
                  <a16:creationId xmlns:a16="http://schemas.microsoft.com/office/drawing/2014/main" id="{0B0DC2EF-0075-4A06-8DC5-BD2A60904C71}"/>
                </a:ext>
              </a:extLst>
            </p:cNvPr>
            <p:cNvPicPr>
              <a:picLocks noChangeAspect="1" noChangeArrowheads="1"/>
            </p:cNvPicPr>
            <p:nvPr/>
          </p:nvPicPr>
          <p:blipFill>
            <a:blip r:embed="rId3"/>
            <a:srcRect/>
            <a:stretch>
              <a:fillRect/>
            </a:stretch>
          </p:blipFill>
          <p:spPr bwMode="auto">
            <a:xfrm>
              <a:off x="4734312" y="1954119"/>
              <a:ext cx="1581451" cy="1869080"/>
            </a:xfrm>
            <a:prstGeom prst="rect">
              <a:avLst/>
            </a:prstGeom>
            <a:noFill/>
            <a:ln w="38100">
              <a:solidFill>
                <a:srgbClr val="0070C0"/>
              </a:solidFill>
            </a:ln>
          </p:spPr>
        </p:pic>
        <p:sp>
          <p:nvSpPr>
            <p:cNvPr id="36" name="Rectangle 35" descr="Number 3 To Check Icon" title="Number 3 ">
              <a:extLst>
                <a:ext uri="{FF2B5EF4-FFF2-40B4-BE49-F238E27FC236}">
                  <a16:creationId xmlns:a16="http://schemas.microsoft.com/office/drawing/2014/main" id="{B4851F26-0B2E-488B-88CE-7AE8BFFD53EB}"/>
                </a:ext>
              </a:extLst>
            </p:cNvPr>
            <p:cNvSpPr/>
            <p:nvPr/>
          </p:nvSpPr>
          <p:spPr>
            <a:xfrm>
              <a:off x="6105639" y="3613582"/>
              <a:ext cx="211703" cy="192149"/>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3</a:t>
              </a:r>
            </a:p>
          </p:txBody>
        </p:sp>
      </p:grpSp>
      <p:grpSp>
        <p:nvGrpSpPr>
          <p:cNvPr id="81923" name="Group 16" descr="Image of Confined Space">
            <a:extLst>
              <a:ext uri="{FF2B5EF4-FFF2-40B4-BE49-F238E27FC236}">
                <a16:creationId xmlns:a16="http://schemas.microsoft.com/office/drawing/2014/main" id="{4889AFDE-607E-4DB6-BBEB-D107EE8CD360}"/>
              </a:ext>
            </a:extLst>
          </p:cNvPr>
          <p:cNvGrpSpPr>
            <a:grpSpLocks/>
          </p:cNvGrpSpPr>
          <p:nvPr/>
        </p:nvGrpSpPr>
        <p:grpSpPr bwMode="auto">
          <a:xfrm>
            <a:off x="6767513" y="1955800"/>
            <a:ext cx="1581150" cy="1866900"/>
            <a:chOff x="6767133" y="1955326"/>
            <a:chExt cx="1581912" cy="1867873"/>
          </a:xfrm>
        </p:grpSpPr>
        <p:pic>
          <p:nvPicPr>
            <p:cNvPr id="1028" name="Picture 4" descr="Image of Confined Space" title="Gimme Space Icon">
              <a:extLst>
                <a:ext uri="{FF2B5EF4-FFF2-40B4-BE49-F238E27FC236}">
                  <a16:creationId xmlns:a16="http://schemas.microsoft.com/office/drawing/2014/main" id="{2847E991-D358-460B-A54D-1B5ABDB3F688}"/>
                </a:ext>
              </a:extLst>
            </p:cNvPr>
            <p:cNvPicPr>
              <a:picLocks noChangeAspect="1" noChangeArrowheads="1"/>
            </p:cNvPicPr>
            <p:nvPr/>
          </p:nvPicPr>
          <p:blipFill>
            <a:blip r:embed="rId4"/>
            <a:srcRect/>
            <a:stretch>
              <a:fillRect/>
            </a:stretch>
          </p:blipFill>
          <p:spPr bwMode="auto">
            <a:xfrm>
              <a:off x="6767133" y="1955326"/>
              <a:ext cx="1581912" cy="1867873"/>
            </a:xfrm>
            <a:prstGeom prst="rect">
              <a:avLst/>
            </a:prstGeom>
            <a:noFill/>
            <a:ln w="38100">
              <a:solidFill>
                <a:srgbClr val="0070C0"/>
              </a:solidFill>
            </a:ln>
          </p:spPr>
        </p:pic>
        <p:sp>
          <p:nvSpPr>
            <p:cNvPr id="52" name="Rectangle 51" descr="Number 4 Gimme Space" title="Number 4 ">
              <a:extLst>
                <a:ext uri="{FF2B5EF4-FFF2-40B4-BE49-F238E27FC236}">
                  <a16:creationId xmlns:a16="http://schemas.microsoft.com/office/drawing/2014/main" id="{537DA9A9-ECE4-441B-BCE8-A9C12FA738E4}"/>
                </a:ext>
              </a:extLst>
            </p:cNvPr>
            <p:cNvSpPr/>
            <p:nvPr/>
          </p:nvSpPr>
          <p:spPr>
            <a:xfrm>
              <a:off x="8137805" y="3631012"/>
              <a:ext cx="211240" cy="192187"/>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4</a:t>
              </a:r>
            </a:p>
          </p:txBody>
        </p:sp>
      </p:grpSp>
      <p:grpSp>
        <p:nvGrpSpPr>
          <p:cNvPr id="81924" name="Group 12" descr="Image of a Sun">
            <a:extLst>
              <a:ext uri="{FF2B5EF4-FFF2-40B4-BE49-F238E27FC236}">
                <a16:creationId xmlns:a16="http://schemas.microsoft.com/office/drawing/2014/main" id="{AC4A2A2A-A916-4B01-B314-602FDE6753BC}"/>
              </a:ext>
            </a:extLst>
          </p:cNvPr>
          <p:cNvGrpSpPr>
            <a:grpSpLocks/>
          </p:cNvGrpSpPr>
          <p:nvPr/>
        </p:nvGrpSpPr>
        <p:grpSpPr bwMode="auto">
          <a:xfrm>
            <a:off x="2692400" y="1946275"/>
            <a:ext cx="1584325" cy="1866900"/>
            <a:chOff x="2692400" y="1945921"/>
            <a:chExt cx="1584960" cy="1867410"/>
          </a:xfrm>
        </p:grpSpPr>
        <p:pic>
          <p:nvPicPr>
            <p:cNvPr id="1031" name="Picture 7" descr="Image of a Sun" title="It's Too Hot Icon">
              <a:extLst>
                <a:ext uri="{FF2B5EF4-FFF2-40B4-BE49-F238E27FC236}">
                  <a16:creationId xmlns:a16="http://schemas.microsoft.com/office/drawing/2014/main" id="{670809F8-3EE1-4270-A4BC-ADA79FFF4FF7}"/>
                </a:ext>
              </a:extLst>
            </p:cNvPr>
            <p:cNvPicPr>
              <a:picLocks noChangeAspect="1" noChangeArrowheads="1"/>
            </p:cNvPicPr>
            <p:nvPr/>
          </p:nvPicPr>
          <p:blipFill>
            <a:blip r:embed="rId5"/>
            <a:srcRect/>
            <a:stretch>
              <a:fillRect/>
            </a:stretch>
          </p:blipFill>
          <p:spPr bwMode="auto">
            <a:xfrm>
              <a:off x="2692400" y="1945921"/>
              <a:ext cx="1584960" cy="1865823"/>
            </a:xfrm>
            <a:prstGeom prst="rect">
              <a:avLst/>
            </a:prstGeom>
            <a:noFill/>
            <a:ln w="38100">
              <a:solidFill>
                <a:srgbClr val="0070C0"/>
              </a:solidFill>
            </a:ln>
          </p:spPr>
        </p:pic>
        <p:sp>
          <p:nvSpPr>
            <p:cNvPr id="50" name="Rectangle 49" descr="Number 2 It's Too Hot Icon" title="Number 2 ">
              <a:extLst>
                <a:ext uri="{FF2B5EF4-FFF2-40B4-BE49-F238E27FC236}">
                  <a16:creationId xmlns:a16="http://schemas.microsoft.com/office/drawing/2014/main" id="{9765E61E-A646-4EF3-99BB-5CA27B3D5D4D}"/>
                </a:ext>
              </a:extLst>
            </p:cNvPr>
            <p:cNvSpPr/>
            <p:nvPr/>
          </p:nvSpPr>
          <p:spPr>
            <a:xfrm>
              <a:off x="4050257" y="3621192"/>
              <a:ext cx="211222" cy="192139"/>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2</a:t>
              </a:r>
            </a:p>
          </p:txBody>
        </p:sp>
      </p:grpSp>
      <p:grpSp>
        <p:nvGrpSpPr>
          <p:cNvPr id="81925" name="Group 17" descr="Wrenches">
            <a:extLst>
              <a:ext uri="{FF2B5EF4-FFF2-40B4-BE49-F238E27FC236}">
                <a16:creationId xmlns:a16="http://schemas.microsoft.com/office/drawing/2014/main" id="{A99F0DE5-CB46-4B0A-BE15-7CC6C347C6DE}"/>
              </a:ext>
            </a:extLst>
          </p:cNvPr>
          <p:cNvGrpSpPr>
            <a:grpSpLocks/>
          </p:cNvGrpSpPr>
          <p:nvPr/>
        </p:nvGrpSpPr>
        <p:grpSpPr bwMode="auto">
          <a:xfrm>
            <a:off x="711200" y="4154488"/>
            <a:ext cx="1612900" cy="1893887"/>
            <a:chOff x="711200" y="4154424"/>
            <a:chExt cx="1612325" cy="1894404"/>
          </a:xfrm>
        </p:grpSpPr>
        <p:pic>
          <p:nvPicPr>
            <p:cNvPr id="1029" name="Picture 5" descr="Image of Wrenches" title="The Right Tool Icon">
              <a:extLst>
                <a:ext uri="{FF2B5EF4-FFF2-40B4-BE49-F238E27FC236}">
                  <a16:creationId xmlns:a16="http://schemas.microsoft.com/office/drawing/2014/main" id="{BC7795D8-9206-4A9B-8FA0-3DD618F0101E}"/>
                </a:ext>
              </a:extLst>
            </p:cNvPr>
            <p:cNvPicPr>
              <a:picLocks noChangeAspect="1" noChangeArrowheads="1"/>
            </p:cNvPicPr>
            <p:nvPr/>
          </p:nvPicPr>
          <p:blipFill>
            <a:blip r:embed="rId6"/>
            <a:srcRect/>
            <a:stretch>
              <a:fillRect/>
            </a:stretch>
          </p:blipFill>
          <p:spPr bwMode="auto">
            <a:xfrm>
              <a:off x="711200" y="4154424"/>
              <a:ext cx="1609151" cy="1894404"/>
            </a:xfrm>
            <a:prstGeom prst="rect">
              <a:avLst/>
            </a:prstGeom>
            <a:noFill/>
            <a:ln w="38100">
              <a:solidFill>
                <a:srgbClr val="0070C0"/>
              </a:solidFill>
            </a:ln>
          </p:spPr>
        </p:pic>
        <p:sp>
          <p:nvSpPr>
            <p:cNvPr id="39" name="Rectangle 38" descr="Number 5  The Right Tool Icon" title="Number 5">
              <a:extLst>
                <a:ext uri="{FF2B5EF4-FFF2-40B4-BE49-F238E27FC236}">
                  <a16:creationId xmlns:a16="http://schemas.microsoft.com/office/drawing/2014/main" id="{8797CC2B-8BB1-4983-B89B-1B680697D29A}"/>
                </a:ext>
              </a:extLst>
            </p:cNvPr>
            <p:cNvSpPr/>
            <p:nvPr/>
          </p:nvSpPr>
          <p:spPr>
            <a:xfrm>
              <a:off x="2112463" y="5856689"/>
              <a:ext cx="211062" cy="192139"/>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5</a:t>
              </a:r>
            </a:p>
          </p:txBody>
        </p:sp>
      </p:grpSp>
      <p:grpSp>
        <p:nvGrpSpPr>
          <p:cNvPr id="81926" name="Group 18" descr="Image of a Scaffold">
            <a:extLst>
              <a:ext uri="{FF2B5EF4-FFF2-40B4-BE49-F238E27FC236}">
                <a16:creationId xmlns:a16="http://schemas.microsoft.com/office/drawing/2014/main" id="{549AB7C2-9FFE-4C05-BD90-CA10180DFFC9}"/>
              </a:ext>
            </a:extLst>
          </p:cNvPr>
          <p:cNvGrpSpPr>
            <a:grpSpLocks/>
          </p:cNvGrpSpPr>
          <p:nvPr/>
        </p:nvGrpSpPr>
        <p:grpSpPr bwMode="auto">
          <a:xfrm>
            <a:off x="2682875" y="4154488"/>
            <a:ext cx="1643063" cy="1908175"/>
            <a:chOff x="2683006" y="4154424"/>
            <a:chExt cx="1643491" cy="1908918"/>
          </a:xfrm>
        </p:grpSpPr>
        <p:pic>
          <p:nvPicPr>
            <p:cNvPr id="1026" name="Picture 2" descr="Image of a Scaffold" title="Do We Have To? Icon">
              <a:extLst>
                <a:ext uri="{FF2B5EF4-FFF2-40B4-BE49-F238E27FC236}">
                  <a16:creationId xmlns:a16="http://schemas.microsoft.com/office/drawing/2014/main" id="{663D97D9-617E-4B34-96B4-7FFBF2FBD652}"/>
                </a:ext>
              </a:extLst>
            </p:cNvPr>
            <p:cNvPicPr>
              <a:picLocks noChangeAspect="1" noChangeArrowheads="1"/>
            </p:cNvPicPr>
            <p:nvPr/>
          </p:nvPicPr>
          <p:blipFill>
            <a:blip r:embed="rId7"/>
            <a:srcRect/>
            <a:stretch>
              <a:fillRect/>
            </a:stretch>
          </p:blipFill>
          <p:spPr bwMode="auto">
            <a:xfrm>
              <a:off x="2683006" y="4154424"/>
              <a:ext cx="1608557" cy="1894624"/>
            </a:xfrm>
            <a:prstGeom prst="rect">
              <a:avLst/>
            </a:prstGeom>
            <a:noFill/>
            <a:ln w="38100">
              <a:solidFill>
                <a:srgbClr val="0070C0"/>
              </a:solidFill>
            </a:ln>
          </p:spPr>
        </p:pic>
        <p:sp>
          <p:nvSpPr>
            <p:cNvPr id="37" name="Rectangle 36" descr="Number 6 Do We Have To? Icon" title="Number 6">
              <a:extLst>
                <a:ext uri="{FF2B5EF4-FFF2-40B4-BE49-F238E27FC236}">
                  <a16:creationId xmlns:a16="http://schemas.microsoft.com/office/drawing/2014/main" id="{A083ACA0-F00A-41CE-B66F-6C422DA82616}"/>
                </a:ext>
              </a:extLst>
            </p:cNvPr>
            <p:cNvSpPr/>
            <p:nvPr/>
          </p:nvSpPr>
          <p:spPr>
            <a:xfrm>
              <a:off x="4115304" y="5871179"/>
              <a:ext cx="211193" cy="192163"/>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6</a:t>
              </a:r>
            </a:p>
          </p:txBody>
        </p:sp>
      </p:grpSp>
      <p:grpSp>
        <p:nvGrpSpPr>
          <p:cNvPr id="81927" name="Group 11" descr="Image of a large hole in plywood floor">
            <a:extLst>
              <a:ext uri="{FF2B5EF4-FFF2-40B4-BE49-F238E27FC236}">
                <a16:creationId xmlns:a16="http://schemas.microsoft.com/office/drawing/2014/main" id="{143131D8-4D04-4B8D-9A79-764AA2A23DB9}"/>
              </a:ext>
            </a:extLst>
          </p:cNvPr>
          <p:cNvGrpSpPr>
            <a:grpSpLocks/>
          </p:cNvGrpSpPr>
          <p:nvPr/>
        </p:nvGrpSpPr>
        <p:grpSpPr bwMode="auto">
          <a:xfrm>
            <a:off x="709613" y="1933575"/>
            <a:ext cx="1584325" cy="1889125"/>
            <a:chOff x="709106" y="1934018"/>
            <a:chExt cx="1584960" cy="1889181"/>
          </a:xfrm>
        </p:grpSpPr>
        <p:pic>
          <p:nvPicPr>
            <p:cNvPr id="1032" name="Picture 8" descr="Image of a large hole in plywood flooring" title="Cover Up! Icon">
              <a:extLst>
                <a:ext uri="{FF2B5EF4-FFF2-40B4-BE49-F238E27FC236}">
                  <a16:creationId xmlns:a16="http://schemas.microsoft.com/office/drawing/2014/main" id="{445CD571-F2D8-4D09-95E1-E0047021E630}"/>
                </a:ext>
              </a:extLst>
            </p:cNvPr>
            <p:cNvPicPr>
              <a:picLocks noChangeAspect="1" noChangeArrowheads="1"/>
            </p:cNvPicPr>
            <p:nvPr/>
          </p:nvPicPr>
          <p:blipFill>
            <a:blip r:embed="rId8"/>
            <a:srcRect/>
            <a:stretch>
              <a:fillRect/>
            </a:stretch>
          </p:blipFill>
          <p:spPr bwMode="auto">
            <a:xfrm>
              <a:off x="709106" y="1934018"/>
              <a:ext cx="1584960" cy="1889181"/>
            </a:xfrm>
            <a:prstGeom prst="rect">
              <a:avLst/>
            </a:prstGeom>
            <a:noFill/>
            <a:ln w="38100">
              <a:solidFill>
                <a:srgbClr val="0070C0"/>
              </a:solidFill>
            </a:ln>
          </p:spPr>
        </p:pic>
        <p:sp>
          <p:nvSpPr>
            <p:cNvPr id="30" name="Rectangle 29" descr="Number 1 Cover Up! Icon" title="Number 1 ">
              <a:extLst>
                <a:ext uri="{FF2B5EF4-FFF2-40B4-BE49-F238E27FC236}">
                  <a16:creationId xmlns:a16="http://schemas.microsoft.com/office/drawing/2014/main" id="{4342FA8D-45ED-4ADF-8C2B-6F3D4BD38D07}"/>
                </a:ext>
              </a:extLst>
            </p:cNvPr>
            <p:cNvSpPr/>
            <p:nvPr/>
          </p:nvSpPr>
          <p:spPr>
            <a:xfrm>
              <a:off x="2066962" y="3621581"/>
              <a:ext cx="211223" cy="192093"/>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1</a:t>
              </a:r>
            </a:p>
          </p:txBody>
        </p:sp>
      </p:grpSp>
      <p:grpSp>
        <p:nvGrpSpPr>
          <p:cNvPr id="81928" name="Group 19" descr="Image of a crane arm and hook">
            <a:extLst>
              <a:ext uri="{FF2B5EF4-FFF2-40B4-BE49-F238E27FC236}">
                <a16:creationId xmlns:a16="http://schemas.microsoft.com/office/drawing/2014/main" id="{486B2E38-7ED2-4571-937A-D669923E3DA2}"/>
              </a:ext>
            </a:extLst>
          </p:cNvPr>
          <p:cNvGrpSpPr>
            <a:grpSpLocks/>
          </p:cNvGrpSpPr>
          <p:nvPr/>
        </p:nvGrpSpPr>
        <p:grpSpPr bwMode="auto">
          <a:xfrm>
            <a:off x="4745038" y="4148138"/>
            <a:ext cx="1589087" cy="1893887"/>
            <a:chOff x="4736654" y="4155690"/>
            <a:chExt cx="1587831" cy="1892808"/>
          </a:xfrm>
        </p:grpSpPr>
        <p:pic>
          <p:nvPicPr>
            <p:cNvPr id="1027" name="Picture 3" descr="Image of a crane arm and hook" title="Fritz's Shortcut Icon">
              <a:extLst>
                <a:ext uri="{FF2B5EF4-FFF2-40B4-BE49-F238E27FC236}">
                  <a16:creationId xmlns:a16="http://schemas.microsoft.com/office/drawing/2014/main" id="{76D637AD-4582-431A-B0E3-3F5A46F85732}"/>
                </a:ext>
              </a:extLst>
            </p:cNvPr>
            <p:cNvPicPr>
              <a:picLocks noChangeAspect="1" noChangeArrowheads="1"/>
            </p:cNvPicPr>
            <p:nvPr/>
          </p:nvPicPr>
          <p:blipFill>
            <a:blip r:embed="rId9"/>
            <a:srcRect/>
            <a:stretch>
              <a:fillRect/>
            </a:stretch>
          </p:blipFill>
          <p:spPr bwMode="auto">
            <a:xfrm>
              <a:off x="4736654" y="4155690"/>
              <a:ext cx="1587831" cy="1892808"/>
            </a:xfrm>
            <a:prstGeom prst="rect">
              <a:avLst/>
            </a:prstGeom>
            <a:noFill/>
            <a:ln w="38100">
              <a:solidFill>
                <a:srgbClr val="0070C0"/>
              </a:solidFill>
            </a:ln>
          </p:spPr>
        </p:pic>
        <p:sp>
          <p:nvSpPr>
            <p:cNvPr id="55" name="Rectangle 54" descr="Number 7" title="Number 7 Fritz's Shortcut Icon">
              <a:extLst>
                <a:ext uri="{FF2B5EF4-FFF2-40B4-BE49-F238E27FC236}">
                  <a16:creationId xmlns:a16="http://schemas.microsoft.com/office/drawing/2014/main" id="{EA404D80-B492-4ADC-9DBC-016ECAD5C7C5}"/>
                </a:ext>
              </a:extLst>
            </p:cNvPr>
            <p:cNvSpPr/>
            <p:nvPr/>
          </p:nvSpPr>
          <p:spPr>
            <a:xfrm>
              <a:off x="6113515" y="5850174"/>
              <a:ext cx="210970" cy="191978"/>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black"/>
                  </a:solidFill>
                </a:rPr>
                <a:t>7</a:t>
              </a:r>
            </a:p>
          </p:txBody>
        </p:sp>
      </p:grpSp>
      <p:sp>
        <p:nvSpPr>
          <p:cNvPr id="81929" name="Title 13" hidden="1">
            <a:extLst>
              <a:ext uri="{FF2B5EF4-FFF2-40B4-BE49-F238E27FC236}">
                <a16:creationId xmlns:a16="http://schemas.microsoft.com/office/drawing/2014/main" id="{9CB4AB06-ECBC-4D65-AC27-C35C7321B1D9}"/>
              </a:ext>
            </a:extLst>
          </p:cNvPr>
          <p:cNvSpPr>
            <a:spLocks noGrp="1" noChangeArrowheads="1"/>
          </p:cNvSpPr>
          <p:nvPr>
            <p:ph type="title"/>
          </p:nvPr>
        </p:nvSpPr>
        <p:spPr>
          <a:xfrm>
            <a:off x="457200" y="1066800"/>
            <a:ext cx="8229600" cy="1143000"/>
          </a:xfrm>
        </p:spPr>
        <p:txBody>
          <a:bodyPr/>
          <a:lstStyle/>
          <a:p>
            <a:r>
              <a:rPr lang="en-US" altLang="en-US" sz="2400"/>
              <a:t>Scenario Main Menu</a:t>
            </a:r>
          </a:p>
        </p:txBody>
      </p:sp>
      <p:sp>
        <p:nvSpPr>
          <p:cNvPr id="2" name="Rectangle 1" descr="Cover Up! Icon" title="Cover Up! Icon">
            <a:hlinkClick r:id="rId10" action="ppaction://hlinksldjump"/>
            <a:extLst>
              <a:ext uri="{FF2B5EF4-FFF2-40B4-BE49-F238E27FC236}">
                <a16:creationId xmlns:a16="http://schemas.microsoft.com/office/drawing/2014/main" id="{768CCD7D-57EF-4DCE-8D64-3FEF2ECAEE81}"/>
              </a:ext>
            </a:extLst>
          </p:cNvPr>
          <p:cNvSpPr/>
          <p:nvPr/>
        </p:nvSpPr>
        <p:spPr>
          <a:xfrm>
            <a:off x="723900" y="1933575"/>
            <a:ext cx="1570038" cy="18716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descr="It's Too Hot Icon" title="It's Too Hot Icon">
            <a:hlinkClick r:id="rId11" action="ppaction://hlinksldjump"/>
            <a:extLst>
              <a:ext uri="{FF2B5EF4-FFF2-40B4-BE49-F238E27FC236}">
                <a16:creationId xmlns:a16="http://schemas.microsoft.com/office/drawing/2014/main" id="{8AAF657A-9528-4A3A-8C09-E006927BCAEA}"/>
              </a:ext>
            </a:extLst>
          </p:cNvPr>
          <p:cNvSpPr/>
          <p:nvPr/>
        </p:nvSpPr>
        <p:spPr>
          <a:xfrm>
            <a:off x="2682875" y="1933575"/>
            <a:ext cx="1609725" cy="1889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descr="Image of To Check Icon" title="To Check icon">
            <a:hlinkClick r:id="rId12" action="ppaction://hlinksldjump"/>
            <a:extLst>
              <a:ext uri="{FF2B5EF4-FFF2-40B4-BE49-F238E27FC236}">
                <a16:creationId xmlns:a16="http://schemas.microsoft.com/office/drawing/2014/main" id="{D878F97A-8CE4-42DF-97E5-6B589E9F7AFD}"/>
              </a:ext>
            </a:extLst>
          </p:cNvPr>
          <p:cNvSpPr/>
          <p:nvPr/>
        </p:nvSpPr>
        <p:spPr>
          <a:xfrm>
            <a:off x="4714875" y="1933575"/>
            <a:ext cx="1609725" cy="1889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descr="Confined Space" title="Picture">
            <a:hlinkClick r:id="rId13" action="ppaction://hlinksldjump"/>
            <a:extLst>
              <a:ext uri="{FF2B5EF4-FFF2-40B4-BE49-F238E27FC236}">
                <a16:creationId xmlns:a16="http://schemas.microsoft.com/office/drawing/2014/main" id="{17EC188E-2D40-4413-92B5-4DE6D2C5C120}"/>
              </a:ext>
            </a:extLst>
          </p:cNvPr>
          <p:cNvSpPr/>
          <p:nvPr/>
        </p:nvSpPr>
        <p:spPr>
          <a:xfrm>
            <a:off x="6743700" y="1933575"/>
            <a:ext cx="1604963" cy="187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descr="Image of wrenches" title="The Right Tool Icon">
            <a:hlinkClick r:id="rId14" action="ppaction://hlinksldjump"/>
            <a:extLst>
              <a:ext uri="{FF2B5EF4-FFF2-40B4-BE49-F238E27FC236}">
                <a16:creationId xmlns:a16="http://schemas.microsoft.com/office/drawing/2014/main" id="{3904C906-7662-4915-BB0D-8C87F0E07003}"/>
              </a:ext>
            </a:extLst>
          </p:cNvPr>
          <p:cNvSpPr/>
          <p:nvPr/>
        </p:nvSpPr>
        <p:spPr>
          <a:xfrm>
            <a:off x="709613" y="4154488"/>
            <a:ext cx="1611312" cy="18875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Do We Have To? Icon" title="Do We Have To? Icon">
            <a:hlinkClick r:id="rId15" action="ppaction://hlinksldjump"/>
            <a:extLst>
              <a:ext uri="{FF2B5EF4-FFF2-40B4-BE49-F238E27FC236}">
                <a16:creationId xmlns:a16="http://schemas.microsoft.com/office/drawing/2014/main" id="{FBE4B73D-0BBF-4597-8600-9205C2ACE4E1}"/>
              </a:ext>
            </a:extLst>
          </p:cNvPr>
          <p:cNvSpPr/>
          <p:nvPr/>
        </p:nvSpPr>
        <p:spPr>
          <a:xfrm>
            <a:off x="2682875" y="4154488"/>
            <a:ext cx="1643063" cy="19081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descr="Fritz's Shortcut Icon" title="Fritz's Shortcut Icon">
            <a:hlinkClick r:id="rId16" action="ppaction://hlinksldjump"/>
            <a:extLst>
              <a:ext uri="{FF2B5EF4-FFF2-40B4-BE49-F238E27FC236}">
                <a16:creationId xmlns:a16="http://schemas.microsoft.com/office/drawing/2014/main" id="{6CF63B1F-06AB-442F-98E6-1FED56188E4C}"/>
              </a:ext>
            </a:extLst>
          </p:cNvPr>
          <p:cNvSpPr/>
          <p:nvPr/>
        </p:nvSpPr>
        <p:spPr>
          <a:xfrm>
            <a:off x="4714875" y="4154488"/>
            <a:ext cx="1609725" cy="18875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descr="Takeaways icon" title="Takeaways icon">
            <a:hlinkClick r:id="rId17" action="ppaction://hlinksldjump"/>
            <a:extLst>
              <a:ext uri="{FF2B5EF4-FFF2-40B4-BE49-F238E27FC236}">
                <a16:creationId xmlns:a16="http://schemas.microsoft.com/office/drawing/2014/main" id="{6B997639-16DA-45BE-90B0-2B3A7BCEB868}"/>
              </a:ext>
            </a:extLst>
          </p:cNvPr>
          <p:cNvSpPr/>
          <p:nvPr/>
        </p:nvSpPr>
        <p:spPr>
          <a:xfrm>
            <a:off x="6743700" y="4154488"/>
            <a:ext cx="1604963" cy="18875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descr="FSL" title="Takeaways Icon">
            <a:hlinkClick r:id="rId17" action="ppaction://hlinksldjump"/>
            <a:extLst>
              <a:ext uri="{FF2B5EF4-FFF2-40B4-BE49-F238E27FC236}">
                <a16:creationId xmlns:a16="http://schemas.microsoft.com/office/drawing/2014/main" id="{C6891CD5-4F85-4471-BA42-52F9E14800D9}"/>
              </a:ext>
            </a:extLst>
          </p:cNvPr>
          <p:cNvPicPr>
            <a:picLocks noChangeAspect="1"/>
          </p:cNvPicPr>
          <p:nvPr/>
        </p:nvPicPr>
        <p:blipFill>
          <a:blip r:embed="rId18"/>
          <a:stretch>
            <a:fillRect/>
          </a:stretch>
        </p:blipFill>
        <p:spPr>
          <a:xfrm>
            <a:off x="6743700" y="4157663"/>
            <a:ext cx="1604963" cy="1890712"/>
          </a:xfrm>
          <a:prstGeom prst="rect">
            <a:avLst/>
          </a:prstGeom>
          <a:ln w="38100">
            <a:solidFill>
              <a:srgbClr val="0070C0"/>
            </a:solidFill>
          </a:ln>
        </p:spPr>
      </p:pic>
      <p:sp>
        <p:nvSpPr>
          <p:cNvPr id="7" name="Rectangle 6">
            <a:extLst>
              <a:ext uri="{FF2B5EF4-FFF2-40B4-BE49-F238E27FC236}">
                <a16:creationId xmlns:a16="http://schemas.microsoft.com/office/drawing/2014/main" id="{127E8425-588C-4877-9991-DEC30025DA42}"/>
              </a:ext>
              <a:ext uri="{C183D7F6-B498-43B3-948B-1728B52AA6E4}">
                <adec:decorative xmlns:adec="http://schemas.microsoft.com/office/drawing/2017/decorative" val="1"/>
              </a:ext>
            </a:extLst>
          </p:cNvPr>
          <p:cNvSpPr/>
          <p:nvPr/>
        </p:nvSpPr>
        <p:spPr>
          <a:xfrm>
            <a:off x="709613" y="1933575"/>
            <a:ext cx="1611312" cy="1889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1DD372AF-171E-4797-9519-CBC49BC8A208}"/>
              </a:ext>
              <a:ext uri="{C183D7F6-B498-43B3-948B-1728B52AA6E4}">
                <adec:decorative xmlns:adec="http://schemas.microsoft.com/office/drawing/2017/decorative" val="1"/>
              </a:ext>
            </a:extLst>
          </p:cNvPr>
          <p:cNvSpPr/>
          <p:nvPr/>
        </p:nvSpPr>
        <p:spPr>
          <a:xfrm>
            <a:off x="2682875" y="1933575"/>
            <a:ext cx="1609725" cy="1889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atch - Image of a video camera" title="Watch">
            <a:hlinkClick r:id="rId3" action="ppaction://hlinksldjump"/>
            <a:extLst>
              <a:ext uri="{FF2B5EF4-FFF2-40B4-BE49-F238E27FC236}">
                <a16:creationId xmlns:a16="http://schemas.microsoft.com/office/drawing/2014/main" id="{A98EBAE2-6D9C-4307-9570-261A9679CB02}"/>
              </a:ext>
            </a:extLst>
          </p:cNvPr>
          <p:cNvPicPr>
            <a:picLocks noChangeAspect="1" noChangeArrowheads="1"/>
          </p:cNvPicPr>
          <p:nvPr/>
        </p:nvPicPr>
        <p:blipFill>
          <a:blip r:embed="rId4"/>
          <a:srcRect/>
          <a:stretch>
            <a:fillRect/>
          </a:stretch>
        </p:blipFill>
        <p:spPr bwMode="auto">
          <a:xfrm>
            <a:off x="1501775" y="4356100"/>
            <a:ext cx="1500188" cy="1798638"/>
          </a:xfrm>
          <a:prstGeom prst="rect">
            <a:avLst/>
          </a:prstGeom>
          <a:noFill/>
          <a:ln>
            <a:noFill/>
          </a:ln>
          <a:effectLst/>
        </p:spPr>
      </p:pic>
      <p:pic>
        <p:nvPicPr>
          <p:cNvPr id="28676" name="Picture 4" descr="Cover Up!" title="1. Cover Up!">
            <a:extLst>
              <a:ext uri="{FF2B5EF4-FFF2-40B4-BE49-F238E27FC236}">
                <a16:creationId xmlns:a16="http://schemas.microsoft.com/office/drawing/2014/main" id="{9BDC767E-50F1-46E0-89BD-C802CDC0B4AF}"/>
              </a:ext>
            </a:extLst>
          </p:cNvPr>
          <p:cNvPicPr>
            <a:picLocks noChangeAspect="1" noChangeArrowheads="1"/>
          </p:cNvPicPr>
          <p:nvPr/>
        </p:nvPicPr>
        <p:blipFill>
          <a:blip r:embed="rId5"/>
          <a:srcRect/>
          <a:stretch>
            <a:fillRect/>
          </a:stretch>
        </p:blipFill>
        <p:spPr bwMode="auto">
          <a:xfrm>
            <a:off x="119063" y="1428750"/>
            <a:ext cx="1146175" cy="371475"/>
          </a:xfrm>
          <a:prstGeom prst="rect">
            <a:avLst/>
          </a:prstGeom>
          <a:noFill/>
          <a:ln>
            <a:noFill/>
          </a:ln>
          <a:effectLst/>
        </p:spPr>
      </p:pic>
      <p:sp>
        <p:nvSpPr>
          <p:cNvPr id="83972" name="Title 4" hidden="1">
            <a:extLst>
              <a:ext uri="{FF2B5EF4-FFF2-40B4-BE49-F238E27FC236}">
                <a16:creationId xmlns:a16="http://schemas.microsoft.com/office/drawing/2014/main" id="{48827282-B521-41D3-8B1E-05ECEB6481B9}"/>
              </a:ext>
            </a:extLst>
          </p:cNvPr>
          <p:cNvSpPr>
            <a:spLocks noGrp="1" noChangeArrowheads="1"/>
          </p:cNvSpPr>
          <p:nvPr>
            <p:ph type="title"/>
          </p:nvPr>
        </p:nvSpPr>
        <p:spPr>
          <a:xfrm>
            <a:off x="457200" y="1447800"/>
            <a:ext cx="8229600" cy="381000"/>
          </a:xfrm>
        </p:spPr>
        <p:txBody>
          <a:bodyPr/>
          <a:lstStyle/>
          <a:p>
            <a:r>
              <a:rPr lang="en-US" altLang="en-US" sz="2400"/>
              <a:t>Falls</a:t>
            </a:r>
          </a:p>
        </p:txBody>
      </p:sp>
      <p:sp>
        <p:nvSpPr>
          <p:cNvPr id="31" name="Rounded Rectangle 30" descr="Yellow Background" title="Yellow Background">
            <a:extLst>
              <a:ext uri="{FF2B5EF4-FFF2-40B4-BE49-F238E27FC236}">
                <a16:creationId xmlns:a16="http://schemas.microsoft.com/office/drawing/2014/main" id="{D63EAAB1-492B-4E7C-9F82-6BA0F0D7AECC}"/>
              </a:ext>
            </a:extLst>
          </p:cNvPr>
          <p:cNvSpPr/>
          <p:nvPr/>
        </p:nvSpPr>
        <p:spPr>
          <a:xfrm>
            <a:off x="1408113" y="1889125"/>
            <a:ext cx="6442075" cy="1935163"/>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ounded Rectangle 31" descr="Background" title="Background">
            <a:extLst>
              <a:ext uri="{FF2B5EF4-FFF2-40B4-BE49-F238E27FC236}">
                <a16:creationId xmlns:a16="http://schemas.microsoft.com/office/drawing/2014/main" id="{2EEA86B6-66AD-4638-860B-BBD96400CCB4}"/>
              </a:ext>
            </a:extLst>
          </p:cNvPr>
          <p:cNvSpPr/>
          <p:nvPr/>
        </p:nvSpPr>
        <p:spPr>
          <a:xfrm>
            <a:off x="1265238" y="1828800"/>
            <a:ext cx="6442075" cy="19335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83975" name="Group 33" descr="Cover Up! Icon with an image of a large hole in a plywood floor">
            <a:extLst>
              <a:ext uri="{FF2B5EF4-FFF2-40B4-BE49-F238E27FC236}">
                <a16:creationId xmlns:a16="http://schemas.microsoft.com/office/drawing/2014/main" id="{ADD7AB35-E659-44D4-8C35-FEFE2E1D6CA5}"/>
              </a:ext>
            </a:extLst>
          </p:cNvPr>
          <p:cNvGrpSpPr>
            <a:grpSpLocks/>
          </p:cNvGrpSpPr>
          <p:nvPr/>
        </p:nvGrpSpPr>
        <p:grpSpPr bwMode="auto">
          <a:xfrm>
            <a:off x="1536700" y="2020888"/>
            <a:ext cx="1430338" cy="1654175"/>
            <a:chOff x="1555241" y="2021634"/>
            <a:chExt cx="1430411" cy="1652849"/>
          </a:xfrm>
        </p:grpSpPr>
        <p:pic>
          <p:nvPicPr>
            <p:cNvPr id="36" name="Picture 8" descr="Picture of a large hole in plywood floor" title="Cover Up! Icon">
              <a:extLst>
                <a:ext uri="{FF2B5EF4-FFF2-40B4-BE49-F238E27FC236}">
                  <a16:creationId xmlns:a16="http://schemas.microsoft.com/office/drawing/2014/main" id="{AE31D9A7-9EC9-46C1-AAAA-83F11AA11103}"/>
                </a:ext>
              </a:extLst>
            </p:cNvPr>
            <p:cNvPicPr>
              <a:picLocks noChangeAspect="1" noChangeArrowheads="1"/>
            </p:cNvPicPr>
            <p:nvPr/>
          </p:nvPicPr>
          <p:blipFill>
            <a:blip r:embed="rId6"/>
            <a:srcRect/>
            <a:stretch>
              <a:fillRect/>
            </a:stretch>
          </p:blipFill>
          <p:spPr bwMode="auto">
            <a:xfrm>
              <a:off x="1555241" y="2021634"/>
              <a:ext cx="1430411" cy="1652849"/>
            </a:xfrm>
            <a:prstGeom prst="rect">
              <a:avLst/>
            </a:prstGeom>
            <a:noFill/>
            <a:ln w="34925">
              <a:solidFill>
                <a:schemeClr val="accent1"/>
              </a:solidFill>
            </a:ln>
          </p:spPr>
        </p:pic>
        <p:sp>
          <p:nvSpPr>
            <p:cNvPr id="37" name="Rectangle 36" descr="Number 1 Cover Up!" title="Number 1">
              <a:extLst>
                <a:ext uri="{FF2B5EF4-FFF2-40B4-BE49-F238E27FC236}">
                  <a16:creationId xmlns:a16="http://schemas.microsoft.com/office/drawing/2014/main" id="{5B4A8BD7-EDC8-4861-BBC3-61ABA368A118}"/>
                </a:ext>
              </a:extLst>
            </p:cNvPr>
            <p:cNvSpPr/>
            <p:nvPr/>
          </p:nvSpPr>
          <p:spPr>
            <a:xfrm>
              <a:off x="2739576" y="3422272"/>
              <a:ext cx="246076" cy="2363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1</a:t>
              </a:r>
            </a:p>
          </p:txBody>
        </p:sp>
      </p:grpSp>
      <p:graphicFrame>
        <p:nvGraphicFramePr>
          <p:cNvPr id="33" name="Table 32" descr="Who: Stan&#10;Role: Volt Electric Superintendent&#10;Who: Frank&#10;Role: Volt Electric Lead Foreman&#10;Who: Tia&#10;Role: Volt Electric Trainee/apprentice&#10;&#10; " title="Cover Up Illustration">
            <a:extLst>
              <a:ext uri="{FF2B5EF4-FFF2-40B4-BE49-F238E27FC236}">
                <a16:creationId xmlns:a16="http://schemas.microsoft.com/office/drawing/2014/main" id="{7563EBAF-E636-4164-9C30-6EB802E06B4F}"/>
              </a:ext>
            </a:extLst>
          </p:cNvPr>
          <p:cNvGraphicFramePr>
            <a:graphicFrameLocks noGrp="1"/>
          </p:cNvGraphicFramePr>
          <p:nvPr/>
        </p:nvGraphicFramePr>
        <p:xfrm>
          <a:off x="3217863" y="2003425"/>
          <a:ext cx="4310062" cy="1585913"/>
        </p:xfrm>
        <a:graphic>
          <a:graphicData uri="http://schemas.openxmlformats.org/drawingml/2006/table">
            <a:tbl>
              <a:tblPr firstRow="1" bandRow="1">
                <a:tableStyleId>{5C22544A-7EE6-4342-B048-85BDC9FD1C3A}</a:tableStyleId>
              </a:tblPr>
              <a:tblGrid>
                <a:gridCol w="839500">
                  <a:extLst>
                    <a:ext uri="{9D8B030D-6E8A-4147-A177-3AD203B41FA5}">
                      <a16:colId xmlns:a16="http://schemas.microsoft.com/office/drawing/2014/main" val="20000"/>
                    </a:ext>
                  </a:extLst>
                </a:gridCol>
                <a:gridCol w="3470562">
                  <a:extLst>
                    <a:ext uri="{9D8B030D-6E8A-4147-A177-3AD203B41FA5}">
                      <a16:colId xmlns:a16="http://schemas.microsoft.com/office/drawing/2014/main" val="20001"/>
                    </a:ext>
                  </a:extLst>
                </a:gridCol>
              </a:tblGrid>
              <a:tr h="396478">
                <a:tc>
                  <a:txBody>
                    <a:bodyPr/>
                    <a:lstStyle/>
                    <a:p>
                      <a:pPr algn="ctr"/>
                      <a:r>
                        <a:rPr lang="en-US" sz="2000" dirty="0">
                          <a:solidFill>
                            <a:schemeClr val="bg1"/>
                          </a:solidFill>
                        </a:rPr>
                        <a:t>Who</a:t>
                      </a:r>
                    </a:p>
                  </a:txBody>
                  <a:tcPr marL="91434" marR="91434" marT="45747" marB="45747">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marL="91434" marR="91434" marT="45747" marB="45747">
                    <a:solidFill>
                      <a:schemeClr val="tx1">
                        <a:lumMod val="65000"/>
                        <a:lumOff val="35000"/>
                      </a:schemeClr>
                    </a:solidFill>
                  </a:tcPr>
                </a:tc>
                <a:extLst>
                  <a:ext uri="{0D108BD9-81ED-4DB2-BD59-A6C34878D82A}">
                    <a16:rowId xmlns:a16="http://schemas.microsoft.com/office/drawing/2014/main" val="10000"/>
                  </a:ext>
                </a:extLst>
              </a:tr>
              <a:tr h="396478">
                <a:tc>
                  <a:txBody>
                    <a:bodyPr/>
                    <a:lstStyle/>
                    <a:p>
                      <a:r>
                        <a:rPr lang="en-US" sz="2000" b="1" dirty="0">
                          <a:solidFill>
                            <a:schemeClr val="tx1"/>
                          </a:solidFill>
                        </a:rPr>
                        <a:t>Stan</a:t>
                      </a:r>
                      <a:endParaRPr lang="en-US" sz="2000" dirty="0">
                        <a:solidFill>
                          <a:schemeClr val="tx1"/>
                        </a:solidFill>
                      </a:endParaRPr>
                    </a:p>
                  </a:txBody>
                  <a:tcPr marL="91434" marR="91434" marT="45747" marB="45747">
                    <a:solidFill>
                      <a:schemeClr val="bg1"/>
                    </a:solidFill>
                  </a:tcPr>
                </a:tc>
                <a:tc>
                  <a:txBody>
                    <a:bodyPr/>
                    <a:lstStyle/>
                    <a:p>
                      <a:r>
                        <a:rPr lang="en-US" sz="2000" i="1" dirty="0">
                          <a:solidFill>
                            <a:schemeClr val="tx1"/>
                          </a:solidFill>
                        </a:rPr>
                        <a:t>Volt Electric</a:t>
                      </a:r>
                      <a:r>
                        <a:rPr lang="en-US" sz="2000" dirty="0">
                          <a:solidFill>
                            <a:schemeClr val="tx1"/>
                          </a:solidFill>
                        </a:rPr>
                        <a:t> Superintendent</a:t>
                      </a:r>
                      <a:endParaRPr lang="en-US" sz="2000" b="0" kern="1200" dirty="0">
                        <a:solidFill>
                          <a:schemeClr val="tx1"/>
                        </a:solidFill>
                        <a:latin typeface="+mn-lt"/>
                        <a:ea typeface="+mn-ea"/>
                        <a:cs typeface="+mn-cs"/>
                      </a:endParaRPr>
                    </a:p>
                  </a:txBody>
                  <a:tcPr marL="91434" marR="91434" marT="45747" marB="45747">
                    <a:solidFill>
                      <a:schemeClr val="bg1"/>
                    </a:solidFill>
                  </a:tcPr>
                </a:tc>
                <a:extLst>
                  <a:ext uri="{0D108BD9-81ED-4DB2-BD59-A6C34878D82A}">
                    <a16:rowId xmlns:a16="http://schemas.microsoft.com/office/drawing/2014/main" val="10001"/>
                  </a:ext>
                </a:extLst>
              </a:tr>
              <a:tr h="396478">
                <a:tc>
                  <a:txBody>
                    <a:bodyPr/>
                    <a:lstStyle/>
                    <a:p>
                      <a:r>
                        <a:rPr lang="en-US" sz="2000" b="1" dirty="0">
                          <a:solidFill>
                            <a:schemeClr val="tx1"/>
                          </a:solidFill>
                        </a:rPr>
                        <a:t>Frank</a:t>
                      </a:r>
                      <a:endParaRPr lang="en-US" sz="2000" dirty="0">
                        <a:solidFill>
                          <a:schemeClr val="tx1"/>
                        </a:solidFill>
                      </a:endParaRPr>
                    </a:p>
                  </a:txBody>
                  <a:tcPr marL="91434" marR="91434" marT="45747" marB="45747">
                    <a:solidFill>
                      <a:schemeClr val="bg1"/>
                    </a:solidFill>
                  </a:tcPr>
                </a:tc>
                <a:tc>
                  <a:txBody>
                    <a:bodyPr/>
                    <a:lstStyle/>
                    <a:p>
                      <a:r>
                        <a:rPr lang="en-US" sz="2000" i="1" dirty="0">
                          <a:solidFill>
                            <a:schemeClr val="tx1"/>
                          </a:solidFill>
                        </a:rPr>
                        <a:t>Volt Electric</a:t>
                      </a:r>
                      <a:r>
                        <a:rPr lang="en-US" sz="2000" dirty="0">
                          <a:solidFill>
                            <a:schemeClr val="tx1"/>
                          </a:solidFill>
                        </a:rPr>
                        <a:t> Lead Foreman</a:t>
                      </a:r>
                      <a:endParaRPr lang="en-US" sz="2000" b="1" kern="1200" dirty="0">
                        <a:solidFill>
                          <a:schemeClr val="tx1"/>
                        </a:solidFill>
                        <a:latin typeface="+mn-lt"/>
                        <a:ea typeface="+mn-ea"/>
                        <a:cs typeface="+mn-cs"/>
                      </a:endParaRPr>
                    </a:p>
                  </a:txBody>
                  <a:tcPr marL="91434" marR="91434" marT="45747" marB="45747">
                    <a:solidFill>
                      <a:schemeClr val="bg1"/>
                    </a:solidFill>
                  </a:tcPr>
                </a:tc>
                <a:extLst>
                  <a:ext uri="{0D108BD9-81ED-4DB2-BD59-A6C34878D82A}">
                    <a16:rowId xmlns:a16="http://schemas.microsoft.com/office/drawing/2014/main" val="10002"/>
                  </a:ext>
                </a:extLst>
              </a:tr>
              <a:tr h="396478">
                <a:tc>
                  <a:txBody>
                    <a:bodyPr/>
                    <a:lstStyle/>
                    <a:p>
                      <a:r>
                        <a:rPr lang="en-US" sz="2000" b="1" kern="1200" dirty="0">
                          <a:solidFill>
                            <a:schemeClr val="tx1"/>
                          </a:solidFill>
                          <a:latin typeface="+mn-lt"/>
                          <a:ea typeface="+mn-ea"/>
                          <a:cs typeface="+mn-cs"/>
                        </a:rPr>
                        <a:t>Tia</a:t>
                      </a:r>
                    </a:p>
                  </a:txBody>
                  <a:tcPr marL="91434" marR="91434" marT="45747" marB="45747">
                    <a:solidFill>
                      <a:schemeClr val="bg1"/>
                    </a:solidFill>
                  </a:tcPr>
                </a:tc>
                <a:tc>
                  <a:txBody>
                    <a:bodyPr/>
                    <a:lstStyle/>
                    <a:p>
                      <a:r>
                        <a:rPr lang="en-US" sz="2000" i="1" dirty="0">
                          <a:solidFill>
                            <a:schemeClr val="tx1"/>
                          </a:solidFill>
                        </a:rPr>
                        <a:t>Volt Electric</a:t>
                      </a:r>
                      <a:r>
                        <a:rPr lang="en-US" sz="2000" dirty="0">
                          <a:solidFill>
                            <a:schemeClr val="tx1"/>
                          </a:solidFill>
                        </a:rPr>
                        <a:t> Trainee/apprentice</a:t>
                      </a:r>
                      <a:endParaRPr lang="en-US" sz="2000" b="1" kern="1200" dirty="0">
                        <a:solidFill>
                          <a:schemeClr val="tx1"/>
                        </a:solidFill>
                        <a:latin typeface="+mn-lt"/>
                        <a:ea typeface="+mn-ea"/>
                        <a:cs typeface="+mn-cs"/>
                      </a:endParaRPr>
                    </a:p>
                  </a:txBody>
                  <a:tcPr marL="91434" marR="91434" marT="45747" marB="45747">
                    <a:solidFill>
                      <a:schemeClr val="bg1"/>
                    </a:solidFill>
                  </a:tcPr>
                </a:tc>
                <a:extLst>
                  <a:ext uri="{0D108BD9-81ED-4DB2-BD59-A6C34878D82A}">
                    <a16:rowId xmlns:a16="http://schemas.microsoft.com/office/drawing/2014/main" val="10003"/>
                  </a:ext>
                </a:extLst>
              </a:tr>
            </a:tbl>
          </a:graphicData>
        </a:graphic>
      </p:graphicFrame>
      <p:pic>
        <p:nvPicPr>
          <p:cNvPr id="47107" name="Picture 3" descr="Read - Image of lined paper" title="Read">
            <a:hlinkClick r:id="rId7" action="ppaction://hlinksldjump"/>
            <a:extLst>
              <a:ext uri="{FF2B5EF4-FFF2-40B4-BE49-F238E27FC236}">
                <a16:creationId xmlns:a16="http://schemas.microsoft.com/office/drawing/2014/main" id="{44CE1A5E-CE32-4AD9-ACA2-58F8577A6793}"/>
              </a:ext>
            </a:extLst>
          </p:cNvPr>
          <p:cNvPicPr>
            <a:picLocks noChangeAspect="1" noChangeArrowheads="1"/>
          </p:cNvPicPr>
          <p:nvPr/>
        </p:nvPicPr>
        <p:blipFill>
          <a:blip r:embed="rId8"/>
          <a:srcRect/>
          <a:stretch>
            <a:fillRect/>
          </a:stretch>
        </p:blipFill>
        <p:spPr bwMode="auto">
          <a:xfrm>
            <a:off x="3879850" y="4318000"/>
            <a:ext cx="1500188" cy="1798638"/>
          </a:xfrm>
          <a:prstGeom prst="rect">
            <a:avLst/>
          </a:prstGeom>
          <a:noFill/>
          <a:ln>
            <a:noFill/>
          </a:ln>
          <a:effectLst/>
        </p:spPr>
      </p:pic>
      <p:pic>
        <p:nvPicPr>
          <p:cNvPr id="47108" name="Picture 4" descr="(Role) Play - image of two animated construction project managers" title="Play">
            <a:hlinkClick r:id="rId9" action="ppaction://hlinksldjump"/>
            <a:extLst>
              <a:ext uri="{FF2B5EF4-FFF2-40B4-BE49-F238E27FC236}">
                <a16:creationId xmlns:a16="http://schemas.microsoft.com/office/drawing/2014/main" id="{91B38259-25FC-4C76-A738-B794BB076120}"/>
              </a:ext>
            </a:extLst>
          </p:cNvPr>
          <p:cNvPicPr>
            <a:picLocks noChangeAspect="1" noChangeArrowheads="1"/>
          </p:cNvPicPr>
          <p:nvPr/>
        </p:nvPicPr>
        <p:blipFill>
          <a:blip r:embed="rId10"/>
          <a:srcRect/>
          <a:stretch>
            <a:fillRect/>
          </a:stretch>
        </p:blipFill>
        <p:spPr bwMode="auto">
          <a:xfrm>
            <a:off x="6213475" y="4318000"/>
            <a:ext cx="1493838" cy="1798638"/>
          </a:xfrm>
          <a:prstGeom prst="rect">
            <a:avLst/>
          </a:prstGeom>
          <a:noFill/>
          <a:ln>
            <a:noFill/>
          </a:ln>
          <a:effectLst/>
        </p:spPr>
      </p:pic>
      <p:pic>
        <p:nvPicPr>
          <p:cNvPr id="39" name="Picture 38" descr="Decorative image the Scenario Menu" title="Scenario Menu">
            <a:hlinkClick r:id="rId11" action="ppaction://hlinksldjump"/>
            <a:extLst>
              <a:ext uri="{FF2B5EF4-FFF2-40B4-BE49-F238E27FC236}">
                <a16:creationId xmlns:a16="http://schemas.microsoft.com/office/drawing/2014/main" id="{495FA4A0-4CB6-46DF-9DED-B5FAF8E93569}"/>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over Up!" title="1. Cover Up!">
            <a:extLst>
              <a:ext uri="{FF2B5EF4-FFF2-40B4-BE49-F238E27FC236}">
                <a16:creationId xmlns:a16="http://schemas.microsoft.com/office/drawing/2014/main" id="{5286C562-9DD7-4F16-AAE4-71BAE6C3C3EB}"/>
              </a:ext>
            </a:extLst>
          </p:cNvPr>
          <p:cNvPicPr>
            <a:picLocks noChangeAspect="1" noChangeArrowheads="1"/>
          </p:cNvPicPr>
          <p:nvPr/>
        </p:nvPicPr>
        <p:blipFill>
          <a:blip r:embed="rId3"/>
          <a:srcRect/>
          <a:stretch>
            <a:fillRect/>
          </a:stretch>
        </p:blipFill>
        <p:spPr bwMode="auto">
          <a:xfrm>
            <a:off x="93663" y="1444625"/>
            <a:ext cx="1530350" cy="371475"/>
          </a:xfrm>
          <a:prstGeom prst="rect">
            <a:avLst/>
          </a:prstGeom>
          <a:noFill/>
          <a:ln>
            <a:noFill/>
          </a:ln>
          <a:effectLst/>
        </p:spPr>
      </p:pic>
      <p:sp>
        <p:nvSpPr>
          <p:cNvPr id="86019" name="Title 2" hidden="1">
            <a:extLst>
              <a:ext uri="{FF2B5EF4-FFF2-40B4-BE49-F238E27FC236}">
                <a16:creationId xmlns:a16="http://schemas.microsoft.com/office/drawing/2014/main" id="{6B9F761D-BE86-4F07-A0CC-709427CAFD5C}"/>
              </a:ext>
            </a:extLst>
          </p:cNvPr>
          <p:cNvSpPr>
            <a:spLocks noGrp="1" noChangeArrowheads="1"/>
          </p:cNvSpPr>
          <p:nvPr>
            <p:ph type="title"/>
          </p:nvPr>
        </p:nvSpPr>
        <p:spPr>
          <a:xfrm>
            <a:off x="457200" y="1447800"/>
            <a:ext cx="8229600" cy="474663"/>
          </a:xfrm>
        </p:spPr>
        <p:txBody>
          <a:bodyPr/>
          <a:lstStyle/>
          <a:p>
            <a:r>
              <a:rPr lang="en-US" altLang="en-US" sz="2400"/>
              <a:t>Cover Up! Situation</a:t>
            </a:r>
          </a:p>
        </p:txBody>
      </p:sp>
      <p:sp>
        <p:nvSpPr>
          <p:cNvPr id="8" name="TextBox 7">
            <a:extLst>
              <a:ext uri="{FF2B5EF4-FFF2-40B4-BE49-F238E27FC236}">
                <a16:creationId xmlns:a16="http://schemas.microsoft.com/office/drawing/2014/main" id="{FAC353B0-86C4-429F-A310-524081786F50}"/>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Decorative image the Scenario Menu" title="Scenario Menu">
            <a:hlinkClick r:id="rId4" action="ppaction://hlinksldjump"/>
            <a:extLst>
              <a:ext uri="{FF2B5EF4-FFF2-40B4-BE49-F238E27FC236}">
                <a16:creationId xmlns:a16="http://schemas.microsoft.com/office/drawing/2014/main" id="{AC1E2D19-897A-427D-A567-AF179ADE8E1D}"/>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86022" name="Picture 1">
            <a:hlinkClick r:id="rId6" tooltip="Select image to launch video on YouTube and select CC for Closed-Captioning"/>
            <a:extLst>
              <a:ext uri="{FF2B5EF4-FFF2-40B4-BE49-F238E27FC236}">
                <a16:creationId xmlns:a16="http://schemas.microsoft.com/office/drawing/2014/main" id="{8E245B64-FE28-43D7-ABFB-F3DFED5F28CC}"/>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3" y="1963738"/>
            <a:ext cx="73247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hidden="1">
            <a:extLst>
              <a:ext uri="{FF2B5EF4-FFF2-40B4-BE49-F238E27FC236}">
                <a16:creationId xmlns:a16="http://schemas.microsoft.com/office/drawing/2014/main" id="{A3D18D6E-0468-469F-B420-E1C3A1BEADF9}"/>
              </a:ext>
            </a:extLst>
          </p:cNvPr>
          <p:cNvSpPr>
            <a:spLocks noGrp="1" noChangeArrowheads="1"/>
          </p:cNvSpPr>
          <p:nvPr>
            <p:ph type="title"/>
          </p:nvPr>
        </p:nvSpPr>
        <p:spPr>
          <a:xfrm>
            <a:off x="457200" y="1447800"/>
            <a:ext cx="8229600" cy="482600"/>
          </a:xfrm>
        </p:spPr>
        <p:txBody>
          <a:bodyPr/>
          <a:lstStyle/>
          <a:p>
            <a:r>
              <a:rPr lang="en-US" altLang="en-US" sz="2400"/>
              <a:t>Cover Up! Outcome A</a:t>
            </a:r>
          </a:p>
        </p:txBody>
      </p:sp>
      <p:sp>
        <p:nvSpPr>
          <p:cNvPr id="8" name="TextBox 7" descr="Outcome A" title="Outcome A">
            <a:extLst>
              <a:ext uri="{FF2B5EF4-FFF2-40B4-BE49-F238E27FC236}">
                <a16:creationId xmlns:a16="http://schemas.microsoft.com/office/drawing/2014/main" id="{BCD9ACE0-E3A0-494B-AD2D-9C6F8D8D0216}"/>
              </a:ext>
            </a:extLst>
          </p:cNvPr>
          <p:cNvSpPr txBox="1"/>
          <p:nvPr/>
        </p:nvSpPr>
        <p:spPr>
          <a:xfrm>
            <a:off x="4059238" y="6248400"/>
            <a:ext cx="12985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3" descr="Cover Up!" title="1. Cover Up!">
            <a:extLst>
              <a:ext uri="{FF2B5EF4-FFF2-40B4-BE49-F238E27FC236}">
                <a16:creationId xmlns:a16="http://schemas.microsoft.com/office/drawing/2014/main" id="{9A4941B9-EFF3-457C-ABA0-038DEFFB9F58}"/>
              </a:ext>
            </a:extLst>
          </p:cNvPr>
          <p:cNvPicPr>
            <a:picLocks noChangeAspect="1" noChangeArrowheads="1"/>
          </p:cNvPicPr>
          <p:nvPr/>
        </p:nvPicPr>
        <p:blipFill>
          <a:blip r:embed="rId3"/>
          <a:srcRect/>
          <a:stretch>
            <a:fillRect/>
          </a:stretch>
        </p:blipFill>
        <p:spPr bwMode="auto">
          <a:xfrm>
            <a:off x="93663" y="1444625"/>
            <a:ext cx="1530350" cy="371475"/>
          </a:xfrm>
          <a:prstGeom prst="rect">
            <a:avLst/>
          </a:prstGeom>
          <a:noFill/>
          <a:ln>
            <a:noFill/>
          </a:ln>
          <a:effectLst/>
        </p:spPr>
      </p:pic>
      <p:pic>
        <p:nvPicPr>
          <p:cNvPr id="10" name="Picture 9" descr="Decorative image the Scenario Menu" title="Scenario Menu">
            <a:hlinkClick r:id="rId4" action="ppaction://hlinksldjump"/>
            <a:extLst>
              <a:ext uri="{FF2B5EF4-FFF2-40B4-BE49-F238E27FC236}">
                <a16:creationId xmlns:a16="http://schemas.microsoft.com/office/drawing/2014/main" id="{3DD2055A-548E-4DF1-87C8-E30C2E2325E4}"/>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88070" name="Picture 1" descr="Male Construction Worker pointing out safety hazard to Female Construction Worker">
            <a:hlinkClick r:id="rId6" tooltip="Select image to launch video on YouTube and select CC for Closed-Captioning"/>
            <a:extLst>
              <a:ext uri="{FF2B5EF4-FFF2-40B4-BE49-F238E27FC236}">
                <a16:creationId xmlns:a16="http://schemas.microsoft.com/office/drawing/2014/main" id="{623E1E57-5C68-4B1A-BD8E-A449FFC10C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3725"/>
            <a:ext cx="73152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F44F440-14AA-4099-9A8E-5099C0A03DDD}"/>
              </a:ext>
            </a:extLst>
          </p:cNvPr>
          <p:cNvSpPr>
            <a:spLocks noGrp="1" noChangeArrowheads="1"/>
          </p:cNvSpPr>
          <p:nvPr>
            <p:ph type="title"/>
          </p:nvPr>
        </p:nvSpPr>
        <p:spPr>
          <a:xfrm>
            <a:off x="428625" y="1949450"/>
            <a:ext cx="8229600" cy="849313"/>
          </a:xfrm>
        </p:spPr>
        <p:txBody>
          <a:bodyPr/>
          <a:lstStyle/>
          <a:p>
            <a:r>
              <a:rPr lang="en-US" altLang="en-US" sz="3600" b="1">
                <a:solidFill>
                  <a:srgbClr val="FF0000"/>
                </a:solidFill>
              </a:rPr>
              <a:t>Learning Objectives</a:t>
            </a:r>
          </a:p>
        </p:txBody>
      </p:sp>
      <p:sp>
        <p:nvSpPr>
          <p:cNvPr id="3" name="Content Placeholder 2">
            <a:extLst>
              <a:ext uri="{FF2B5EF4-FFF2-40B4-BE49-F238E27FC236}">
                <a16:creationId xmlns:a16="http://schemas.microsoft.com/office/drawing/2014/main" id="{0B0C287D-DE07-4AF1-AA0A-F206397D9527}"/>
              </a:ext>
            </a:extLst>
          </p:cNvPr>
          <p:cNvSpPr>
            <a:spLocks noGrp="1"/>
          </p:cNvSpPr>
          <p:nvPr>
            <p:ph idx="1"/>
          </p:nvPr>
        </p:nvSpPr>
        <p:spPr>
          <a:xfrm>
            <a:off x="1384300" y="2938463"/>
            <a:ext cx="6942138" cy="2690812"/>
          </a:xfrm>
        </p:spPr>
        <p:txBody>
          <a:bodyPr rtlCol="0">
            <a:noAutofit/>
          </a:bodyPr>
          <a:lstStyle/>
          <a:p>
            <a:pPr marL="0" indent="0" fontAlgn="auto">
              <a:spcBef>
                <a:spcPts val="0"/>
              </a:spcBef>
              <a:spcAft>
                <a:spcPts val="1200"/>
              </a:spcAft>
              <a:buFont typeface="Arial"/>
              <a:buNone/>
              <a:defRPr/>
            </a:pPr>
            <a:r>
              <a:rPr lang="en-US" sz="2500" i="1" dirty="0"/>
              <a:t>By the end of this module students will be able to:</a:t>
            </a:r>
          </a:p>
          <a:p>
            <a:pPr marL="514350" indent="-514350" fontAlgn="auto">
              <a:spcBef>
                <a:spcPts val="0"/>
              </a:spcBef>
              <a:spcAft>
                <a:spcPts val="1200"/>
              </a:spcAft>
              <a:buFont typeface="+mj-lt"/>
              <a:buAutoNum type="arabicPeriod"/>
              <a:defRPr/>
            </a:pPr>
            <a:r>
              <a:rPr lang="en-US" sz="2500" dirty="0"/>
              <a:t>Explain why safety leadership is important</a:t>
            </a:r>
          </a:p>
          <a:p>
            <a:pPr marL="514350" indent="-514350" fontAlgn="auto">
              <a:spcBef>
                <a:spcPts val="0"/>
              </a:spcBef>
              <a:spcAft>
                <a:spcPts val="1200"/>
              </a:spcAft>
              <a:buFont typeface="+mj-lt"/>
              <a:buAutoNum type="arabicPeriod"/>
              <a:defRPr/>
            </a:pPr>
            <a:r>
              <a:rPr lang="en-US" sz="2500" dirty="0"/>
              <a:t>Describe 5 skills of safety leaders</a:t>
            </a:r>
          </a:p>
          <a:p>
            <a:pPr marL="514350" indent="-514350" fontAlgn="auto">
              <a:spcBef>
                <a:spcPts val="0"/>
              </a:spcBef>
              <a:spcAft>
                <a:spcPts val="1200"/>
              </a:spcAft>
              <a:buFont typeface="+mj-lt"/>
              <a:buAutoNum type="arabicPeriod"/>
              <a:defRPr/>
            </a:pPr>
            <a:r>
              <a:rPr lang="en-US" sz="2500" dirty="0"/>
              <a:t>Discuss how to apply safety leadership skills on the job 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CF4-0ADE-45E9-A250-B6E9FD755CFB}"/>
              </a:ext>
            </a:extLst>
          </p:cNvPr>
          <p:cNvSpPr>
            <a:spLocks noGrp="1"/>
          </p:cNvSpPr>
          <p:nvPr>
            <p:ph type="title"/>
          </p:nvPr>
        </p:nvSpPr>
        <p:spPr>
          <a:xfrm>
            <a:off x="673100" y="2138363"/>
            <a:ext cx="6781800" cy="1143000"/>
          </a:xfrm>
        </p:spPr>
        <p:txBody>
          <a:bodyPr rtlCol="0">
            <a:normAutofit fontScale="90000"/>
          </a:bodyPr>
          <a:lstStyle/>
          <a:p>
            <a:pPr fontAlgn="auto">
              <a:spcAft>
                <a:spcPts val="0"/>
              </a:spcAft>
              <a:defRPr/>
            </a:pPr>
            <a:r>
              <a:rPr lang="en-US" sz="4000" b="1" dirty="0"/>
              <a:t>Cover Up!</a:t>
            </a:r>
            <a:br>
              <a:rPr lang="en-US" sz="4000" b="1" dirty="0"/>
            </a:br>
            <a:r>
              <a:rPr lang="en-US" sz="4000" b="1" dirty="0"/>
              <a:t>Discussion Questions:  </a:t>
            </a:r>
            <a:r>
              <a:rPr lang="en-US" sz="4000" b="1" dirty="0">
                <a:solidFill>
                  <a:srgbClr val="FF0000"/>
                </a:solidFill>
              </a:rPr>
              <a:t>Outcome A</a:t>
            </a:r>
            <a:br>
              <a:rPr lang="en-US" sz="4000" b="1" dirty="0">
                <a:solidFill>
                  <a:srgbClr val="FF0000"/>
                </a:solidFill>
              </a:rPr>
            </a:br>
            <a:endParaRPr lang="en-US" sz="4000" dirty="0"/>
          </a:p>
        </p:txBody>
      </p:sp>
      <p:pic>
        <p:nvPicPr>
          <p:cNvPr id="19" name="Picture 2" descr="Quote Bubble" title="Picture">
            <a:extLst>
              <a:ext uri="{FF2B5EF4-FFF2-40B4-BE49-F238E27FC236}">
                <a16:creationId xmlns:a16="http://schemas.microsoft.com/office/drawing/2014/main" id="{F45A9415-60FF-4193-941B-213B479A0BAA}"/>
              </a:ext>
            </a:extLst>
          </p:cNvPr>
          <p:cNvPicPr>
            <a:picLocks noChangeAspect="1" noChangeArrowheads="1"/>
          </p:cNvPicPr>
          <p:nvPr/>
        </p:nvPicPr>
        <p:blipFill>
          <a:blip r:embed="rId3"/>
          <a:srcRect l="11940"/>
          <a:stretch>
            <a:fillRect/>
          </a:stretch>
        </p:blipFill>
        <p:spPr bwMode="auto">
          <a:xfrm>
            <a:off x="7534275" y="2012950"/>
            <a:ext cx="962025" cy="854075"/>
          </a:xfrm>
          <a:prstGeom prst="rect">
            <a:avLst/>
          </a:prstGeom>
          <a:noFill/>
          <a:ln w="9525">
            <a:noFill/>
            <a:miter lim="800000"/>
            <a:headEnd/>
            <a:tailEnd/>
          </a:ln>
        </p:spPr>
      </p:pic>
      <p:sp>
        <p:nvSpPr>
          <p:cNvPr id="15" name="Rectangle 14">
            <a:extLst>
              <a:ext uri="{FF2B5EF4-FFF2-40B4-BE49-F238E27FC236}">
                <a16:creationId xmlns:a16="http://schemas.microsoft.com/office/drawing/2014/main" id="{B8C1054F-E1F2-40BD-A98F-0592017E07CA}"/>
              </a:ext>
            </a:extLst>
          </p:cNvPr>
          <p:cNvSpPr>
            <a:spLocks noChangeArrowheads="1"/>
          </p:cNvSpPr>
          <p:nvPr/>
        </p:nvSpPr>
        <p:spPr bwMode="auto">
          <a:xfrm>
            <a:off x="673100" y="3286125"/>
            <a:ext cx="8181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went wrong that caused the miscommunication between Frank and Tia? </a:t>
            </a:r>
          </a:p>
          <a:p>
            <a:pPr eaLnBrk="1" hangingPunct="1">
              <a:spcAft>
                <a:spcPts val="600"/>
              </a:spcAft>
              <a:buFont typeface="Calibri" panose="020F0502020204030204" pitchFamily="34" charset="0"/>
              <a:buAutoNum type="arabicPeriod"/>
            </a:pPr>
            <a:r>
              <a:rPr lang="en-US" altLang="en-US" sz="2500"/>
              <a:t>Which leadership skill(s)  could Frank have used to avoid the miscommunication and treat Tia with respect?</a:t>
            </a:r>
          </a:p>
        </p:txBody>
      </p:sp>
      <p:pic>
        <p:nvPicPr>
          <p:cNvPr id="7" name="Picture 3" descr="Cover Up!" title="1. Cover Up!">
            <a:extLst>
              <a:ext uri="{FF2B5EF4-FFF2-40B4-BE49-F238E27FC236}">
                <a16:creationId xmlns:a16="http://schemas.microsoft.com/office/drawing/2014/main" id="{AA54F41C-3BAA-4D58-98F2-9635A9098625}"/>
              </a:ext>
            </a:extLst>
          </p:cNvPr>
          <p:cNvPicPr>
            <a:picLocks noChangeAspect="1" noChangeArrowheads="1"/>
          </p:cNvPicPr>
          <p:nvPr/>
        </p:nvPicPr>
        <p:blipFill>
          <a:blip r:embed="rId4"/>
          <a:srcRect/>
          <a:stretch>
            <a:fillRect/>
          </a:stretch>
        </p:blipFill>
        <p:spPr bwMode="auto">
          <a:xfrm>
            <a:off x="93663" y="1444625"/>
            <a:ext cx="1530350" cy="371475"/>
          </a:xfrm>
          <a:prstGeom prst="rect">
            <a:avLst/>
          </a:prstGeom>
          <a:noFill/>
          <a:ln>
            <a:noFill/>
          </a:ln>
          <a:effectLst/>
        </p:spPr>
      </p:pic>
      <p:pic>
        <p:nvPicPr>
          <p:cNvPr id="8" name="Picture 7" descr="Decorative image the Scenario Menu" title="Scenario Menu">
            <a:hlinkClick r:id="rId5" action="ppaction://hlinksldjump"/>
            <a:extLst>
              <a:ext uri="{FF2B5EF4-FFF2-40B4-BE49-F238E27FC236}">
                <a16:creationId xmlns:a16="http://schemas.microsoft.com/office/drawing/2014/main" id="{03072A6F-510B-4508-A4A0-7856206E1917}"/>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hidden="1">
            <a:extLst>
              <a:ext uri="{FF2B5EF4-FFF2-40B4-BE49-F238E27FC236}">
                <a16:creationId xmlns:a16="http://schemas.microsoft.com/office/drawing/2014/main" id="{6663A8AB-BF99-4325-AEF8-AC66A95CB86B}"/>
              </a:ext>
            </a:extLst>
          </p:cNvPr>
          <p:cNvSpPr>
            <a:spLocks noGrp="1" noChangeArrowheads="1"/>
          </p:cNvSpPr>
          <p:nvPr>
            <p:ph type="title"/>
          </p:nvPr>
        </p:nvSpPr>
        <p:spPr>
          <a:xfrm>
            <a:off x="457200" y="1447800"/>
            <a:ext cx="8229600" cy="485775"/>
          </a:xfrm>
        </p:spPr>
        <p:txBody>
          <a:bodyPr/>
          <a:lstStyle/>
          <a:p>
            <a:r>
              <a:rPr lang="en-US" altLang="en-US" sz="2400"/>
              <a:t>Cover Up! Outcome B</a:t>
            </a:r>
          </a:p>
        </p:txBody>
      </p:sp>
      <p:sp>
        <p:nvSpPr>
          <p:cNvPr id="8" name="TextBox 7">
            <a:extLst>
              <a:ext uri="{FF2B5EF4-FFF2-40B4-BE49-F238E27FC236}">
                <a16:creationId xmlns:a16="http://schemas.microsoft.com/office/drawing/2014/main" id="{0B8153F1-4342-4CEA-8090-210991A639B6}"/>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3" descr="Cover Up!" title="1. Cover Up!">
            <a:extLst>
              <a:ext uri="{FF2B5EF4-FFF2-40B4-BE49-F238E27FC236}">
                <a16:creationId xmlns:a16="http://schemas.microsoft.com/office/drawing/2014/main" id="{1D63EF16-72A0-46FF-9C89-C7C123C2A4AD}"/>
              </a:ext>
            </a:extLst>
          </p:cNvPr>
          <p:cNvPicPr>
            <a:picLocks noChangeAspect="1" noChangeArrowheads="1"/>
          </p:cNvPicPr>
          <p:nvPr/>
        </p:nvPicPr>
        <p:blipFill>
          <a:blip r:embed="rId3"/>
          <a:srcRect/>
          <a:stretch>
            <a:fillRect/>
          </a:stretch>
        </p:blipFill>
        <p:spPr bwMode="auto">
          <a:xfrm>
            <a:off x="93663" y="1444625"/>
            <a:ext cx="1530350" cy="371475"/>
          </a:xfrm>
          <a:prstGeom prst="rect">
            <a:avLst/>
          </a:prstGeom>
          <a:noFill/>
          <a:ln>
            <a:noFill/>
          </a:ln>
          <a:effectLst/>
        </p:spPr>
      </p:pic>
      <p:pic>
        <p:nvPicPr>
          <p:cNvPr id="10" name="Picture 9" descr="Decorative image the Scenario Menu" title="Scenario Menu">
            <a:hlinkClick r:id="rId4" action="ppaction://hlinksldjump"/>
            <a:extLst>
              <a:ext uri="{FF2B5EF4-FFF2-40B4-BE49-F238E27FC236}">
                <a16:creationId xmlns:a16="http://schemas.microsoft.com/office/drawing/2014/main" id="{05FA22EB-3AA9-4CCD-B8CD-9918E23E48B5}"/>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92166" name="Picture 4" descr="Male Construction Worker facing Female Construction Worker">
            <a:hlinkClick r:id="rId6" tooltip="Select image to launch video on YouTube and select CC for Closed-Captioning"/>
            <a:extLst>
              <a:ext uri="{FF2B5EF4-FFF2-40B4-BE49-F238E27FC236}">
                <a16:creationId xmlns:a16="http://schemas.microsoft.com/office/drawing/2014/main" id="{190E8EE2-81B1-4731-AB66-2F3F2C64BB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5313"/>
            <a:ext cx="73152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a:extLst>
              <a:ext uri="{FF2B5EF4-FFF2-40B4-BE49-F238E27FC236}">
                <a16:creationId xmlns:a16="http://schemas.microsoft.com/office/drawing/2014/main" id="{0D07B835-305D-41E4-A357-0E5CB2839BD0}"/>
              </a:ext>
            </a:extLst>
          </p:cNvPr>
          <p:cNvSpPr>
            <a:spLocks noGrp="1" noChangeArrowheads="1"/>
          </p:cNvSpPr>
          <p:nvPr>
            <p:ph type="title"/>
          </p:nvPr>
        </p:nvSpPr>
        <p:spPr>
          <a:xfrm>
            <a:off x="762000" y="2068513"/>
            <a:ext cx="7077075" cy="1196975"/>
          </a:xfrm>
        </p:spPr>
        <p:txBody>
          <a:bodyPr/>
          <a:lstStyle/>
          <a:p>
            <a:r>
              <a:rPr lang="en-US" altLang="en-US" sz="3600" b="1"/>
              <a:t>Cover Up!</a:t>
            </a:r>
            <a:br>
              <a:rPr lang="en-US" altLang="en-US" sz="3600" b="1"/>
            </a:br>
            <a:r>
              <a:rPr lang="en-US" altLang="en-US" sz="3600" b="1"/>
              <a:t>Discussion Questions:  </a:t>
            </a:r>
            <a:r>
              <a:rPr lang="en-US" altLang="en-US" sz="3600" b="1">
                <a:solidFill>
                  <a:srgbClr val="FF0000"/>
                </a:solidFill>
              </a:rPr>
              <a:t>Outcome B</a:t>
            </a:r>
            <a:endParaRPr lang="en-US" altLang="en-US" sz="3600"/>
          </a:p>
        </p:txBody>
      </p:sp>
      <p:pic>
        <p:nvPicPr>
          <p:cNvPr id="16" name="Picture 2" descr="Quote bubble" title="Decorative Image">
            <a:extLst>
              <a:ext uri="{FF2B5EF4-FFF2-40B4-BE49-F238E27FC236}">
                <a16:creationId xmlns:a16="http://schemas.microsoft.com/office/drawing/2014/main" id="{D98DC837-2250-4822-A945-806B5F36D94A}"/>
              </a:ext>
            </a:extLst>
          </p:cNvPr>
          <p:cNvPicPr>
            <a:picLocks noChangeAspect="1" noChangeArrowheads="1"/>
          </p:cNvPicPr>
          <p:nvPr/>
        </p:nvPicPr>
        <p:blipFill>
          <a:blip r:embed="rId3"/>
          <a:srcRect l="11940"/>
          <a:stretch>
            <a:fillRect/>
          </a:stretch>
        </p:blipFill>
        <p:spPr bwMode="auto">
          <a:xfrm>
            <a:off x="7504113" y="1812925"/>
            <a:ext cx="962025" cy="854075"/>
          </a:xfrm>
          <a:prstGeom prst="rect">
            <a:avLst/>
          </a:prstGeom>
          <a:noFill/>
          <a:ln w="9525">
            <a:noFill/>
            <a:miter lim="800000"/>
            <a:headEnd/>
            <a:tailEnd/>
          </a:ln>
        </p:spPr>
      </p:pic>
      <p:sp>
        <p:nvSpPr>
          <p:cNvPr id="15" name="Rectangle 14">
            <a:extLst>
              <a:ext uri="{FF2B5EF4-FFF2-40B4-BE49-F238E27FC236}">
                <a16:creationId xmlns:a16="http://schemas.microsoft.com/office/drawing/2014/main" id="{37DFDC01-306E-4EBA-86F1-3412D6FC7C19}"/>
              </a:ext>
            </a:extLst>
          </p:cNvPr>
          <p:cNvSpPr>
            <a:spLocks noChangeArrowheads="1"/>
          </p:cNvSpPr>
          <p:nvPr/>
        </p:nvSpPr>
        <p:spPr bwMode="auto">
          <a:xfrm>
            <a:off x="673100" y="3433763"/>
            <a:ext cx="8181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Which of the 5 leadership skill(s) did Frank display in this ending?</a:t>
            </a:r>
          </a:p>
          <a:p>
            <a:pPr eaLnBrk="1" hangingPunct="1">
              <a:spcAft>
                <a:spcPts val="600"/>
              </a:spcAft>
              <a:buFont typeface="Calibri" panose="020F0502020204030204" pitchFamily="34" charset="0"/>
              <a:buAutoNum type="arabicPeriod"/>
            </a:pPr>
            <a:r>
              <a:rPr lang="en-US" altLang="en-US" sz="2500"/>
              <a:t>How do you think Tia will respond to Frank in the future when he asks her to do something?</a:t>
            </a:r>
          </a:p>
        </p:txBody>
      </p:sp>
      <p:pic>
        <p:nvPicPr>
          <p:cNvPr id="7" name="Picture 3" descr="Cover Up!" title="1. Cover Up!">
            <a:extLst>
              <a:ext uri="{FF2B5EF4-FFF2-40B4-BE49-F238E27FC236}">
                <a16:creationId xmlns:a16="http://schemas.microsoft.com/office/drawing/2014/main" id="{1DBC2B42-27B6-4B0C-96E2-D5EDFC829BCE}"/>
              </a:ext>
            </a:extLst>
          </p:cNvPr>
          <p:cNvPicPr>
            <a:picLocks noChangeAspect="1" noChangeArrowheads="1"/>
          </p:cNvPicPr>
          <p:nvPr/>
        </p:nvPicPr>
        <p:blipFill>
          <a:blip r:embed="rId4"/>
          <a:srcRect/>
          <a:stretch>
            <a:fillRect/>
          </a:stretch>
        </p:blipFill>
        <p:spPr bwMode="auto">
          <a:xfrm>
            <a:off x="93663" y="1444625"/>
            <a:ext cx="1530350" cy="371475"/>
          </a:xfrm>
          <a:prstGeom prst="rect">
            <a:avLst/>
          </a:prstGeom>
          <a:noFill/>
          <a:ln>
            <a:noFill/>
          </a:ln>
          <a:effectLst/>
        </p:spPr>
      </p:pic>
      <p:pic>
        <p:nvPicPr>
          <p:cNvPr id="8" name="Picture 7" descr="Decorative image the Scenario Menu" title="Scenario Menu">
            <a:hlinkClick r:id="rId5" action="ppaction://hlinksldjump"/>
            <a:extLst>
              <a:ext uri="{FF2B5EF4-FFF2-40B4-BE49-F238E27FC236}">
                <a16:creationId xmlns:a16="http://schemas.microsoft.com/office/drawing/2014/main" id="{51CB4B8E-8EE7-4539-8180-5090825963A5}"/>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ver Up!" title="1. Cover Up!">
            <a:extLst>
              <a:ext uri="{FF2B5EF4-FFF2-40B4-BE49-F238E27FC236}">
                <a16:creationId xmlns:a16="http://schemas.microsoft.com/office/drawing/2014/main" id="{9D21E00D-03FE-410F-8611-2A3CC13CF8AC}"/>
              </a:ext>
            </a:extLst>
          </p:cNvPr>
          <p:cNvPicPr>
            <a:picLocks noChangeAspect="1" noChangeArrowheads="1"/>
          </p:cNvPicPr>
          <p:nvPr/>
        </p:nvPicPr>
        <p:blipFill>
          <a:blip r:embed="rId3"/>
          <a:srcRect/>
          <a:stretch>
            <a:fillRect/>
          </a:stretch>
        </p:blipFill>
        <p:spPr bwMode="auto">
          <a:xfrm>
            <a:off x="104775" y="1439863"/>
            <a:ext cx="1517650" cy="371475"/>
          </a:xfrm>
          <a:prstGeom prst="rect">
            <a:avLst/>
          </a:prstGeom>
          <a:noFill/>
          <a:ln>
            <a:noFill/>
          </a:ln>
          <a:effectLst/>
        </p:spPr>
      </p:pic>
      <p:sp>
        <p:nvSpPr>
          <p:cNvPr id="2" name="Title 1">
            <a:extLst>
              <a:ext uri="{FF2B5EF4-FFF2-40B4-BE49-F238E27FC236}">
                <a16:creationId xmlns:a16="http://schemas.microsoft.com/office/drawing/2014/main" id="{6F140727-1EC5-4457-BA45-70CBC00C85AE}"/>
              </a:ext>
            </a:extLst>
          </p:cNvPr>
          <p:cNvSpPr>
            <a:spLocks noGrp="1"/>
          </p:cNvSpPr>
          <p:nvPr>
            <p:ph type="title"/>
          </p:nvPr>
        </p:nvSpPr>
        <p:spPr>
          <a:xfrm>
            <a:off x="546100" y="2095500"/>
            <a:ext cx="8229600" cy="736600"/>
          </a:xfrm>
        </p:spPr>
        <p:txBody>
          <a:bodyPr rtlCol="0">
            <a:normAutofit fontScale="90000"/>
          </a:bodyPr>
          <a:lstStyle/>
          <a:p>
            <a:pPr fontAlgn="auto">
              <a:spcAft>
                <a:spcPts val="0"/>
              </a:spcAft>
              <a:defRPr/>
            </a:pPr>
            <a:r>
              <a:rPr lang="en-US" sz="4000" b="1" dirty="0"/>
              <a:t>Cover Up!</a:t>
            </a:r>
            <a:br>
              <a:rPr lang="en-US" sz="4000" b="1" dirty="0">
                <a:solidFill>
                  <a:srgbClr val="FF0000"/>
                </a:solidFill>
              </a:rPr>
            </a:br>
            <a:r>
              <a:rPr lang="en-US" sz="4000" b="1" dirty="0">
                <a:solidFill>
                  <a:srgbClr val="FF0000"/>
                </a:solidFill>
              </a:rPr>
              <a:t>Situation – Key Points</a:t>
            </a:r>
            <a:br>
              <a:rPr lang="en-US" sz="3600" b="1" dirty="0">
                <a:solidFill>
                  <a:srgbClr val="FF0000"/>
                </a:solidFill>
              </a:rPr>
            </a:br>
            <a:endParaRPr lang="en-US" sz="3600" dirty="0"/>
          </a:p>
        </p:txBody>
      </p:sp>
      <p:sp>
        <p:nvSpPr>
          <p:cNvPr id="96260" name="Rectangle 16">
            <a:extLst>
              <a:ext uri="{FF2B5EF4-FFF2-40B4-BE49-F238E27FC236}">
                <a16:creationId xmlns:a16="http://schemas.microsoft.com/office/drawing/2014/main" id="{5693AB4C-7DFB-4584-9956-17F2ED7FAE8E}"/>
              </a:ext>
            </a:extLst>
          </p:cNvPr>
          <p:cNvSpPr>
            <a:spLocks noChangeArrowheads="1"/>
          </p:cNvSpPr>
          <p:nvPr/>
        </p:nvSpPr>
        <p:spPr bwMode="auto">
          <a:xfrm>
            <a:off x="852488" y="3092450"/>
            <a:ext cx="7900987" cy="170815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There is a large hole in the plywood floor causing a fall hazard.</a:t>
            </a:r>
          </a:p>
          <a:p>
            <a:pPr eaLnBrk="1" hangingPunct="1">
              <a:spcAft>
                <a:spcPts val="600"/>
              </a:spcAft>
              <a:buFont typeface="Arial" panose="020B0604020202020204" pitchFamily="34" charset="0"/>
              <a:buChar char="•"/>
            </a:pPr>
            <a:r>
              <a:rPr lang="en-US" altLang="en-US" sz="2500"/>
              <a:t>Stan, AMB superintendent asks Frank AMB’s foreman to take care of it.</a:t>
            </a:r>
          </a:p>
        </p:txBody>
      </p:sp>
      <p:pic>
        <p:nvPicPr>
          <p:cNvPr id="6" name="Picture 5" descr="Decorative image the Scenario Menu" title="Scenario Menu">
            <a:hlinkClick r:id="rId4" action="ppaction://hlinksldjump"/>
            <a:extLst>
              <a:ext uri="{FF2B5EF4-FFF2-40B4-BE49-F238E27FC236}">
                <a16:creationId xmlns:a16="http://schemas.microsoft.com/office/drawing/2014/main" id="{55700E1C-A1E1-4F45-BE9F-4895113AFD79}"/>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934C-FBEC-4916-8051-C7303170CD83}"/>
              </a:ext>
            </a:extLst>
          </p:cNvPr>
          <p:cNvSpPr>
            <a:spLocks noGrp="1"/>
          </p:cNvSpPr>
          <p:nvPr>
            <p:ph type="title"/>
          </p:nvPr>
        </p:nvSpPr>
        <p:spPr>
          <a:xfrm>
            <a:off x="523875" y="1439863"/>
            <a:ext cx="8229600" cy="935037"/>
          </a:xfrm>
        </p:spPr>
        <p:txBody>
          <a:bodyPr rtlCol="0">
            <a:normAutofit fontScale="90000"/>
          </a:bodyPr>
          <a:lstStyle/>
          <a:p>
            <a:pPr fontAlgn="auto">
              <a:spcAft>
                <a:spcPts val="0"/>
              </a:spcAft>
              <a:defRPr/>
            </a:pPr>
            <a:br>
              <a:rPr lang="en-US" b="1" dirty="0">
                <a:solidFill>
                  <a:srgbClr val="FF0000"/>
                </a:solidFill>
              </a:rPr>
            </a:br>
            <a:r>
              <a:rPr lang="en-US" sz="4000" b="1" dirty="0"/>
              <a:t>Cover Up!</a:t>
            </a:r>
            <a:br>
              <a:rPr lang="en-US" sz="4000" b="1" dirty="0">
                <a:solidFill>
                  <a:srgbClr val="FF0000"/>
                </a:solidFill>
              </a:rPr>
            </a:br>
            <a:r>
              <a:rPr lang="en-US" sz="4000" b="1" dirty="0">
                <a:solidFill>
                  <a:srgbClr val="FF0000"/>
                </a:solidFill>
              </a:rPr>
              <a:t>Outcome A – Key Points</a:t>
            </a:r>
            <a:br>
              <a:rPr lang="en-US" sz="4000" b="1" dirty="0">
                <a:solidFill>
                  <a:srgbClr val="FF0000"/>
                </a:solidFill>
              </a:rPr>
            </a:br>
            <a:endParaRPr lang="en-US" sz="4000" dirty="0"/>
          </a:p>
        </p:txBody>
      </p:sp>
      <p:sp>
        <p:nvSpPr>
          <p:cNvPr id="98307" name="Rectangle 17">
            <a:extLst>
              <a:ext uri="{FF2B5EF4-FFF2-40B4-BE49-F238E27FC236}">
                <a16:creationId xmlns:a16="http://schemas.microsoft.com/office/drawing/2014/main" id="{8BAD7978-2643-46A2-9BA9-015539F3A52C}"/>
              </a:ext>
            </a:extLst>
          </p:cNvPr>
          <p:cNvSpPr>
            <a:spLocks noChangeArrowheads="1"/>
          </p:cNvSpPr>
          <p:nvPr/>
        </p:nvSpPr>
        <p:spPr bwMode="auto">
          <a:xfrm>
            <a:off x="785813" y="2551113"/>
            <a:ext cx="7900987" cy="3478212"/>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Frank tells Tia, a trainee/apprentice to cover the hole.</a:t>
            </a:r>
          </a:p>
          <a:p>
            <a:pPr eaLnBrk="1" hangingPunct="1">
              <a:spcAft>
                <a:spcPts val="600"/>
              </a:spcAft>
              <a:buFont typeface="Arial" panose="020B0604020202020204" pitchFamily="34" charset="0"/>
              <a:buChar char="•"/>
            </a:pPr>
            <a:r>
              <a:rPr lang="en-US" altLang="en-US" sz="2500"/>
              <a:t>Tia decides to take care of it in 15 minutes so she can finish what she’s doing and not delay other workers.</a:t>
            </a:r>
          </a:p>
          <a:p>
            <a:pPr eaLnBrk="1" hangingPunct="1">
              <a:spcAft>
                <a:spcPts val="600"/>
              </a:spcAft>
              <a:buFont typeface="Arial" panose="020B0604020202020204" pitchFamily="34" charset="0"/>
              <a:buChar char="•"/>
            </a:pPr>
            <a:r>
              <a:rPr lang="en-US" altLang="en-US" sz="2500"/>
              <a:t>Two drywall installers almost fall into the hole.</a:t>
            </a:r>
          </a:p>
          <a:p>
            <a:pPr eaLnBrk="1" hangingPunct="1">
              <a:spcAft>
                <a:spcPts val="600"/>
              </a:spcAft>
              <a:buFont typeface="Arial" panose="020B0604020202020204" pitchFamily="34" charset="0"/>
              <a:buChar char="•"/>
            </a:pPr>
            <a:r>
              <a:rPr lang="en-US" altLang="en-US" sz="2500"/>
              <a:t>Frank yells at Tia for not immediately doing what he’d asked.</a:t>
            </a:r>
          </a:p>
          <a:p>
            <a:pPr eaLnBrk="1" hangingPunct="1">
              <a:spcAft>
                <a:spcPts val="600"/>
              </a:spcAft>
              <a:buFont typeface="Arial" panose="020B0604020202020204" pitchFamily="34" charset="0"/>
              <a:buChar char="•"/>
            </a:pPr>
            <a:r>
              <a:rPr lang="en-US" altLang="en-US" sz="2500"/>
              <a:t>Tia feels humiliated.  She did not realize he wanted her to drop everything to cover the hole.</a:t>
            </a:r>
          </a:p>
        </p:txBody>
      </p:sp>
      <p:pic>
        <p:nvPicPr>
          <p:cNvPr id="6" name="Picture 2" descr="Cover Up!" title="1. Cover Up!">
            <a:extLst>
              <a:ext uri="{FF2B5EF4-FFF2-40B4-BE49-F238E27FC236}">
                <a16:creationId xmlns:a16="http://schemas.microsoft.com/office/drawing/2014/main" id="{94094A53-EA23-4309-89AA-B87F147E3A6C}"/>
              </a:ext>
            </a:extLst>
          </p:cNvPr>
          <p:cNvPicPr>
            <a:picLocks noChangeAspect="1" noChangeArrowheads="1"/>
          </p:cNvPicPr>
          <p:nvPr/>
        </p:nvPicPr>
        <p:blipFill>
          <a:blip r:embed="rId3"/>
          <a:srcRect/>
          <a:stretch>
            <a:fillRect/>
          </a:stretch>
        </p:blipFill>
        <p:spPr bwMode="auto">
          <a:xfrm>
            <a:off x="104775" y="1439863"/>
            <a:ext cx="1517650" cy="371475"/>
          </a:xfrm>
          <a:prstGeom prst="rect">
            <a:avLst/>
          </a:prstGeom>
          <a:noFill/>
          <a:ln>
            <a:noFill/>
          </a:ln>
          <a:effectLst/>
        </p:spPr>
      </p:pic>
      <p:pic>
        <p:nvPicPr>
          <p:cNvPr id="7" name="Picture 6" descr="Decorative image the Scenario Menu" title="Scenario Menu">
            <a:hlinkClick r:id="rId4" action="ppaction://hlinksldjump"/>
            <a:extLst>
              <a:ext uri="{FF2B5EF4-FFF2-40B4-BE49-F238E27FC236}">
                <a16:creationId xmlns:a16="http://schemas.microsoft.com/office/drawing/2014/main" id="{21E5AB0F-2FDC-445F-855C-08F8DC56AF49}"/>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4B055055-4B4C-417E-9123-3FCABE4DF107}"/>
              </a:ext>
            </a:extLst>
          </p:cNvPr>
          <p:cNvSpPr>
            <a:spLocks noGrp="1" noChangeArrowheads="1"/>
          </p:cNvSpPr>
          <p:nvPr>
            <p:ph type="title"/>
          </p:nvPr>
        </p:nvSpPr>
        <p:spPr>
          <a:xfrm>
            <a:off x="876300" y="2103438"/>
            <a:ext cx="6831013" cy="874712"/>
          </a:xfrm>
        </p:spPr>
        <p:txBody>
          <a:bodyPr/>
          <a:lstStyle/>
          <a:p>
            <a:r>
              <a:rPr lang="en-US" altLang="en-US" sz="3600" b="1"/>
              <a:t>Cover Up!</a:t>
            </a:r>
            <a:br>
              <a:rPr lang="en-US" altLang="en-US" sz="3600" b="1"/>
            </a:br>
            <a:r>
              <a:rPr lang="en-US" altLang="en-US" sz="3600" b="1"/>
              <a:t>Discussion Questions:  </a:t>
            </a:r>
            <a:r>
              <a:rPr lang="en-US" altLang="en-US" sz="3600" b="1">
                <a:solidFill>
                  <a:srgbClr val="FF0000"/>
                </a:solidFill>
              </a:rPr>
              <a:t>Outcome A</a:t>
            </a:r>
            <a:endParaRPr lang="en-US" altLang="en-US" sz="3600"/>
          </a:p>
        </p:txBody>
      </p:sp>
      <p:pic>
        <p:nvPicPr>
          <p:cNvPr id="29" name="Picture 2" descr="Quote Bubble" title="Decorative Figure">
            <a:extLst>
              <a:ext uri="{FF2B5EF4-FFF2-40B4-BE49-F238E27FC236}">
                <a16:creationId xmlns:a16="http://schemas.microsoft.com/office/drawing/2014/main" id="{5CE19DCC-2691-4516-AC9C-222E389E56A6}"/>
              </a:ext>
            </a:extLst>
          </p:cNvPr>
          <p:cNvPicPr>
            <a:picLocks noChangeAspect="1" noChangeArrowheads="1"/>
          </p:cNvPicPr>
          <p:nvPr/>
        </p:nvPicPr>
        <p:blipFill>
          <a:blip r:embed="rId3"/>
          <a:srcRect l="11940"/>
          <a:stretch>
            <a:fillRect/>
          </a:stretch>
        </p:blipFill>
        <p:spPr bwMode="auto">
          <a:xfrm>
            <a:off x="7504113" y="1824038"/>
            <a:ext cx="962025" cy="854075"/>
          </a:xfrm>
          <a:prstGeom prst="rect">
            <a:avLst/>
          </a:prstGeom>
          <a:noFill/>
          <a:ln w="9525">
            <a:noFill/>
            <a:miter lim="800000"/>
            <a:headEnd/>
            <a:tailEnd/>
          </a:ln>
        </p:spPr>
      </p:pic>
      <p:sp>
        <p:nvSpPr>
          <p:cNvPr id="27" name="Rectangle 26">
            <a:extLst>
              <a:ext uri="{FF2B5EF4-FFF2-40B4-BE49-F238E27FC236}">
                <a16:creationId xmlns:a16="http://schemas.microsoft.com/office/drawing/2014/main" id="{9D149482-C3CF-494A-B908-84AE67840C75}"/>
              </a:ext>
            </a:extLst>
          </p:cNvPr>
          <p:cNvSpPr>
            <a:spLocks noChangeArrowheads="1"/>
          </p:cNvSpPr>
          <p:nvPr/>
        </p:nvSpPr>
        <p:spPr bwMode="auto">
          <a:xfrm>
            <a:off x="673100" y="3281363"/>
            <a:ext cx="8181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went wrong that caused the miscommunication between Frank and Tia? </a:t>
            </a:r>
          </a:p>
          <a:p>
            <a:pPr eaLnBrk="1" hangingPunct="1">
              <a:spcAft>
                <a:spcPts val="600"/>
              </a:spcAft>
              <a:buFont typeface="Calibri" panose="020F0502020204030204" pitchFamily="34" charset="0"/>
              <a:buAutoNum type="arabicPeriod"/>
            </a:pPr>
            <a:r>
              <a:rPr lang="en-US" altLang="en-US" sz="2500"/>
              <a:t>Which leadership skill(s)  could Frank have used to avoid the miscommunication and treat Tia with respect?</a:t>
            </a:r>
          </a:p>
        </p:txBody>
      </p:sp>
      <p:pic>
        <p:nvPicPr>
          <p:cNvPr id="7" name="Picture 2" descr="Cover Up!" title="1. Cover Up!">
            <a:extLst>
              <a:ext uri="{FF2B5EF4-FFF2-40B4-BE49-F238E27FC236}">
                <a16:creationId xmlns:a16="http://schemas.microsoft.com/office/drawing/2014/main" id="{9C17846A-C215-48AA-9E1A-C181A931BFC0}"/>
              </a:ext>
            </a:extLst>
          </p:cNvPr>
          <p:cNvPicPr>
            <a:picLocks noChangeAspect="1" noChangeArrowheads="1"/>
          </p:cNvPicPr>
          <p:nvPr/>
        </p:nvPicPr>
        <p:blipFill>
          <a:blip r:embed="rId4"/>
          <a:srcRect/>
          <a:stretch>
            <a:fillRect/>
          </a:stretch>
        </p:blipFill>
        <p:spPr bwMode="auto">
          <a:xfrm>
            <a:off x="104775" y="1439863"/>
            <a:ext cx="1517650" cy="371475"/>
          </a:xfrm>
          <a:prstGeom prst="rect">
            <a:avLst/>
          </a:prstGeom>
          <a:noFill/>
          <a:ln>
            <a:noFill/>
          </a:ln>
          <a:effectLst/>
        </p:spPr>
      </p:pic>
      <p:pic>
        <p:nvPicPr>
          <p:cNvPr id="8" name="Picture 7" descr="Decorative image the Scenario Menu" title="Scenario Menu">
            <a:hlinkClick r:id="rId5" action="ppaction://hlinksldjump"/>
            <a:extLst>
              <a:ext uri="{FF2B5EF4-FFF2-40B4-BE49-F238E27FC236}">
                <a16:creationId xmlns:a16="http://schemas.microsoft.com/office/drawing/2014/main" id="{82D3584C-9D29-426C-A471-81F9329713EC}"/>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93E4-FFAA-47FA-89E3-CB7C592E01ED}"/>
              </a:ext>
            </a:extLst>
          </p:cNvPr>
          <p:cNvSpPr>
            <a:spLocks noGrp="1"/>
          </p:cNvSpPr>
          <p:nvPr>
            <p:ph type="title"/>
          </p:nvPr>
        </p:nvSpPr>
        <p:spPr>
          <a:xfrm>
            <a:off x="1517650" y="1562100"/>
            <a:ext cx="6457950" cy="774700"/>
          </a:xfrm>
        </p:spPr>
        <p:txBody>
          <a:bodyPr rtlCol="0">
            <a:normAutofit fontScale="90000"/>
          </a:bodyPr>
          <a:lstStyle/>
          <a:p>
            <a:pPr fontAlgn="auto">
              <a:spcAft>
                <a:spcPts val="0"/>
              </a:spcAft>
              <a:defRPr/>
            </a:pPr>
            <a:r>
              <a:rPr lang="en-US" sz="4000" b="1" dirty="0"/>
              <a:t>Cover Up! </a:t>
            </a:r>
            <a:br>
              <a:rPr lang="en-US" sz="4000" b="1" dirty="0">
                <a:solidFill>
                  <a:srgbClr val="FF0000"/>
                </a:solidFill>
              </a:rPr>
            </a:br>
            <a:r>
              <a:rPr lang="en-US" sz="4000" b="1" dirty="0">
                <a:solidFill>
                  <a:srgbClr val="FF0000"/>
                </a:solidFill>
              </a:rPr>
              <a:t>Outcome B – Key Points</a:t>
            </a:r>
            <a:endParaRPr lang="en-US" dirty="0"/>
          </a:p>
        </p:txBody>
      </p:sp>
      <p:sp>
        <p:nvSpPr>
          <p:cNvPr id="102403" name="Rectangle 17">
            <a:extLst>
              <a:ext uri="{FF2B5EF4-FFF2-40B4-BE49-F238E27FC236}">
                <a16:creationId xmlns:a16="http://schemas.microsoft.com/office/drawing/2014/main" id="{EC7C63FC-F7B5-41FC-A664-8710BF5BDE06}"/>
              </a:ext>
            </a:extLst>
          </p:cNvPr>
          <p:cNvSpPr>
            <a:spLocks noChangeArrowheads="1"/>
          </p:cNvSpPr>
          <p:nvPr/>
        </p:nvSpPr>
        <p:spPr bwMode="auto">
          <a:xfrm>
            <a:off x="1128713" y="2733675"/>
            <a:ext cx="6942137" cy="39385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Frank tells Tia, a trainee/apprentice to cover the hole immediately.</a:t>
            </a:r>
          </a:p>
          <a:p>
            <a:pPr eaLnBrk="1" hangingPunct="1">
              <a:spcAft>
                <a:spcPts val="600"/>
              </a:spcAft>
              <a:buFont typeface="Arial" panose="020B0604020202020204" pitchFamily="34" charset="0"/>
              <a:buChar char="•"/>
            </a:pPr>
            <a:r>
              <a:rPr lang="en-US" altLang="en-US" sz="2500"/>
              <a:t>He gives her detailed instructions on how he wants her to do it, including tying off.</a:t>
            </a:r>
          </a:p>
          <a:p>
            <a:pPr eaLnBrk="1" hangingPunct="1">
              <a:spcAft>
                <a:spcPts val="600"/>
              </a:spcAft>
              <a:buFont typeface="Arial" panose="020B0604020202020204" pitchFamily="34" charset="0"/>
              <a:buChar char="•"/>
            </a:pPr>
            <a:r>
              <a:rPr lang="en-US" altLang="en-US" sz="2500"/>
              <a:t>Frank asks Tia to repeat his instructions.</a:t>
            </a:r>
          </a:p>
          <a:p>
            <a:pPr eaLnBrk="1" hangingPunct="1">
              <a:spcAft>
                <a:spcPts val="600"/>
              </a:spcAft>
              <a:buFont typeface="Arial" panose="020B0604020202020204" pitchFamily="34" charset="0"/>
              <a:buChar char="•"/>
            </a:pPr>
            <a:r>
              <a:rPr lang="en-US" altLang="en-US" sz="2500"/>
              <a:t>Tia follows his exact instructions. </a:t>
            </a:r>
          </a:p>
          <a:p>
            <a:pPr eaLnBrk="1" hangingPunct="1">
              <a:spcAft>
                <a:spcPts val="600"/>
              </a:spcAft>
              <a:buFont typeface="Arial" panose="020B0604020202020204" pitchFamily="34" charset="0"/>
              <a:buChar char="•"/>
            </a:pPr>
            <a:r>
              <a:rPr lang="en-US" altLang="en-US" sz="2500"/>
              <a:t>Frank thanks Tia.</a:t>
            </a:r>
          </a:p>
          <a:p>
            <a:pPr eaLnBrk="1" hangingPunct="1">
              <a:spcAft>
                <a:spcPts val="600"/>
              </a:spcAft>
              <a:buFont typeface="Arial" panose="020B0604020202020204" pitchFamily="34" charset="0"/>
              <a:buChar char="•"/>
            </a:pPr>
            <a:r>
              <a:rPr lang="en-US" altLang="en-US" sz="2500"/>
              <a:t>Two drywall installers are prevented from falling in the hole.</a:t>
            </a:r>
          </a:p>
        </p:txBody>
      </p:sp>
      <p:pic>
        <p:nvPicPr>
          <p:cNvPr id="6" name="Picture 2" descr="Cover Up!" title="1. Cover Up!">
            <a:extLst>
              <a:ext uri="{FF2B5EF4-FFF2-40B4-BE49-F238E27FC236}">
                <a16:creationId xmlns:a16="http://schemas.microsoft.com/office/drawing/2014/main" id="{E89E5874-0EE6-4CAB-B4A3-9E1489C758A6}"/>
              </a:ext>
            </a:extLst>
          </p:cNvPr>
          <p:cNvPicPr>
            <a:picLocks noChangeAspect="1" noChangeArrowheads="1"/>
          </p:cNvPicPr>
          <p:nvPr/>
        </p:nvPicPr>
        <p:blipFill>
          <a:blip r:embed="rId3"/>
          <a:srcRect/>
          <a:stretch>
            <a:fillRect/>
          </a:stretch>
        </p:blipFill>
        <p:spPr bwMode="auto">
          <a:xfrm>
            <a:off x="104775" y="1439863"/>
            <a:ext cx="1517650" cy="371475"/>
          </a:xfrm>
          <a:prstGeom prst="rect">
            <a:avLst/>
          </a:prstGeom>
          <a:noFill/>
          <a:ln>
            <a:noFill/>
          </a:ln>
          <a:effectLst/>
        </p:spPr>
      </p:pic>
      <p:pic>
        <p:nvPicPr>
          <p:cNvPr id="7" name="Picture 6" descr="Decorative image the Scenario Menu" title="Scenario Menu">
            <a:hlinkClick r:id="rId4" action="ppaction://hlinksldjump"/>
            <a:extLst>
              <a:ext uri="{FF2B5EF4-FFF2-40B4-BE49-F238E27FC236}">
                <a16:creationId xmlns:a16="http://schemas.microsoft.com/office/drawing/2014/main" id="{3B589A81-F106-407D-9610-3692E67FBEE0}"/>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E90F-502A-429D-9704-E9DCC635FA24}"/>
              </a:ext>
            </a:extLst>
          </p:cNvPr>
          <p:cNvSpPr>
            <a:spLocks noGrp="1"/>
          </p:cNvSpPr>
          <p:nvPr>
            <p:ph type="title"/>
          </p:nvPr>
        </p:nvSpPr>
        <p:spPr>
          <a:xfrm>
            <a:off x="914400" y="2163763"/>
            <a:ext cx="6962775" cy="823912"/>
          </a:xfrm>
        </p:spPr>
        <p:txBody>
          <a:bodyPr rtlCol="0">
            <a:normAutofit fontScale="90000"/>
          </a:bodyPr>
          <a:lstStyle/>
          <a:p>
            <a:pPr fontAlgn="auto">
              <a:spcAft>
                <a:spcPts val="0"/>
              </a:spcAft>
              <a:defRPr/>
            </a:pPr>
            <a:br>
              <a:rPr lang="en-US" b="1" dirty="0"/>
            </a:br>
            <a:r>
              <a:rPr lang="en-US" sz="4000" b="1" dirty="0"/>
              <a:t>Cover Up!</a:t>
            </a:r>
            <a:br>
              <a:rPr lang="en-US" sz="4000" b="1" dirty="0"/>
            </a:br>
            <a:r>
              <a:rPr lang="en-US" sz="4000" b="1" dirty="0"/>
              <a:t>Discussion Questions:  </a:t>
            </a:r>
            <a:r>
              <a:rPr lang="en-US" sz="4000" b="1" dirty="0">
                <a:solidFill>
                  <a:srgbClr val="FF0000"/>
                </a:solidFill>
              </a:rPr>
              <a:t>Outcome B</a:t>
            </a:r>
            <a:endParaRPr lang="en-US" sz="4000" dirty="0"/>
          </a:p>
        </p:txBody>
      </p:sp>
      <p:pic>
        <p:nvPicPr>
          <p:cNvPr id="28" name="Picture 2" descr="Quote Bubble" title="Quote Bubble">
            <a:extLst>
              <a:ext uri="{FF2B5EF4-FFF2-40B4-BE49-F238E27FC236}">
                <a16:creationId xmlns:a16="http://schemas.microsoft.com/office/drawing/2014/main" id="{88639930-0475-4FD5-96D4-B83151B9F410}"/>
              </a:ext>
            </a:extLst>
          </p:cNvPr>
          <p:cNvPicPr>
            <a:picLocks noChangeAspect="1" noChangeArrowheads="1"/>
          </p:cNvPicPr>
          <p:nvPr/>
        </p:nvPicPr>
        <p:blipFill>
          <a:blip r:embed="rId3"/>
          <a:srcRect l="11940"/>
          <a:stretch>
            <a:fillRect/>
          </a:stretch>
        </p:blipFill>
        <p:spPr bwMode="auto">
          <a:xfrm>
            <a:off x="7561263" y="2133600"/>
            <a:ext cx="962025" cy="854075"/>
          </a:xfrm>
          <a:prstGeom prst="rect">
            <a:avLst/>
          </a:prstGeom>
          <a:noFill/>
          <a:ln w="9525">
            <a:noFill/>
            <a:miter lim="800000"/>
            <a:headEnd/>
            <a:tailEnd/>
          </a:ln>
        </p:spPr>
      </p:pic>
      <p:sp>
        <p:nvSpPr>
          <p:cNvPr id="29" name="Rectangle 28">
            <a:extLst>
              <a:ext uri="{FF2B5EF4-FFF2-40B4-BE49-F238E27FC236}">
                <a16:creationId xmlns:a16="http://schemas.microsoft.com/office/drawing/2014/main" id="{3EA05533-0D7F-46B5-9920-2EC5B3F5B45C}"/>
              </a:ext>
            </a:extLst>
          </p:cNvPr>
          <p:cNvSpPr>
            <a:spLocks noChangeArrowheads="1"/>
          </p:cNvSpPr>
          <p:nvPr/>
        </p:nvSpPr>
        <p:spPr bwMode="auto">
          <a:xfrm>
            <a:off x="571500" y="3738563"/>
            <a:ext cx="8181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Which of the 5 leadership skill(s) did Frank display in this ending?</a:t>
            </a:r>
          </a:p>
          <a:p>
            <a:pPr eaLnBrk="1" hangingPunct="1">
              <a:spcAft>
                <a:spcPts val="600"/>
              </a:spcAft>
              <a:buFont typeface="Calibri" panose="020F0502020204030204" pitchFamily="34" charset="0"/>
              <a:buAutoNum type="arabicPeriod"/>
            </a:pPr>
            <a:r>
              <a:rPr lang="en-US" altLang="en-US" sz="2500"/>
              <a:t>How do you think Tia will respond to Frank in the future when he asks her to do something?</a:t>
            </a:r>
          </a:p>
        </p:txBody>
      </p:sp>
      <p:pic>
        <p:nvPicPr>
          <p:cNvPr id="8" name="Picture 2" descr="Cover Up!" title="1. Cover Up!">
            <a:extLst>
              <a:ext uri="{FF2B5EF4-FFF2-40B4-BE49-F238E27FC236}">
                <a16:creationId xmlns:a16="http://schemas.microsoft.com/office/drawing/2014/main" id="{E2F46DF7-C3BA-48DE-A5BD-E15113DBB604}"/>
              </a:ext>
            </a:extLst>
          </p:cNvPr>
          <p:cNvPicPr>
            <a:picLocks noChangeAspect="1" noChangeArrowheads="1"/>
          </p:cNvPicPr>
          <p:nvPr/>
        </p:nvPicPr>
        <p:blipFill>
          <a:blip r:embed="rId4"/>
          <a:srcRect/>
          <a:stretch>
            <a:fillRect/>
          </a:stretch>
        </p:blipFill>
        <p:spPr bwMode="auto">
          <a:xfrm>
            <a:off x="104775" y="1439863"/>
            <a:ext cx="1517650" cy="371475"/>
          </a:xfrm>
          <a:prstGeom prst="rect">
            <a:avLst/>
          </a:prstGeom>
          <a:noFill/>
          <a:ln>
            <a:noFill/>
          </a:ln>
          <a:effectLst/>
        </p:spPr>
      </p:pic>
      <p:pic>
        <p:nvPicPr>
          <p:cNvPr id="7" name="Picture 6" descr="Decorative image the Scenario Menu" title="Scenario Menu">
            <a:hlinkClick r:id="rId5" action="ppaction://hlinksldjump"/>
            <a:extLst>
              <a:ext uri="{FF2B5EF4-FFF2-40B4-BE49-F238E27FC236}">
                <a16:creationId xmlns:a16="http://schemas.microsoft.com/office/drawing/2014/main" id="{9CDD2F4D-E6F8-4895-A702-A79D32F92A24}"/>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 hidden="1">
            <a:extLst>
              <a:ext uri="{FF2B5EF4-FFF2-40B4-BE49-F238E27FC236}">
                <a16:creationId xmlns:a16="http://schemas.microsoft.com/office/drawing/2014/main" id="{28BAF87A-A8A4-409C-B1C1-726B4627C826}"/>
              </a:ext>
            </a:extLst>
          </p:cNvPr>
          <p:cNvSpPr>
            <a:spLocks noGrp="1" noChangeArrowheads="1"/>
          </p:cNvSpPr>
          <p:nvPr>
            <p:ph type="title"/>
          </p:nvPr>
        </p:nvSpPr>
        <p:spPr>
          <a:xfrm>
            <a:off x="2127250" y="1343025"/>
            <a:ext cx="5130800" cy="942975"/>
          </a:xfrm>
        </p:spPr>
        <p:txBody>
          <a:bodyPr/>
          <a:lstStyle/>
          <a:p>
            <a:r>
              <a:rPr lang="en-US" altLang="en-US" sz="2400"/>
              <a:t>Cover Up! Situation (Role Play Activity)</a:t>
            </a:r>
          </a:p>
        </p:txBody>
      </p:sp>
      <p:sp>
        <p:nvSpPr>
          <p:cNvPr id="8" name="TextBox 7">
            <a:extLst>
              <a:ext uri="{FF2B5EF4-FFF2-40B4-BE49-F238E27FC236}">
                <a16:creationId xmlns:a16="http://schemas.microsoft.com/office/drawing/2014/main" id="{343D7ED7-A279-4000-93D4-F79DE42FF81F}"/>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9" name="Picture 2" descr="Cover Up!" title="1. Cover Up!">
            <a:extLst>
              <a:ext uri="{FF2B5EF4-FFF2-40B4-BE49-F238E27FC236}">
                <a16:creationId xmlns:a16="http://schemas.microsoft.com/office/drawing/2014/main" id="{80288435-4163-4966-99A3-4849C2F899D0}"/>
              </a:ext>
            </a:extLst>
          </p:cNvPr>
          <p:cNvPicPr>
            <a:picLocks noChangeAspect="1" noChangeArrowheads="1"/>
          </p:cNvPicPr>
          <p:nvPr/>
        </p:nvPicPr>
        <p:blipFill>
          <a:blip r:embed="rId3"/>
          <a:srcRect/>
          <a:stretch>
            <a:fillRect/>
          </a:stretch>
        </p:blipFill>
        <p:spPr bwMode="auto">
          <a:xfrm>
            <a:off x="92075" y="1439863"/>
            <a:ext cx="1530350" cy="371475"/>
          </a:xfrm>
          <a:prstGeom prst="rect">
            <a:avLst/>
          </a:prstGeom>
          <a:noFill/>
          <a:ln>
            <a:noFill/>
          </a:ln>
          <a:effectLst/>
        </p:spPr>
      </p:pic>
      <p:pic>
        <p:nvPicPr>
          <p:cNvPr id="7" name="Picture 6" descr="Decorative image the Scenario Menu" title="Scenario Menu">
            <a:hlinkClick r:id="rId4" action="ppaction://hlinksldjump"/>
            <a:extLst>
              <a:ext uri="{FF2B5EF4-FFF2-40B4-BE49-F238E27FC236}">
                <a16:creationId xmlns:a16="http://schemas.microsoft.com/office/drawing/2014/main" id="{F57890C7-965B-48E2-BB42-05322A24AE5C}"/>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06502" name="Picture 9" descr="Cover Up! (Theme graphic)">
            <a:hlinkClick r:id="rId6" tooltip="Select image to launch video on YouTube and select CC for Closed-Captioning"/>
            <a:extLst>
              <a:ext uri="{FF2B5EF4-FFF2-40B4-BE49-F238E27FC236}">
                <a16:creationId xmlns:a16="http://schemas.microsoft.com/office/drawing/2014/main" id="{D46EF33B-EE0C-47F7-AAAE-5E72AA4EAC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3" y="1963738"/>
            <a:ext cx="73247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38110-E338-4532-ADF2-2DFD652BFAF8}"/>
              </a:ext>
            </a:extLst>
          </p:cNvPr>
          <p:cNvSpPr>
            <a:spLocks noGrp="1"/>
          </p:cNvSpPr>
          <p:nvPr>
            <p:ph type="title"/>
          </p:nvPr>
        </p:nvSpPr>
        <p:spPr>
          <a:xfrm>
            <a:off x="1444625" y="1617663"/>
            <a:ext cx="6384925" cy="965200"/>
          </a:xfrm>
        </p:spPr>
        <p:txBody>
          <a:bodyPr rtlCol="0">
            <a:normAutofit fontScale="90000"/>
          </a:bodyPr>
          <a:lstStyle/>
          <a:p>
            <a:pPr fontAlgn="auto">
              <a:spcAft>
                <a:spcPts val="0"/>
              </a:spcAft>
              <a:defRPr/>
            </a:pPr>
            <a:r>
              <a:rPr lang="en-US" sz="4000" b="1" dirty="0"/>
              <a:t>Cover Up!</a:t>
            </a:r>
            <a:br>
              <a:rPr lang="en-US" sz="4000" b="1" dirty="0"/>
            </a:br>
            <a:r>
              <a:rPr lang="en-US" sz="4000" b="1" dirty="0"/>
              <a:t> </a:t>
            </a:r>
            <a:r>
              <a:rPr lang="en-US" sz="4000" b="1" dirty="0">
                <a:solidFill>
                  <a:srgbClr val="FF0000"/>
                </a:solidFill>
              </a:rPr>
              <a:t>Outcome A</a:t>
            </a:r>
            <a:endParaRPr lang="en-US" sz="4000" dirty="0"/>
          </a:p>
        </p:txBody>
      </p:sp>
      <p:sp>
        <p:nvSpPr>
          <p:cNvPr id="108547" name="Rectangle 7">
            <a:extLst>
              <a:ext uri="{FF2B5EF4-FFF2-40B4-BE49-F238E27FC236}">
                <a16:creationId xmlns:a16="http://schemas.microsoft.com/office/drawing/2014/main" id="{671A995C-0524-4FB3-B053-A68FD36B26FC}"/>
              </a:ext>
            </a:extLst>
          </p:cNvPr>
          <p:cNvSpPr>
            <a:spLocks noChangeArrowheads="1"/>
          </p:cNvSpPr>
          <p:nvPr/>
        </p:nvSpPr>
        <p:spPr bwMode="auto">
          <a:xfrm>
            <a:off x="606425" y="2932113"/>
            <a:ext cx="8034338" cy="124618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Please role play the conversation where </a:t>
            </a:r>
            <a:r>
              <a:rPr lang="en-US" altLang="en-US" sz="2500">
                <a:solidFill>
                  <a:srgbClr val="FF0000"/>
                </a:solidFill>
              </a:rPr>
              <a:t>Frank</a:t>
            </a:r>
            <a:r>
              <a:rPr lang="en-US" altLang="en-US" sz="2500"/>
              <a:t> tells </a:t>
            </a:r>
            <a:r>
              <a:rPr lang="en-US" altLang="en-US" sz="2500">
                <a:solidFill>
                  <a:srgbClr val="FF0000"/>
                </a:solidFill>
              </a:rPr>
              <a:t>Tia (or Tio) </a:t>
            </a:r>
            <a:r>
              <a:rPr lang="en-US" altLang="en-US" sz="2500"/>
              <a:t>to cover the hole. </a:t>
            </a:r>
            <a:r>
              <a:rPr lang="en-US" altLang="en-US" sz="2500" b="1"/>
              <a:t>DO NOT </a:t>
            </a:r>
            <a:r>
              <a:rPr lang="en-US" altLang="en-US" sz="2500"/>
              <a:t>use any of the 5 leadership skills. </a:t>
            </a:r>
          </a:p>
        </p:txBody>
      </p:sp>
      <p:sp>
        <p:nvSpPr>
          <p:cNvPr id="11" name="Content Placeholder 3">
            <a:extLst>
              <a:ext uri="{FF2B5EF4-FFF2-40B4-BE49-F238E27FC236}">
                <a16:creationId xmlns:a16="http://schemas.microsoft.com/office/drawing/2014/main" id="{E74C11F1-307F-4A64-B342-BE31D3405A85}"/>
              </a:ext>
            </a:extLst>
          </p:cNvPr>
          <p:cNvSpPr txBox="1">
            <a:spLocks/>
          </p:cNvSpPr>
          <p:nvPr/>
        </p:nvSpPr>
        <p:spPr>
          <a:xfrm>
            <a:off x="825500" y="4178300"/>
            <a:ext cx="7623175" cy="23288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A</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Frank, what did you say to Tia/Tio?</a:t>
            </a:r>
          </a:p>
          <a:p>
            <a:pPr marL="457200" indent="-457200" fontAlgn="auto">
              <a:spcBef>
                <a:spcPts val="0"/>
              </a:spcBef>
              <a:spcAft>
                <a:spcPts val="600"/>
              </a:spcAft>
              <a:buFont typeface="+mj-lt"/>
              <a:buAutoNum type="arabicPeriod"/>
              <a:defRPr/>
            </a:pPr>
            <a:r>
              <a:rPr lang="en-US" sz="2500" dirty="0"/>
              <a:t>What could go wrong in a situation like this? </a:t>
            </a:r>
          </a:p>
          <a:p>
            <a:pPr marL="457200" indent="-457200" fontAlgn="auto">
              <a:spcBef>
                <a:spcPts val="0"/>
              </a:spcBef>
              <a:spcAft>
                <a:spcPts val="600"/>
              </a:spcAft>
              <a:buFont typeface="+mj-lt"/>
              <a:buAutoNum type="arabicPeriod"/>
              <a:defRPr/>
            </a:pPr>
            <a:r>
              <a:rPr lang="en-US" sz="2500" dirty="0"/>
              <a:t>From Tia/Tio’s standpoint, what could Frank have done better? </a:t>
            </a:r>
          </a:p>
        </p:txBody>
      </p:sp>
      <p:pic>
        <p:nvPicPr>
          <p:cNvPr id="7" name="Picture 2" descr="Cover Up!" title="1. Cover Up!">
            <a:extLst>
              <a:ext uri="{FF2B5EF4-FFF2-40B4-BE49-F238E27FC236}">
                <a16:creationId xmlns:a16="http://schemas.microsoft.com/office/drawing/2014/main" id="{D8E6962C-97A2-4C01-9DD0-93B918C54386}"/>
              </a:ext>
            </a:extLst>
          </p:cNvPr>
          <p:cNvPicPr>
            <a:picLocks noChangeAspect="1" noChangeArrowheads="1"/>
          </p:cNvPicPr>
          <p:nvPr/>
        </p:nvPicPr>
        <p:blipFill>
          <a:blip r:embed="rId3"/>
          <a:srcRect/>
          <a:stretch>
            <a:fillRect/>
          </a:stretch>
        </p:blipFill>
        <p:spPr bwMode="auto">
          <a:xfrm>
            <a:off x="92075" y="1439863"/>
            <a:ext cx="1530350" cy="371475"/>
          </a:xfrm>
          <a:prstGeom prst="rect">
            <a:avLst/>
          </a:prstGeom>
          <a:noFill/>
          <a:ln>
            <a:noFill/>
          </a:ln>
          <a:effectLst/>
        </p:spPr>
      </p:pic>
      <p:pic>
        <p:nvPicPr>
          <p:cNvPr id="10" name="Picture 9" descr="Decorative image the Scenario Menu" title="Scenario Menu">
            <a:hlinkClick r:id="rId4" action="ppaction://hlinksldjump"/>
            <a:extLst>
              <a:ext uri="{FF2B5EF4-FFF2-40B4-BE49-F238E27FC236}">
                <a16:creationId xmlns:a16="http://schemas.microsoft.com/office/drawing/2014/main" id="{C88CE65F-8F01-4974-8F51-135E662689A6}"/>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FAC3EDD-201E-4F2D-A394-7551E1E371DC}"/>
              </a:ext>
            </a:extLst>
          </p:cNvPr>
          <p:cNvSpPr>
            <a:spLocks noGrp="1"/>
          </p:cNvSpPr>
          <p:nvPr>
            <p:ph type="title"/>
          </p:nvPr>
        </p:nvSpPr>
        <p:spPr>
          <a:xfrm>
            <a:off x="457200" y="2032000"/>
            <a:ext cx="8229600" cy="3848100"/>
          </a:xfrm>
          <a:ln>
            <a:solidFill>
              <a:schemeClr val="tx1"/>
            </a:solidFill>
            <a:miter lim="800000"/>
            <a:headEnd/>
            <a:tailEnd/>
          </a:ln>
        </p:spPr>
        <p:txBody>
          <a:bodyPr/>
          <a:lstStyle/>
          <a:p>
            <a:r>
              <a:rPr lang="en-US" altLang="en-US">
                <a:solidFill>
                  <a:srgbClr val="FF0000"/>
                </a:solidFill>
              </a:rPr>
              <a:t>What types of things do </a:t>
            </a:r>
            <a:br>
              <a:rPr lang="en-US" altLang="en-US">
                <a:solidFill>
                  <a:srgbClr val="FF0000"/>
                </a:solidFill>
              </a:rPr>
            </a:br>
            <a:r>
              <a:rPr lang="en-US" altLang="en-US" u="sng">
                <a:solidFill>
                  <a:srgbClr val="FF0000"/>
                </a:solidFill>
              </a:rPr>
              <a:t>ineffective</a:t>
            </a:r>
            <a:r>
              <a:rPr lang="en-US" altLang="en-US">
                <a:solidFill>
                  <a:srgbClr val="FF0000"/>
                </a:solidFill>
              </a:rPr>
              <a:t> leaders do?</a:t>
            </a:r>
            <a:br>
              <a:rPr lang="en-US" altLang="en-US">
                <a:solidFill>
                  <a:srgbClr val="FF0000"/>
                </a:solidFill>
              </a:rPr>
            </a:br>
            <a:endParaRPr lang="en-US" altLang="en-US">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a:extLst>
              <a:ext uri="{FF2B5EF4-FFF2-40B4-BE49-F238E27FC236}">
                <a16:creationId xmlns:a16="http://schemas.microsoft.com/office/drawing/2014/main" id="{3589BB17-D0E4-4976-A750-AC1F61AAAB38}"/>
              </a:ext>
            </a:extLst>
          </p:cNvPr>
          <p:cNvSpPr>
            <a:spLocks noGrp="1" noChangeArrowheads="1"/>
          </p:cNvSpPr>
          <p:nvPr>
            <p:ph type="title"/>
          </p:nvPr>
        </p:nvSpPr>
        <p:spPr>
          <a:xfrm>
            <a:off x="1651000" y="1463675"/>
            <a:ext cx="5943600" cy="971550"/>
          </a:xfrm>
        </p:spPr>
        <p:txBody>
          <a:bodyPr/>
          <a:lstStyle/>
          <a:p>
            <a:r>
              <a:rPr lang="en-US" altLang="en-US" sz="3600" b="1"/>
              <a:t>Cover Up!</a:t>
            </a:r>
            <a:br>
              <a:rPr lang="en-US" altLang="en-US" sz="3600" b="1"/>
            </a:br>
            <a:r>
              <a:rPr lang="en-US" altLang="en-US" sz="3600" b="1">
                <a:solidFill>
                  <a:srgbClr val="FF0000"/>
                </a:solidFill>
              </a:rPr>
              <a:t>Outcome B </a:t>
            </a:r>
            <a:endParaRPr lang="en-US" altLang="en-US" sz="3600"/>
          </a:p>
        </p:txBody>
      </p:sp>
      <p:sp>
        <p:nvSpPr>
          <p:cNvPr id="110595" name="Rectangle 10">
            <a:extLst>
              <a:ext uri="{FF2B5EF4-FFF2-40B4-BE49-F238E27FC236}">
                <a16:creationId xmlns:a16="http://schemas.microsoft.com/office/drawing/2014/main" id="{9BAC23A9-751D-4B59-87DB-E7B2228BB650}"/>
              </a:ext>
            </a:extLst>
          </p:cNvPr>
          <p:cNvSpPr>
            <a:spLocks noChangeArrowheads="1"/>
          </p:cNvSpPr>
          <p:nvPr/>
        </p:nvSpPr>
        <p:spPr bwMode="auto">
          <a:xfrm>
            <a:off x="606425" y="2633663"/>
            <a:ext cx="8034338" cy="124618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do the role play with </a:t>
            </a:r>
            <a:r>
              <a:rPr lang="en-US" altLang="en-US" sz="2500">
                <a:solidFill>
                  <a:srgbClr val="FF0000"/>
                </a:solidFill>
              </a:rPr>
              <a:t>Frank</a:t>
            </a:r>
            <a:r>
              <a:rPr lang="en-US" altLang="en-US" sz="2500"/>
              <a:t> Practicing 3-way Communication  and Recognizing Team Members for a Job Well Done.</a:t>
            </a:r>
          </a:p>
        </p:txBody>
      </p:sp>
      <p:sp>
        <p:nvSpPr>
          <p:cNvPr id="13" name="Content Placeholder 3">
            <a:extLst>
              <a:ext uri="{FF2B5EF4-FFF2-40B4-BE49-F238E27FC236}">
                <a16:creationId xmlns:a16="http://schemas.microsoft.com/office/drawing/2014/main" id="{3C769EAB-904D-4090-B09D-675E2CAC7639}"/>
              </a:ext>
            </a:extLst>
          </p:cNvPr>
          <p:cNvSpPr txBox="1">
            <a:spLocks/>
          </p:cNvSpPr>
          <p:nvPr/>
        </p:nvSpPr>
        <p:spPr>
          <a:xfrm>
            <a:off x="714375" y="4019550"/>
            <a:ext cx="8023225" cy="2160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B</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Frank, in what way did the conversation feel different when you used the leadership skills? </a:t>
            </a:r>
          </a:p>
          <a:p>
            <a:pPr marL="457200" indent="-457200" fontAlgn="auto">
              <a:spcBef>
                <a:spcPts val="0"/>
              </a:spcBef>
              <a:spcAft>
                <a:spcPts val="600"/>
              </a:spcAft>
              <a:buFont typeface="+mj-lt"/>
              <a:buAutoNum type="arabicPeriod"/>
              <a:defRPr/>
            </a:pPr>
            <a:r>
              <a:rPr lang="en-US" sz="2500" dirty="0"/>
              <a:t>Tia/Tio, describe the difference from your perspective. How did you feel when Frank recognized you for a job well done? </a:t>
            </a:r>
          </a:p>
        </p:txBody>
      </p:sp>
      <p:pic>
        <p:nvPicPr>
          <p:cNvPr id="7" name="Picture 2" descr="Cover Up!" title="1. Cover Up!">
            <a:extLst>
              <a:ext uri="{FF2B5EF4-FFF2-40B4-BE49-F238E27FC236}">
                <a16:creationId xmlns:a16="http://schemas.microsoft.com/office/drawing/2014/main" id="{251EE9BC-0275-4CC3-9477-4468632AB06E}"/>
              </a:ext>
            </a:extLst>
          </p:cNvPr>
          <p:cNvPicPr>
            <a:picLocks noChangeAspect="1" noChangeArrowheads="1"/>
          </p:cNvPicPr>
          <p:nvPr/>
        </p:nvPicPr>
        <p:blipFill>
          <a:blip r:embed="rId3"/>
          <a:srcRect/>
          <a:stretch>
            <a:fillRect/>
          </a:stretch>
        </p:blipFill>
        <p:spPr bwMode="auto">
          <a:xfrm>
            <a:off x="92075" y="1439863"/>
            <a:ext cx="1530350" cy="371475"/>
          </a:xfrm>
          <a:prstGeom prst="rect">
            <a:avLst/>
          </a:prstGeom>
          <a:noFill/>
          <a:ln>
            <a:noFill/>
          </a:ln>
          <a:effectLst/>
        </p:spPr>
      </p:pic>
      <p:pic>
        <p:nvPicPr>
          <p:cNvPr id="8" name="Picture 7" descr="Decorative image the Scenario Menu" title="Scenario Menu">
            <a:hlinkClick r:id="rId4" action="ppaction://hlinksldjump"/>
            <a:extLst>
              <a:ext uri="{FF2B5EF4-FFF2-40B4-BE49-F238E27FC236}">
                <a16:creationId xmlns:a16="http://schemas.microsoft.com/office/drawing/2014/main" id="{1FBA3D24-C855-4F92-9884-0C7AE374A8DB}"/>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t's Too Hot!" title="2. It's Too Hot!">
            <a:extLst>
              <a:ext uri="{FF2B5EF4-FFF2-40B4-BE49-F238E27FC236}">
                <a16:creationId xmlns:a16="http://schemas.microsoft.com/office/drawing/2014/main" id="{E28FAE2D-6952-43CF-AD27-5DCB4C4D2FFA}"/>
              </a:ext>
            </a:extLst>
          </p:cNvPr>
          <p:cNvPicPr>
            <a:picLocks noChangeAspect="1" noChangeArrowheads="1"/>
          </p:cNvPicPr>
          <p:nvPr/>
        </p:nvPicPr>
        <p:blipFill>
          <a:blip r:embed="rId3"/>
          <a:srcRect/>
          <a:stretch>
            <a:fillRect/>
          </a:stretch>
        </p:blipFill>
        <p:spPr bwMode="auto">
          <a:xfrm>
            <a:off x="234950" y="1428750"/>
            <a:ext cx="1390650" cy="371475"/>
          </a:xfrm>
          <a:prstGeom prst="rect">
            <a:avLst/>
          </a:prstGeom>
          <a:noFill/>
          <a:ln>
            <a:noFill/>
          </a:ln>
          <a:effectLst/>
        </p:spPr>
      </p:pic>
      <p:sp>
        <p:nvSpPr>
          <p:cNvPr id="2" name="Title 1" hidden="1">
            <a:extLst>
              <a:ext uri="{FF2B5EF4-FFF2-40B4-BE49-F238E27FC236}">
                <a16:creationId xmlns:a16="http://schemas.microsoft.com/office/drawing/2014/main" id="{10B67D91-DF63-4DF2-BCFC-EE0FDAE1BABD}"/>
              </a:ext>
            </a:extLst>
          </p:cNvPr>
          <p:cNvSpPr>
            <a:spLocks noGrp="1"/>
          </p:cNvSpPr>
          <p:nvPr>
            <p:ph type="title"/>
          </p:nvPr>
        </p:nvSpPr>
        <p:spPr>
          <a:xfrm>
            <a:off x="1625600" y="1447800"/>
            <a:ext cx="6072188" cy="381000"/>
          </a:xfrm>
        </p:spPr>
        <p:txBody>
          <a:bodyPr rtlCol="0">
            <a:normAutofit fontScale="90000"/>
          </a:bodyPr>
          <a:lstStyle/>
          <a:p>
            <a:pPr fontAlgn="auto">
              <a:spcAft>
                <a:spcPts val="0"/>
              </a:spcAft>
              <a:defRPr/>
            </a:pPr>
            <a:r>
              <a:rPr lang="en-US" sz="2400" dirty="0"/>
              <a:t>Heat Stress</a:t>
            </a:r>
          </a:p>
        </p:txBody>
      </p:sp>
      <p:sp>
        <p:nvSpPr>
          <p:cNvPr id="34" name="Rounded Rectangle 33" descr="Yellow background" title="Yellow Background">
            <a:extLst>
              <a:ext uri="{FF2B5EF4-FFF2-40B4-BE49-F238E27FC236}">
                <a16:creationId xmlns:a16="http://schemas.microsoft.com/office/drawing/2014/main" id="{797303CB-CE86-405D-BC99-C2996FC05E60}"/>
              </a:ext>
            </a:extLst>
          </p:cNvPr>
          <p:cNvSpPr/>
          <p:nvPr/>
        </p:nvSpPr>
        <p:spPr>
          <a:xfrm>
            <a:off x="1406525" y="1828800"/>
            <a:ext cx="6594475" cy="2085975"/>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ounded Rectangle 34" descr="Background" title="White Background">
            <a:extLst>
              <a:ext uri="{FF2B5EF4-FFF2-40B4-BE49-F238E27FC236}">
                <a16:creationId xmlns:a16="http://schemas.microsoft.com/office/drawing/2014/main" id="{1A245A97-7684-40D1-BD16-50DB9E756E18}"/>
              </a:ext>
            </a:extLst>
          </p:cNvPr>
          <p:cNvSpPr/>
          <p:nvPr/>
        </p:nvSpPr>
        <p:spPr>
          <a:xfrm>
            <a:off x="1295400" y="1800225"/>
            <a:ext cx="6634163" cy="196691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6" name="Table 35" descr="Who: Franco&#10;Role:  AMB, Inc. Foreman&#10;Who:  Emilio&#10;Role: AMB, Inc. Experienced Worker" title="Table">
            <a:extLst>
              <a:ext uri="{FF2B5EF4-FFF2-40B4-BE49-F238E27FC236}">
                <a16:creationId xmlns:a16="http://schemas.microsoft.com/office/drawing/2014/main" id="{AF2C3DFA-3BF9-4222-91A5-D4F6F994FAC1}"/>
              </a:ext>
            </a:extLst>
          </p:cNvPr>
          <p:cNvGraphicFramePr>
            <a:graphicFrameLocks noGrp="1"/>
          </p:cNvGraphicFramePr>
          <p:nvPr/>
        </p:nvGraphicFramePr>
        <p:xfrm>
          <a:off x="3286125" y="1966913"/>
          <a:ext cx="4411663" cy="1189037"/>
        </p:xfrm>
        <a:graphic>
          <a:graphicData uri="http://schemas.openxmlformats.org/drawingml/2006/table">
            <a:tbl>
              <a:tblPr firstRow="1" bandRow="1">
                <a:tableStyleId>{5C22544A-7EE6-4342-B048-85BDC9FD1C3A}</a:tableStyleId>
              </a:tblPr>
              <a:tblGrid>
                <a:gridCol w="1074502">
                  <a:extLst>
                    <a:ext uri="{9D8B030D-6E8A-4147-A177-3AD203B41FA5}">
                      <a16:colId xmlns:a16="http://schemas.microsoft.com/office/drawing/2014/main" val="20000"/>
                    </a:ext>
                  </a:extLst>
                </a:gridCol>
                <a:gridCol w="3337161">
                  <a:extLst>
                    <a:ext uri="{9D8B030D-6E8A-4147-A177-3AD203B41FA5}">
                      <a16:colId xmlns:a16="http://schemas.microsoft.com/office/drawing/2014/main" val="20001"/>
                    </a:ext>
                  </a:extLst>
                </a:gridCol>
              </a:tblGrid>
              <a:tr h="396346">
                <a:tc>
                  <a:txBody>
                    <a:bodyPr/>
                    <a:lstStyle/>
                    <a:p>
                      <a:pPr algn="ctr"/>
                      <a:r>
                        <a:rPr lang="en-US" sz="2000" dirty="0"/>
                        <a:t>Who</a:t>
                      </a:r>
                    </a:p>
                  </a:txBody>
                  <a:tcPr marL="91427" marR="91427" marT="45732" marB="45732">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marL="91427" marR="91427" marT="45732" marB="45732">
                    <a:solidFill>
                      <a:schemeClr val="tx1">
                        <a:lumMod val="65000"/>
                        <a:lumOff val="35000"/>
                      </a:schemeClr>
                    </a:solidFill>
                  </a:tcPr>
                </a:tc>
                <a:extLst>
                  <a:ext uri="{0D108BD9-81ED-4DB2-BD59-A6C34878D82A}">
                    <a16:rowId xmlns:a16="http://schemas.microsoft.com/office/drawing/2014/main" val="10000"/>
                  </a:ext>
                </a:extLst>
              </a:tr>
              <a:tr h="396346">
                <a:tc>
                  <a:txBody>
                    <a:bodyPr/>
                    <a:lstStyle/>
                    <a:p>
                      <a:r>
                        <a:rPr lang="en-US" sz="2000" b="1" dirty="0"/>
                        <a:t>Franco</a:t>
                      </a:r>
                    </a:p>
                  </a:txBody>
                  <a:tcPr marL="91427" marR="91427" marT="45732" marB="45732">
                    <a:solidFill>
                      <a:schemeClr val="bg1"/>
                    </a:solidFill>
                  </a:tcPr>
                </a:tc>
                <a:tc>
                  <a:txBody>
                    <a:bodyPr/>
                    <a:lstStyle/>
                    <a:p>
                      <a:r>
                        <a:rPr lang="en-US" sz="2000" b="0" i="1" kern="1200" dirty="0">
                          <a:solidFill>
                            <a:schemeClr val="tx1"/>
                          </a:solidFill>
                          <a:latin typeface="+mn-lt"/>
                          <a:ea typeface="+mn-ea"/>
                          <a:cs typeface="+mn-cs"/>
                        </a:rPr>
                        <a:t>AMB,</a:t>
                      </a:r>
                      <a:r>
                        <a:rPr lang="en-US" sz="2000" b="0" i="1" kern="1200" baseline="0" dirty="0">
                          <a:solidFill>
                            <a:schemeClr val="tx1"/>
                          </a:solidFill>
                          <a:latin typeface="+mn-lt"/>
                          <a:ea typeface="+mn-ea"/>
                          <a:cs typeface="+mn-cs"/>
                        </a:rPr>
                        <a:t> Inc. </a:t>
                      </a:r>
                      <a:r>
                        <a:rPr lang="en-US" sz="2000" b="0" i="0" kern="1200" baseline="0" dirty="0">
                          <a:solidFill>
                            <a:schemeClr val="tx1"/>
                          </a:solidFill>
                          <a:latin typeface="+mn-lt"/>
                          <a:ea typeface="+mn-ea"/>
                          <a:cs typeface="+mn-cs"/>
                        </a:rPr>
                        <a:t>Foreman</a:t>
                      </a:r>
                      <a:endParaRPr lang="en-US" sz="2000" b="0" i="1" kern="1200" dirty="0">
                        <a:solidFill>
                          <a:schemeClr val="tx1"/>
                        </a:solidFill>
                        <a:latin typeface="+mn-lt"/>
                        <a:ea typeface="+mn-ea"/>
                        <a:cs typeface="+mn-cs"/>
                      </a:endParaRPr>
                    </a:p>
                  </a:txBody>
                  <a:tcPr marL="91427" marR="91427" marT="45732" marB="45732">
                    <a:solidFill>
                      <a:schemeClr val="bg1"/>
                    </a:solidFill>
                  </a:tcPr>
                </a:tc>
                <a:extLst>
                  <a:ext uri="{0D108BD9-81ED-4DB2-BD59-A6C34878D82A}">
                    <a16:rowId xmlns:a16="http://schemas.microsoft.com/office/drawing/2014/main" val="10001"/>
                  </a:ext>
                </a:extLst>
              </a:tr>
              <a:tr h="396346">
                <a:tc>
                  <a:txBody>
                    <a:bodyPr/>
                    <a:lstStyle/>
                    <a:p>
                      <a:r>
                        <a:rPr lang="en-US" sz="2000" b="1" dirty="0"/>
                        <a:t>Emilio</a:t>
                      </a:r>
                    </a:p>
                  </a:txBody>
                  <a:tcPr marL="91427" marR="91427" marT="45732" marB="45732">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AMB,</a:t>
                      </a:r>
                      <a:r>
                        <a:rPr lang="en-US" sz="2000" b="0" i="1" kern="1200" baseline="0" dirty="0">
                          <a:solidFill>
                            <a:schemeClr val="tx1"/>
                          </a:solidFill>
                          <a:latin typeface="+mn-lt"/>
                          <a:ea typeface="+mn-ea"/>
                          <a:cs typeface="+mn-cs"/>
                        </a:rPr>
                        <a:t> Inc. </a:t>
                      </a:r>
                      <a:r>
                        <a:rPr lang="en-US" sz="2000" b="0" i="0" kern="1200" baseline="0" dirty="0">
                          <a:solidFill>
                            <a:schemeClr val="tx1"/>
                          </a:solidFill>
                          <a:latin typeface="+mn-lt"/>
                          <a:ea typeface="+mn-ea"/>
                          <a:cs typeface="+mn-cs"/>
                        </a:rPr>
                        <a:t>Experienced Worker</a:t>
                      </a:r>
                      <a:endParaRPr lang="en-US" sz="2000" b="1" kern="1200" dirty="0">
                        <a:solidFill>
                          <a:schemeClr val="tx1"/>
                        </a:solidFill>
                        <a:latin typeface="+mn-lt"/>
                        <a:ea typeface="+mn-ea"/>
                        <a:cs typeface="+mn-cs"/>
                      </a:endParaRPr>
                    </a:p>
                  </a:txBody>
                  <a:tcPr marL="91427" marR="91427" marT="45732" marB="45732">
                    <a:solidFill>
                      <a:schemeClr val="bg1"/>
                    </a:solidFill>
                  </a:tcPr>
                </a:tc>
                <a:extLst>
                  <a:ext uri="{0D108BD9-81ED-4DB2-BD59-A6C34878D82A}">
                    <a16:rowId xmlns:a16="http://schemas.microsoft.com/office/drawing/2014/main" val="10002"/>
                  </a:ext>
                </a:extLst>
              </a:tr>
            </a:tbl>
          </a:graphicData>
        </a:graphic>
      </p:graphicFrame>
      <p:grpSp>
        <p:nvGrpSpPr>
          <p:cNvPr id="112660" name="Group 36" descr="It's Too Hot icon">
            <a:extLst>
              <a:ext uri="{FF2B5EF4-FFF2-40B4-BE49-F238E27FC236}">
                <a16:creationId xmlns:a16="http://schemas.microsoft.com/office/drawing/2014/main" id="{A2ED35E3-20A5-42B6-AE93-B7699F794AF8}"/>
              </a:ext>
            </a:extLst>
          </p:cNvPr>
          <p:cNvGrpSpPr>
            <a:grpSpLocks/>
          </p:cNvGrpSpPr>
          <p:nvPr/>
        </p:nvGrpSpPr>
        <p:grpSpPr bwMode="auto">
          <a:xfrm>
            <a:off x="1625600" y="1981200"/>
            <a:ext cx="1370013" cy="1600200"/>
            <a:chOff x="2747527" y="2075180"/>
            <a:chExt cx="1584958" cy="1867415"/>
          </a:xfrm>
        </p:grpSpPr>
        <p:pic>
          <p:nvPicPr>
            <p:cNvPr id="38" name="Picture 7" descr="Picture of a sun" title="It's Too Hot">
              <a:extLst>
                <a:ext uri="{FF2B5EF4-FFF2-40B4-BE49-F238E27FC236}">
                  <a16:creationId xmlns:a16="http://schemas.microsoft.com/office/drawing/2014/main" id="{D877AE93-0F1C-4755-9084-AD11747104C3}"/>
                </a:ext>
              </a:extLst>
            </p:cNvPr>
            <p:cNvPicPr>
              <a:picLocks noChangeAspect="1" noChangeArrowheads="1"/>
            </p:cNvPicPr>
            <p:nvPr/>
          </p:nvPicPr>
          <p:blipFill>
            <a:blip r:embed="rId4"/>
            <a:srcRect/>
            <a:stretch>
              <a:fillRect/>
            </a:stretch>
          </p:blipFill>
          <p:spPr bwMode="auto">
            <a:xfrm>
              <a:off x="2747527" y="2075180"/>
              <a:ext cx="1584958" cy="1865563"/>
            </a:xfrm>
            <a:prstGeom prst="rect">
              <a:avLst/>
            </a:prstGeom>
            <a:noFill/>
            <a:ln w="34925">
              <a:solidFill>
                <a:schemeClr val="accent1"/>
              </a:solidFill>
            </a:ln>
          </p:spPr>
        </p:pic>
        <p:sp>
          <p:nvSpPr>
            <p:cNvPr id="39" name="Rectangle 38" descr="Number 2" title="Number 1">
              <a:extLst>
                <a:ext uri="{FF2B5EF4-FFF2-40B4-BE49-F238E27FC236}">
                  <a16:creationId xmlns:a16="http://schemas.microsoft.com/office/drawing/2014/main" id="{F50C0BF9-D676-47B2-8E8B-58FC33D39E11}"/>
                </a:ext>
              </a:extLst>
            </p:cNvPr>
            <p:cNvSpPr/>
            <p:nvPr/>
          </p:nvSpPr>
          <p:spPr>
            <a:xfrm>
              <a:off x="4104751" y="3751778"/>
              <a:ext cx="211205" cy="190817"/>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2</a:t>
              </a:r>
            </a:p>
          </p:txBody>
        </p:sp>
      </p:grpSp>
      <p:pic>
        <p:nvPicPr>
          <p:cNvPr id="6146" name="Picture 2" descr="Watch - Image of a video camera" title="Watch">
            <a:hlinkClick r:id="rId5" action="ppaction://hlinksldjump"/>
            <a:extLst>
              <a:ext uri="{FF2B5EF4-FFF2-40B4-BE49-F238E27FC236}">
                <a16:creationId xmlns:a16="http://schemas.microsoft.com/office/drawing/2014/main" id="{EF32D384-6736-4AB5-8FEB-0BB2A8AE9205}"/>
              </a:ext>
            </a:extLst>
          </p:cNvPr>
          <p:cNvPicPr>
            <a:picLocks noChangeAspect="1" noChangeArrowheads="1"/>
          </p:cNvPicPr>
          <p:nvPr/>
        </p:nvPicPr>
        <p:blipFill>
          <a:blip r:embed="rId6"/>
          <a:srcRect/>
          <a:stretch>
            <a:fillRect/>
          </a:stretch>
        </p:blipFill>
        <p:spPr bwMode="auto">
          <a:xfrm>
            <a:off x="1522413" y="4508500"/>
            <a:ext cx="1500187" cy="1798638"/>
          </a:xfrm>
          <a:prstGeom prst="rect">
            <a:avLst/>
          </a:prstGeom>
          <a:noFill/>
          <a:ln>
            <a:noFill/>
          </a:ln>
          <a:effectLst/>
        </p:spPr>
      </p:pic>
      <p:pic>
        <p:nvPicPr>
          <p:cNvPr id="6147" name="Picture 3" descr="Read - Image of Lined paper" title="Read">
            <a:hlinkClick r:id="rId7" action="ppaction://hlinksldjump"/>
            <a:extLst>
              <a:ext uri="{FF2B5EF4-FFF2-40B4-BE49-F238E27FC236}">
                <a16:creationId xmlns:a16="http://schemas.microsoft.com/office/drawing/2014/main" id="{8E0CCA9E-5F61-417B-A2AC-810E39929894}"/>
              </a:ext>
            </a:extLst>
          </p:cNvPr>
          <p:cNvPicPr>
            <a:picLocks noChangeAspect="1" noChangeArrowheads="1"/>
          </p:cNvPicPr>
          <p:nvPr/>
        </p:nvPicPr>
        <p:blipFill>
          <a:blip r:embed="rId8"/>
          <a:srcRect/>
          <a:stretch>
            <a:fillRect/>
          </a:stretch>
        </p:blipFill>
        <p:spPr bwMode="auto">
          <a:xfrm>
            <a:off x="3954463" y="4470400"/>
            <a:ext cx="1500187" cy="1798638"/>
          </a:xfrm>
          <a:prstGeom prst="rect">
            <a:avLst/>
          </a:prstGeom>
          <a:noFill/>
          <a:ln>
            <a:noFill/>
          </a:ln>
          <a:effectLst/>
        </p:spPr>
      </p:pic>
      <p:pic>
        <p:nvPicPr>
          <p:cNvPr id="6148" name="Picture 4" descr="(Role) Play - Image of two animated construction project managers" title="Play">
            <a:hlinkClick r:id="rId9" action="ppaction://hlinksldjump"/>
            <a:extLst>
              <a:ext uri="{FF2B5EF4-FFF2-40B4-BE49-F238E27FC236}">
                <a16:creationId xmlns:a16="http://schemas.microsoft.com/office/drawing/2014/main" id="{C1195DDF-9284-4030-BF73-CEEF36D7FDE2}"/>
              </a:ext>
            </a:extLst>
          </p:cNvPr>
          <p:cNvPicPr>
            <a:picLocks noChangeAspect="1" noChangeArrowheads="1"/>
          </p:cNvPicPr>
          <p:nvPr/>
        </p:nvPicPr>
        <p:blipFill>
          <a:blip r:embed="rId10"/>
          <a:srcRect/>
          <a:stretch>
            <a:fillRect/>
          </a:stretch>
        </p:blipFill>
        <p:spPr bwMode="auto">
          <a:xfrm>
            <a:off x="6196013" y="4416425"/>
            <a:ext cx="1493837" cy="1798638"/>
          </a:xfrm>
          <a:prstGeom prst="rect">
            <a:avLst/>
          </a:prstGeom>
          <a:noFill/>
          <a:ln>
            <a:noFill/>
          </a:ln>
          <a:effectLst/>
        </p:spPr>
      </p:pic>
      <p:pic>
        <p:nvPicPr>
          <p:cNvPr id="14" name="Picture 13" descr="Scenario Main Menu" title="Decorative Image">
            <a:hlinkClick r:id="rId11" action="ppaction://hlinksldjump"/>
            <a:extLst>
              <a:ext uri="{FF2B5EF4-FFF2-40B4-BE49-F238E27FC236}">
                <a16:creationId xmlns:a16="http://schemas.microsoft.com/office/drawing/2014/main" id="{2B0F115B-110E-4557-9EDA-B8527BBFFEAC}"/>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t's Too Hot!" title="2. It's Too Hot!">
            <a:extLst>
              <a:ext uri="{FF2B5EF4-FFF2-40B4-BE49-F238E27FC236}">
                <a16:creationId xmlns:a16="http://schemas.microsoft.com/office/drawing/2014/main" id="{B98E35AB-8347-420C-AF03-AB19BB0403E8}"/>
              </a:ext>
            </a:extLst>
          </p:cNvPr>
          <p:cNvPicPr>
            <a:picLocks noChangeAspect="1" noChangeArrowheads="1"/>
          </p:cNvPicPr>
          <p:nvPr/>
        </p:nvPicPr>
        <p:blipFill>
          <a:blip r:embed="rId3"/>
          <a:srcRect/>
          <a:stretch>
            <a:fillRect/>
          </a:stretch>
        </p:blipFill>
        <p:spPr bwMode="auto">
          <a:xfrm>
            <a:off x="66675" y="1427163"/>
            <a:ext cx="1768475" cy="371475"/>
          </a:xfrm>
          <a:prstGeom prst="rect">
            <a:avLst/>
          </a:prstGeom>
          <a:noFill/>
          <a:ln>
            <a:noFill/>
          </a:ln>
          <a:effectLst/>
        </p:spPr>
      </p:pic>
      <p:sp>
        <p:nvSpPr>
          <p:cNvPr id="114691" name="Title 2" hidden="1">
            <a:extLst>
              <a:ext uri="{FF2B5EF4-FFF2-40B4-BE49-F238E27FC236}">
                <a16:creationId xmlns:a16="http://schemas.microsoft.com/office/drawing/2014/main" id="{B2A31A8B-FE0D-4F7C-AC6B-59BC2BCA6DE9}"/>
              </a:ext>
            </a:extLst>
          </p:cNvPr>
          <p:cNvSpPr>
            <a:spLocks noGrp="1" noChangeArrowheads="1"/>
          </p:cNvSpPr>
          <p:nvPr>
            <p:ph type="title"/>
          </p:nvPr>
        </p:nvSpPr>
        <p:spPr>
          <a:xfrm>
            <a:off x="2006600" y="1447800"/>
            <a:ext cx="6121400" cy="609600"/>
          </a:xfrm>
        </p:spPr>
        <p:txBody>
          <a:bodyPr/>
          <a:lstStyle/>
          <a:p>
            <a:r>
              <a:rPr lang="en-US" altLang="en-US" sz="2400"/>
              <a:t>It’s Too Hot Video - Situation</a:t>
            </a:r>
          </a:p>
        </p:txBody>
      </p:sp>
      <p:sp>
        <p:nvSpPr>
          <p:cNvPr id="8" name="TextBox 7">
            <a:extLst>
              <a:ext uri="{FF2B5EF4-FFF2-40B4-BE49-F238E27FC236}">
                <a16:creationId xmlns:a16="http://schemas.microsoft.com/office/drawing/2014/main" id="{88C3D9B8-19D8-4DB5-AF8B-8A78DFEE9312}"/>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DBEAC253-417B-4328-BA6A-4F2E74DEFDE5}"/>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14694" name="Picture 1" descr="It's Too Hot (Theme Graphic)">
            <a:hlinkClick r:id="rId6" tooltip="Select image to launch video on YouTube and select CC for Closed-Captioning"/>
            <a:extLst>
              <a:ext uri="{FF2B5EF4-FFF2-40B4-BE49-F238E27FC236}">
                <a16:creationId xmlns:a16="http://schemas.microsoft.com/office/drawing/2014/main" id="{FF7B0C5E-369B-4813-94F1-0EA03FEA5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913" y="1847850"/>
            <a:ext cx="7278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hidden="1">
            <a:extLst>
              <a:ext uri="{FF2B5EF4-FFF2-40B4-BE49-F238E27FC236}">
                <a16:creationId xmlns:a16="http://schemas.microsoft.com/office/drawing/2014/main" id="{87B1A382-0240-4795-BA15-A5D5DA7E8EF3}"/>
              </a:ext>
            </a:extLst>
          </p:cNvPr>
          <p:cNvSpPr>
            <a:spLocks noGrp="1" noChangeArrowheads="1"/>
          </p:cNvSpPr>
          <p:nvPr>
            <p:ph type="title"/>
          </p:nvPr>
        </p:nvSpPr>
        <p:spPr>
          <a:xfrm>
            <a:off x="1943100" y="1447800"/>
            <a:ext cx="6019800" cy="584200"/>
          </a:xfrm>
        </p:spPr>
        <p:txBody>
          <a:bodyPr/>
          <a:lstStyle/>
          <a:p>
            <a:r>
              <a:rPr lang="en-US" altLang="en-US" sz="2400"/>
              <a:t>It’s Too Hot Video – Outcome A</a:t>
            </a:r>
          </a:p>
        </p:txBody>
      </p:sp>
      <p:sp>
        <p:nvSpPr>
          <p:cNvPr id="8" name="TextBox 7">
            <a:extLst>
              <a:ext uri="{FF2B5EF4-FFF2-40B4-BE49-F238E27FC236}">
                <a16:creationId xmlns:a16="http://schemas.microsoft.com/office/drawing/2014/main" id="{3B741DE1-F0F7-429C-B09F-04C00E210CA8}"/>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It's Too Hot!" title="2. It's Too Hot!">
            <a:extLst>
              <a:ext uri="{FF2B5EF4-FFF2-40B4-BE49-F238E27FC236}">
                <a16:creationId xmlns:a16="http://schemas.microsoft.com/office/drawing/2014/main" id="{9037F177-B3B5-4BA9-A54B-3B89BD3DDAEC}"/>
              </a:ext>
            </a:extLst>
          </p:cNvPr>
          <p:cNvPicPr>
            <a:picLocks noChangeAspect="1" noChangeArrowheads="1"/>
          </p:cNvPicPr>
          <p:nvPr/>
        </p:nvPicPr>
        <p:blipFill>
          <a:blip r:embed="rId3"/>
          <a:srcRect/>
          <a:stretch>
            <a:fillRect/>
          </a:stretch>
        </p:blipFill>
        <p:spPr bwMode="auto">
          <a:xfrm>
            <a:off x="66675" y="1427163"/>
            <a:ext cx="1768475"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4E1E49CE-8468-42FA-A5EE-6589220C5E7F}"/>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16742" name="Picture 1" descr="Interior of construction trailer with refrigerator, table and chairs, AC unit, clock and wall posters, and construction worker about to exit through the door">
            <a:hlinkClick r:id="rId6" tooltip="Select image to launch video on YouTube and select CC for Closed-Captioning"/>
            <a:extLst>
              <a:ext uri="{FF2B5EF4-FFF2-40B4-BE49-F238E27FC236}">
                <a16:creationId xmlns:a16="http://schemas.microsoft.com/office/drawing/2014/main" id="{FBA3C97F-FAF4-4946-AC86-281E221168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58963"/>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78B3F7-2C6E-48D9-B51D-BD9851B27F48}"/>
              </a:ext>
            </a:extLst>
          </p:cNvPr>
          <p:cNvSpPr>
            <a:spLocks noGrp="1"/>
          </p:cNvSpPr>
          <p:nvPr>
            <p:ph type="title"/>
          </p:nvPr>
        </p:nvSpPr>
        <p:spPr>
          <a:xfrm>
            <a:off x="773113" y="2100263"/>
            <a:ext cx="6975475" cy="698500"/>
          </a:xfrm>
          <a:prstGeom prst="roundRect">
            <a:avLst/>
          </a:prstGeo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3600" b="1" dirty="0">
                <a:solidFill>
                  <a:schemeClr val="tx1"/>
                </a:solidFill>
              </a:rPr>
              <a:t>It’s Too Hot!</a:t>
            </a:r>
            <a:br>
              <a:rPr lang="en-US" sz="3600" b="1" dirty="0">
                <a:solidFill>
                  <a:schemeClr val="tx1"/>
                </a:solidFill>
              </a:rPr>
            </a:br>
            <a:r>
              <a:rPr lang="en-US" sz="3600" b="1" dirty="0">
                <a:solidFill>
                  <a:schemeClr val="tx1"/>
                </a:solidFill>
              </a:rPr>
              <a:t>Discussion Questions:  </a:t>
            </a:r>
            <a:r>
              <a:rPr lang="en-US" sz="3600" b="1" dirty="0">
                <a:solidFill>
                  <a:srgbClr val="FF0000"/>
                </a:solidFill>
              </a:rPr>
              <a:t>Outcome A</a:t>
            </a:r>
          </a:p>
        </p:txBody>
      </p:sp>
      <p:pic>
        <p:nvPicPr>
          <p:cNvPr id="18" name="Picture 2" descr="Quote Bubble" title="Quote Bubble">
            <a:extLst>
              <a:ext uri="{FF2B5EF4-FFF2-40B4-BE49-F238E27FC236}">
                <a16:creationId xmlns:a16="http://schemas.microsoft.com/office/drawing/2014/main" id="{8BD8CEAB-1BC2-4B01-A13B-E197538CFC8C}"/>
              </a:ext>
            </a:extLst>
          </p:cNvPr>
          <p:cNvPicPr>
            <a:picLocks noChangeAspect="1" noChangeArrowheads="1"/>
          </p:cNvPicPr>
          <p:nvPr/>
        </p:nvPicPr>
        <p:blipFill>
          <a:blip r:embed="rId3"/>
          <a:srcRect l="11940"/>
          <a:stretch>
            <a:fillRect/>
          </a:stretch>
        </p:blipFill>
        <p:spPr bwMode="auto">
          <a:xfrm>
            <a:off x="7504113" y="1785938"/>
            <a:ext cx="962025" cy="854075"/>
          </a:xfrm>
          <a:prstGeom prst="rect">
            <a:avLst/>
          </a:prstGeom>
          <a:noFill/>
          <a:ln w="9525">
            <a:noFill/>
            <a:miter lim="800000"/>
            <a:headEnd/>
            <a:tailEnd/>
          </a:ln>
        </p:spPr>
      </p:pic>
      <p:sp>
        <p:nvSpPr>
          <p:cNvPr id="5" name="Rectangle 4">
            <a:extLst>
              <a:ext uri="{FF2B5EF4-FFF2-40B4-BE49-F238E27FC236}">
                <a16:creationId xmlns:a16="http://schemas.microsoft.com/office/drawing/2014/main" id="{DDAD69E5-FE40-46A8-9717-60400F0851DD}"/>
              </a:ext>
            </a:extLst>
          </p:cNvPr>
          <p:cNvSpPr>
            <a:spLocks noChangeArrowheads="1"/>
          </p:cNvSpPr>
          <p:nvPr/>
        </p:nvSpPr>
        <p:spPr bwMode="auto">
          <a:xfrm>
            <a:off x="1176338" y="3281363"/>
            <a:ext cx="68389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of the way Franco handled this situation?  </a:t>
            </a:r>
          </a:p>
          <a:p>
            <a:pPr eaLnBrk="1" hangingPunct="1">
              <a:spcAft>
                <a:spcPts val="1200"/>
              </a:spcAft>
              <a:buFont typeface="Calibri" panose="020F0502020204030204" pitchFamily="34" charset="0"/>
              <a:buAutoNum type="arabicPeriod"/>
            </a:pPr>
            <a:r>
              <a:rPr lang="en-US" altLang="en-US" sz="2500"/>
              <a:t>Which of the 5 leadership skills did Franco display or not display?</a:t>
            </a:r>
          </a:p>
        </p:txBody>
      </p:sp>
      <p:pic>
        <p:nvPicPr>
          <p:cNvPr id="7" name="Picture 2" descr="It's Too Hot!" title="2. It's Too Hot!">
            <a:extLst>
              <a:ext uri="{FF2B5EF4-FFF2-40B4-BE49-F238E27FC236}">
                <a16:creationId xmlns:a16="http://schemas.microsoft.com/office/drawing/2014/main" id="{8EE76FDA-99D3-4C15-8D11-2467689B3B9A}"/>
              </a:ext>
            </a:extLst>
          </p:cNvPr>
          <p:cNvPicPr>
            <a:picLocks noChangeAspect="1" noChangeArrowheads="1"/>
          </p:cNvPicPr>
          <p:nvPr/>
        </p:nvPicPr>
        <p:blipFill>
          <a:blip r:embed="rId4"/>
          <a:srcRect/>
          <a:stretch>
            <a:fillRect/>
          </a:stretch>
        </p:blipFill>
        <p:spPr bwMode="auto">
          <a:xfrm>
            <a:off x="66675" y="1427163"/>
            <a:ext cx="1768475"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46D92B49-3D54-4483-A64F-88ABE5F388E6}"/>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hidden="1">
            <a:extLst>
              <a:ext uri="{FF2B5EF4-FFF2-40B4-BE49-F238E27FC236}">
                <a16:creationId xmlns:a16="http://schemas.microsoft.com/office/drawing/2014/main" id="{740046C6-F307-4C05-A0D5-DC92E503B985}"/>
              </a:ext>
            </a:extLst>
          </p:cNvPr>
          <p:cNvSpPr>
            <a:spLocks noGrp="1" noChangeArrowheads="1"/>
          </p:cNvSpPr>
          <p:nvPr>
            <p:ph type="title"/>
          </p:nvPr>
        </p:nvSpPr>
        <p:spPr>
          <a:xfrm>
            <a:off x="1968500" y="1447800"/>
            <a:ext cx="6083300" cy="471488"/>
          </a:xfrm>
        </p:spPr>
        <p:txBody>
          <a:bodyPr/>
          <a:lstStyle/>
          <a:p>
            <a:r>
              <a:rPr lang="en-US" altLang="en-US" sz="2400"/>
              <a:t>It’s Too Hot Video – Outcome B</a:t>
            </a:r>
          </a:p>
        </p:txBody>
      </p:sp>
      <p:sp>
        <p:nvSpPr>
          <p:cNvPr id="8" name="TextBox 7">
            <a:extLst>
              <a:ext uri="{FF2B5EF4-FFF2-40B4-BE49-F238E27FC236}">
                <a16:creationId xmlns:a16="http://schemas.microsoft.com/office/drawing/2014/main" id="{87D4AC88-5374-4C5C-9AC7-48E4B3AF897F}"/>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It's Too Hot!" title="2. It's Too Hot!">
            <a:extLst>
              <a:ext uri="{FF2B5EF4-FFF2-40B4-BE49-F238E27FC236}">
                <a16:creationId xmlns:a16="http://schemas.microsoft.com/office/drawing/2014/main" id="{BBC256BB-C6D8-48F1-BA30-F75EED57AB0E}"/>
              </a:ext>
            </a:extLst>
          </p:cNvPr>
          <p:cNvPicPr>
            <a:picLocks noChangeAspect="1" noChangeArrowheads="1"/>
          </p:cNvPicPr>
          <p:nvPr/>
        </p:nvPicPr>
        <p:blipFill>
          <a:blip r:embed="rId3"/>
          <a:srcRect/>
          <a:stretch>
            <a:fillRect/>
          </a:stretch>
        </p:blipFill>
        <p:spPr bwMode="auto">
          <a:xfrm>
            <a:off x="66675" y="1427163"/>
            <a:ext cx="1768475"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C9764880-CEBB-4DA0-815C-B1C558928C1A}"/>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20838" name="Picture 1" descr="Construction worker wearing safety gear talking to another worker outside">
            <a:hlinkClick r:id="rId6" tooltip="Select image to launch video on YouTube and select CC for Closed-Captioning"/>
            <a:extLst>
              <a:ext uri="{FF2B5EF4-FFF2-40B4-BE49-F238E27FC236}">
                <a16:creationId xmlns:a16="http://schemas.microsoft.com/office/drawing/2014/main" id="{E27C7A53-3022-4710-9E4C-2F2C0942E8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913" y="1833563"/>
            <a:ext cx="7278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5F0633B-B043-4DA5-818C-2A53EBEFD1A4}"/>
              </a:ext>
            </a:extLst>
          </p:cNvPr>
          <p:cNvSpPr>
            <a:spLocks noGrp="1"/>
          </p:cNvSpPr>
          <p:nvPr>
            <p:ph type="title"/>
          </p:nvPr>
        </p:nvSpPr>
        <p:spPr>
          <a:xfrm>
            <a:off x="884238" y="2270125"/>
            <a:ext cx="6859587" cy="577850"/>
          </a:xfrm>
          <a:prstGeom prst="roundRect">
            <a:avLst/>
          </a:prstGeo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0">
            <a:noAutofit/>
          </a:bodyPr>
          <a:lstStyle/>
          <a:p>
            <a:pPr fontAlgn="auto">
              <a:spcAft>
                <a:spcPts val="0"/>
              </a:spcAft>
              <a:defRPr/>
            </a:pPr>
            <a:r>
              <a:rPr lang="en-US" sz="3600" b="1" dirty="0">
                <a:solidFill>
                  <a:schemeClr val="tx1"/>
                </a:solidFill>
              </a:rPr>
              <a:t>It’s Too Hot!</a:t>
            </a:r>
            <a:br>
              <a:rPr lang="en-US" sz="3600" b="1" dirty="0">
                <a:solidFill>
                  <a:schemeClr val="tx1"/>
                </a:solidFill>
              </a:rPr>
            </a:br>
            <a:r>
              <a:rPr lang="en-US" sz="3600" b="1" dirty="0">
                <a:solidFill>
                  <a:schemeClr val="tx1"/>
                </a:solidFill>
              </a:rPr>
              <a:t>Discussion Questions:  </a:t>
            </a:r>
            <a:r>
              <a:rPr lang="en-US" sz="3600" b="1" dirty="0">
                <a:solidFill>
                  <a:srgbClr val="FF0000"/>
                </a:solidFill>
              </a:rPr>
              <a:t>Outcome B</a:t>
            </a:r>
          </a:p>
        </p:txBody>
      </p:sp>
      <p:pic>
        <p:nvPicPr>
          <p:cNvPr id="17" name="Picture 2" descr="Quote Bubble" title="Quote Bubble">
            <a:extLst>
              <a:ext uri="{FF2B5EF4-FFF2-40B4-BE49-F238E27FC236}">
                <a16:creationId xmlns:a16="http://schemas.microsoft.com/office/drawing/2014/main" id="{A0F70C66-130F-4C18-A80D-4DDB0A64B06C}"/>
              </a:ext>
            </a:extLst>
          </p:cNvPr>
          <p:cNvPicPr>
            <a:picLocks noChangeAspect="1" noChangeArrowheads="1"/>
          </p:cNvPicPr>
          <p:nvPr/>
        </p:nvPicPr>
        <p:blipFill>
          <a:blip r:embed="rId3"/>
          <a:srcRect l="11940"/>
          <a:stretch>
            <a:fillRect/>
          </a:stretch>
        </p:blipFill>
        <p:spPr bwMode="auto">
          <a:xfrm>
            <a:off x="7534275" y="1836738"/>
            <a:ext cx="962025" cy="854075"/>
          </a:xfrm>
          <a:prstGeom prst="rect">
            <a:avLst/>
          </a:prstGeom>
          <a:noFill/>
          <a:ln w="9525">
            <a:noFill/>
            <a:miter lim="800000"/>
            <a:headEnd/>
            <a:tailEnd/>
          </a:ln>
        </p:spPr>
      </p:pic>
      <p:sp>
        <p:nvSpPr>
          <p:cNvPr id="3" name="Rectangle 2">
            <a:extLst>
              <a:ext uri="{FF2B5EF4-FFF2-40B4-BE49-F238E27FC236}">
                <a16:creationId xmlns:a16="http://schemas.microsoft.com/office/drawing/2014/main" id="{4C16BFDE-9366-48B6-AF07-9534221207B6}"/>
              </a:ext>
            </a:extLst>
          </p:cNvPr>
          <p:cNvSpPr>
            <a:spLocks noChangeArrowheads="1"/>
          </p:cNvSpPr>
          <p:nvPr/>
        </p:nvSpPr>
        <p:spPr bwMode="auto">
          <a:xfrm>
            <a:off x="1122363" y="3406775"/>
            <a:ext cx="67706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leadership skills did use Franco this time?  </a:t>
            </a:r>
          </a:p>
          <a:p>
            <a:pPr eaLnBrk="1" hangingPunct="1">
              <a:spcAft>
                <a:spcPts val="1200"/>
              </a:spcAft>
              <a:buFont typeface="Calibri" panose="020F0502020204030204" pitchFamily="34" charset="0"/>
              <a:buAutoNum type="arabicPeriod"/>
            </a:pPr>
            <a:r>
              <a:rPr lang="en-US" altLang="en-US" sz="2500"/>
              <a:t>Describe his communication style and how it was different from the first ending. </a:t>
            </a:r>
          </a:p>
        </p:txBody>
      </p:sp>
      <p:pic>
        <p:nvPicPr>
          <p:cNvPr id="7" name="Picture 2" descr="It's Too Hot!" title="2. It's Too Hot!">
            <a:extLst>
              <a:ext uri="{FF2B5EF4-FFF2-40B4-BE49-F238E27FC236}">
                <a16:creationId xmlns:a16="http://schemas.microsoft.com/office/drawing/2014/main" id="{7F5FAEDE-AC54-4368-9B85-F03A5BE07646}"/>
              </a:ext>
            </a:extLst>
          </p:cNvPr>
          <p:cNvPicPr>
            <a:picLocks noChangeAspect="1" noChangeArrowheads="1"/>
          </p:cNvPicPr>
          <p:nvPr/>
        </p:nvPicPr>
        <p:blipFill>
          <a:blip r:embed="rId4"/>
          <a:srcRect/>
          <a:stretch>
            <a:fillRect/>
          </a:stretch>
        </p:blipFill>
        <p:spPr bwMode="auto">
          <a:xfrm>
            <a:off x="66675" y="1427163"/>
            <a:ext cx="1768475"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48A710F3-CD6D-4CBB-ABEF-DFE1ABC16720}"/>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t's Too Hot!" title="2. It's Too Hot!">
            <a:extLst>
              <a:ext uri="{FF2B5EF4-FFF2-40B4-BE49-F238E27FC236}">
                <a16:creationId xmlns:a16="http://schemas.microsoft.com/office/drawing/2014/main" id="{71D36B63-741D-443D-B286-3D8AB8BFE30B}"/>
              </a:ext>
            </a:extLst>
          </p:cNvPr>
          <p:cNvPicPr>
            <a:picLocks noChangeAspect="1" noChangeArrowheads="1"/>
          </p:cNvPicPr>
          <p:nvPr/>
        </p:nvPicPr>
        <p:blipFill>
          <a:blip r:embed="rId3"/>
          <a:srcRect/>
          <a:stretch>
            <a:fillRect/>
          </a:stretch>
        </p:blipFill>
        <p:spPr bwMode="auto">
          <a:xfrm>
            <a:off x="138113" y="1452563"/>
            <a:ext cx="1743075" cy="371475"/>
          </a:xfrm>
          <a:prstGeom prst="rect">
            <a:avLst/>
          </a:prstGeom>
          <a:noFill/>
          <a:ln>
            <a:noFill/>
          </a:ln>
          <a:effectLst/>
        </p:spPr>
      </p:pic>
      <p:sp>
        <p:nvSpPr>
          <p:cNvPr id="124931" name="Title 7">
            <a:extLst>
              <a:ext uri="{FF2B5EF4-FFF2-40B4-BE49-F238E27FC236}">
                <a16:creationId xmlns:a16="http://schemas.microsoft.com/office/drawing/2014/main" id="{044399FB-8EEF-4A7F-A210-4465EAF77223}"/>
              </a:ext>
            </a:extLst>
          </p:cNvPr>
          <p:cNvSpPr>
            <a:spLocks noGrp="1" noChangeArrowheads="1"/>
          </p:cNvSpPr>
          <p:nvPr>
            <p:ph type="title"/>
          </p:nvPr>
        </p:nvSpPr>
        <p:spPr>
          <a:xfrm>
            <a:off x="1563688" y="1571625"/>
            <a:ext cx="6043612" cy="1200150"/>
          </a:xfrm>
        </p:spPr>
        <p:txBody>
          <a:bodyPr>
            <a:spAutoFit/>
          </a:bodyPr>
          <a:lstStyle/>
          <a:p>
            <a:pPr>
              <a:spcAft>
                <a:spcPts val="1200"/>
              </a:spcAft>
            </a:pPr>
            <a:r>
              <a:rPr lang="en-US" altLang="en-US" sz="3600" b="1"/>
              <a:t>It’s Too Hot!</a:t>
            </a:r>
            <a:br>
              <a:rPr lang="en-US" altLang="en-US" sz="3600" b="1">
                <a:solidFill>
                  <a:srgbClr val="FF0000"/>
                </a:solidFill>
              </a:rPr>
            </a:br>
            <a:r>
              <a:rPr lang="en-US" altLang="en-US" sz="3600" b="1">
                <a:solidFill>
                  <a:srgbClr val="FF0000"/>
                </a:solidFill>
              </a:rPr>
              <a:t>Situation – Key Points</a:t>
            </a:r>
          </a:p>
        </p:txBody>
      </p:sp>
      <p:sp>
        <p:nvSpPr>
          <p:cNvPr id="124932" name="Rectangle 16">
            <a:extLst>
              <a:ext uri="{FF2B5EF4-FFF2-40B4-BE49-F238E27FC236}">
                <a16:creationId xmlns:a16="http://schemas.microsoft.com/office/drawing/2014/main" id="{72DB309F-D89D-420F-A162-015779756066}"/>
              </a:ext>
            </a:extLst>
          </p:cNvPr>
          <p:cNvSpPr>
            <a:spLocks noChangeArrowheads="1"/>
          </p:cNvSpPr>
          <p:nvPr/>
        </p:nvSpPr>
        <p:spPr bwMode="auto">
          <a:xfrm>
            <a:off x="774700" y="2913063"/>
            <a:ext cx="7899400" cy="2478087"/>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Franco, a foreman, sees Emilio, an experienced worker, pouring water over his head and sweating profusely and suspects Emilio may have heat exhaustion.</a:t>
            </a:r>
          </a:p>
          <a:p>
            <a:pPr eaLnBrk="1" hangingPunct="1">
              <a:spcAft>
                <a:spcPts val="600"/>
              </a:spcAft>
              <a:buFont typeface="Arial" panose="020B0604020202020204" pitchFamily="34" charset="0"/>
              <a:buChar char="•"/>
            </a:pPr>
            <a:r>
              <a:rPr lang="en-US" altLang="en-US" sz="2500"/>
              <a:t>He shouts to Emilio that he’ll come down and walk him to the trailer so he can rest, get something to eat and drink and get out of the sun.</a:t>
            </a:r>
          </a:p>
        </p:txBody>
      </p:sp>
      <p:pic>
        <p:nvPicPr>
          <p:cNvPr id="6" name="Picture 5" descr="Scenario Main Menu" title="Decorative Image">
            <a:hlinkClick r:id="rId4" action="ppaction://hlinksldjump"/>
            <a:extLst>
              <a:ext uri="{FF2B5EF4-FFF2-40B4-BE49-F238E27FC236}">
                <a16:creationId xmlns:a16="http://schemas.microsoft.com/office/drawing/2014/main" id="{01E27EBC-E535-42DC-ACB2-AF390160B683}"/>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6">
            <a:extLst>
              <a:ext uri="{FF2B5EF4-FFF2-40B4-BE49-F238E27FC236}">
                <a16:creationId xmlns:a16="http://schemas.microsoft.com/office/drawing/2014/main" id="{C06DFB4D-F2B2-43CC-939C-CEECF9972C59}"/>
              </a:ext>
            </a:extLst>
          </p:cNvPr>
          <p:cNvSpPr>
            <a:spLocks noGrp="1" noChangeArrowheads="1"/>
          </p:cNvSpPr>
          <p:nvPr>
            <p:ph type="title"/>
          </p:nvPr>
        </p:nvSpPr>
        <p:spPr>
          <a:xfrm>
            <a:off x="1905000" y="1460500"/>
            <a:ext cx="5946775" cy="1200150"/>
          </a:xfrm>
        </p:spPr>
        <p:txBody>
          <a:bodyPr>
            <a:spAutoFit/>
          </a:bodyPr>
          <a:lstStyle/>
          <a:p>
            <a:pPr>
              <a:spcAft>
                <a:spcPts val="1200"/>
              </a:spcAft>
            </a:pPr>
            <a:r>
              <a:rPr lang="en-US" altLang="en-US" sz="3600" b="1"/>
              <a:t>It’s Too Hot!</a:t>
            </a:r>
            <a:br>
              <a:rPr lang="en-US" altLang="en-US" sz="3600" b="1">
                <a:solidFill>
                  <a:srgbClr val="FF0000"/>
                </a:solidFill>
              </a:rPr>
            </a:br>
            <a:r>
              <a:rPr lang="en-US" altLang="en-US" sz="3600" b="1">
                <a:solidFill>
                  <a:srgbClr val="FF0000"/>
                </a:solidFill>
              </a:rPr>
              <a:t>Outcome A – Key Points</a:t>
            </a:r>
          </a:p>
        </p:txBody>
      </p:sp>
      <p:sp>
        <p:nvSpPr>
          <p:cNvPr id="126979" name="Rectangle 14">
            <a:extLst>
              <a:ext uri="{FF2B5EF4-FFF2-40B4-BE49-F238E27FC236}">
                <a16:creationId xmlns:a16="http://schemas.microsoft.com/office/drawing/2014/main" id="{EB8774E1-3686-48EF-9422-A70C82FABDAE}"/>
              </a:ext>
            </a:extLst>
          </p:cNvPr>
          <p:cNvSpPr>
            <a:spLocks noChangeArrowheads="1"/>
          </p:cNvSpPr>
          <p:nvPr/>
        </p:nvSpPr>
        <p:spPr bwMode="auto">
          <a:xfrm>
            <a:off x="627063" y="2840038"/>
            <a:ext cx="7900987" cy="3402012"/>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Emilio goes to the trailer and gets something to eat and drink.</a:t>
            </a:r>
          </a:p>
          <a:p>
            <a:pPr eaLnBrk="1" hangingPunct="1">
              <a:spcAft>
                <a:spcPts val="600"/>
              </a:spcAft>
              <a:buFont typeface="Arial" panose="020B0604020202020204" pitchFamily="34" charset="0"/>
              <a:buChar char="•"/>
            </a:pPr>
            <a:r>
              <a:rPr lang="en-US" altLang="en-US" sz="2500"/>
              <a:t>He sees it’s 2:00 and decides to go back to work.</a:t>
            </a:r>
          </a:p>
          <a:p>
            <a:pPr eaLnBrk="1" hangingPunct="1">
              <a:spcAft>
                <a:spcPts val="600"/>
              </a:spcAft>
              <a:buFont typeface="Arial" panose="020B0604020202020204" pitchFamily="34" charset="0"/>
              <a:buChar char="•"/>
            </a:pPr>
            <a:r>
              <a:rPr lang="en-US" altLang="en-US" sz="2500"/>
              <a:t>Once outside he is overcome with nausea. His knee buckles and he drops to the ground.</a:t>
            </a:r>
          </a:p>
          <a:p>
            <a:pPr eaLnBrk="1" hangingPunct="1">
              <a:spcAft>
                <a:spcPts val="600"/>
              </a:spcAft>
              <a:buFont typeface="Arial" panose="020B0604020202020204" pitchFamily="34" charset="0"/>
              <a:buChar char="•"/>
            </a:pPr>
            <a:r>
              <a:rPr lang="en-US" altLang="en-US" sz="2500"/>
              <a:t>Franco sees this, runs over, and reminds Emilio that he told him to stay in the trailer for the rest of the day and that he should have listened to his instructions.</a:t>
            </a:r>
          </a:p>
        </p:txBody>
      </p:sp>
      <p:pic>
        <p:nvPicPr>
          <p:cNvPr id="6" name="Picture 3" descr="It's Too Hot!" title="2. It's Too Hot!">
            <a:extLst>
              <a:ext uri="{FF2B5EF4-FFF2-40B4-BE49-F238E27FC236}">
                <a16:creationId xmlns:a16="http://schemas.microsoft.com/office/drawing/2014/main" id="{83709F5D-9CE6-4461-A0FC-34FD1DAA6EA8}"/>
              </a:ext>
            </a:extLst>
          </p:cNvPr>
          <p:cNvPicPr>
            <a:picLocks noChangeAspect="1" noChangeArrowheads="1"/>
          </p:cNvPicPr>
          <p:nvPr/>
        </p:nvPicPr>
        <p:blipFill>
          <a:blip r:embed="rId3"/>
          <a:srcRect/>
          <a:stretch>
            <a:fillRect/>
          </a:stretch>
        </p:blipFill>
        <p:spPr bwMode="auto">
          <a:xfrm>
            <a:off x="138113" y="1452563"/>
            <a:ext cx="1743075" cy="371475"/>
          </a:xfrm>
          <a:prstGeom prst="rect">
            <a:avLst/>
          </a:prstGeom>
          <a:noFill/>
          <a:ln>
            <a:noFill/>
          </a:ln>
          <a:effectLst/>
        </p:spPr>
      </p:pic>
      <p:pic>
        <p:nvPicPr>
          <p:cNvPr id="8" name="Picture 7" descr="Scenario Main Menu" title="Decorative Image">
            <a:hlinkClick r:id="rId4" action="ppaction://hlinksldjump"/>
            <a:extLst>
              <a:ext uri="{FF2B5EF4-FFF2-40B4-BE49-F238E27FC236}">
                <a16:creationId xmlns:a16="http://schemas.microsoft.com/office/drawing/2014/main" id="{6218CEFE-E8EB-4881-ABE0-739AC6557728}"/>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a:extLst>
              <a:ext uri="{FF2B5EF4-FFF2-40B4-BE49-F238E27FC236}">
                <a16:creationId xmlns:a16="http://schemas.microsoft.com/office/drawing/2014/main" id="{E882FB4B-0012-4ED4-9188-2891226F1E63}"/>
              </a:ext>
            </a:extLst>
          </p:cNvPr>
          <p:cNvSpPr>
            <a:spLocks noGrp="1" noChangeArrowheads="1"/>
          </p:cNvSpPr>
          <p:nvPr>
            <p:ph type="title"/>
          </p:nvPr>
        </p:nvSpPr>
        <p:spPr>
          <a:xfrm>
            <a:off x="1052513" y="2165350"/>
            <a:ext cx="6962775" cy="1025525"/>
          </a:xfrm>
        </p:spPr>
        <p:txBody>
          <a:bodyPr/>
          <a:lstStyle/>
          <a:p>
            <a:r>
              <a:rPr lang="en-US" altLang="en-US" sz="3600" b="1"/>
              <a:t>It’s Too Hot!</a:t>
            </a:r>
            <a:br>
              <a:rPr lang="en-US" altLang="en-US" sz="3600" b="1"/>
            </a:br>
            <a:r>
              <a:rPr lang="en-US" altLang="en-US" sz="3600" b="1"/>
              <a:t>Discussion Questions: </a:t>
            </a:r>
            <a:r>
              <a:rPr lang="en-US" altLang="en-US" sz="3600" b="1">
                <a:solidFill>
                  <a:srgbClr val="FF0000"/>
                </a:solidFill>
              </a:rPr>
              <a:t>Outcome A</a:t>
            </a:r>
          </a:p>
        </p:txBody>
      </p:sp>
      <p:pic>
        <p:nvPicPr>
          <p:cNvPr id="18" name="Picture 2" descr="Quote Bubble" title="Quote Bubble">
            <a:extLst>
              <a:ext uri="{FF2B5EF4-FFF2-40B4-BE49-F238E27FC236}">
                <a16:creationId xmlns:a16="http://schemas.microsoft.com/office/drawing/2014/main" id="{1C538421-D0C3-4879-93E3-2AC13CE6D059}"/>
              </a:ext>
            </a:extLst>
          </p:cNvPr>
          <p:cNvPicPr>
            <a:picLocks noChangeAspect="1" noChangeArrowheads="1"/>
          </p:cNvPicPr>
          <p:nvPr/>
        </p:nvPicPr>
        <p:blipFill>
          <a:blip r:embed="rId3"/>
          <a:srcRect l="11940"/>
          <a:stretch>
            <a:fillRect/>
          </a:stretch>
        </p:blipFill>
        <p:spPr bwMode="auto">
          <a:xfrm>
            <a:off x="7599363" y="1955800"/>
            <a:ext cx="962025" cy="854075"/>
          </a:xfrm>
          <a:prstGeom prst="rect">
            <a:avLst/>
          </a:prstGeom>
          <a:noFill/>
          <a:ln w="9525">
            <a:noFill/>
            <a:miter lim="800000"/>
            <a:headEnd/>
            <a:tailEnd/>
          </a:ln>
        </p:spPr>
      </p:pic>
      <p:sp>
        <p:nvSpPr>
          <p:cNvPr id="5" name="Rectangle 4">
            <a:extLst>
              <a:ext uri="{FF2B5EF4-FFF2-40B4-BE49-F238E27FC236}">
                <a16:creationId xmlns:a16="http://schemas.microsoft.com/office/drawing/2014/main" id="{82A64255-0505-4524-92C6-B56EB161F5DC}"/>
              </a:ext>
            </a:extLst>
          </p:cNvPr>
          <p:cNvSpPr>
            <a:spLocks noChangeArrowheads="1"/>
          </p:cNvSpPr>
          <p:nvPr/>
        </p:nvSpPr>
        <p:spPr bwMode="auto">
          <a:xfrm>
            <a:off x="1052513" y="3500438"/>
            <a:ext cx="68405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of the way Franco handled this situation?  </a:t>
            </a:r>
          </a:p>
          <a:p>
            <a:pPr eaLnBrk="1" hangingPunct="1">
              <a:spcAft>
                <a:spcPts val="1200"/>
              </a:spcAft>
              <a:buFont typeface="Calibri" panose="020F0502020204030204" pitchFamily="34" charset="0"/>
              <a:buAutoNum type="arabicPeriod"/>
            </a:pPr>
            <a:r>
              <a:rPr lang="en-US" altLang="en-US" sz="2500"/>
              <a:t>Which of the 5 leadership skills did Franco display or not display?</a:t>
            </a:r>
          </a:p>
        </p:txBody>
      </p:sp>
      <p:pic>
        <p:nvPicPr>
          <p:cNvPr id="7" name="Picture 3" descr="It's Too Hot!" title="2. It's Too Hot!">
            <a:extLst>
              <a:ext uri="{FF2B5EF4-FFF2-40B4-BE49-F238E27FC236}">
                <a16:creationId xmlns:a16="http://schemas.microsoft.com/office/drawing/2014/main" id="{904C5D20-C3D3-4F29-A2CE-4F295866A97E}"/>
              </a:ext>
            </a:extLst>
          </p:cNvPr>
          <p:cNvPicPr>
            <a:picLocks noChangeAspect="1" noChangeArrowheads="1"/>
          </p:cNvPicPr>
          <p:nvPr/>
        </p:nvPicPr>
        <p:blipFill>
          <a:blip r:embed="rId4"/>
          <a:srcRect/>
          <a:stretch>
            <a:fillRect/>
          </a:stretch>
        </p:blipFill>
        <p:spPr bwMode="auto">
          <a:xfrm>
            <a:off x="138113" y="1452563"/>
            <a:ext cx="1743075"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D392C3AE-52F4-4AE8-83EA-3AA19D0096C6}"/>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D7203805-D99F-405B-A75E-960BE3468DB4}"/>
              </a:ext>
            </a:extLst>
          </p:cNvPr>
          <p:cNvSpPr>
            <a:spLocks noGrp="1"/>
          </p:cNvSpPr>
          <p:nvPr>
            <p:ph type="title"/>
          </p:nvPr>
        </p:nvSpPr>
        <p:spPr>
          <a:xfrm>
            <a:off x="457200" y="2082800"/>
            <a:ext cx="8229600" cy="3581400"/>
          </a:xfrm>
          <a:ln>
            <a:solidFill>
              <a:schemeClr val="tx1"/>
            </a:solidFill>
            <a:miter lim="800000"/>
            <a:headEnd/>
            <a:tailEnd/>
          </a:ln>
        </p:spPr>
        <p:txBody>
          <a:bodyPr/>
          <a:lstStyle/>
          <a:p>
            <a:r>
              <a:rPr lang="en-US" altLang="en-US">
                <a:solidFill>
                  <a:srgbClr val="FF0000"/>
                </a:solidFill>
              </a:rPr>
              <a:t>What types of things do </a:t>
            </a:r>
            <a:br>
              <a:rPr lang="en-US" altLang="en-US">
                <a:solidFill>
                  <a:srgbClr val="FF0000"/>
                </a:solidFill>
              </a:rPr>
            </a:br>
            <a:r>
              <a:rPr lang="en-US" altLang="en-US" u="sng">
                <a:solidFill>
                  <a:srgbClr val="FF0000"/>
                </a:solidFill>
              </a:rPr>
              <a:t>effective</a:t>
            </a:r>
            <a:r>
              <a:rPr lang="en-US" altLang="en-US">
                <a:solidFill>
                  <a:srgbClr val="FF0000"/>
                </a:solidFill>
              </a:rPr>
              <a:t> leaders do?</a:t>
            </a:r>
            <a:br>
              <a:rPr lang="en-US" altLang="en-US">
                <a:solidFill>
                  <a:srgbClr val="FF0000"/>
                </a:solidFill>
              </a:rPr>
            </a:b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a:extLst>
              <a:ext uri="{FF2B5EF4-FFF2-40B4-BE49-F238E27FC236}">
                <a16:creationId xmlns:a16="http://schemas.microsoft.com/office/drawing/2014/main" id="{53959F88-6624-4DB2-B781-841D4CF98B8F}"/>
              </a:ext>
            </a:extLst>
          </p:cNvPr>
          <p:cNvSpPr>
            <a:spLocks noGrp="1" noChangeArrowheads="1"/>
          </p:cNvSpPr>
          <p:nvPr>
            <p:ph type="title"/>
          </p:nvPr>
        </p:nvSpPr>
        <p:spPr>
          <a:xfrm>
            <a:off x="457200" y="1798638"/>
            <a:ext cx="8229600" cy="804862"/>
          </a:xfrm>
        </p:spPr>
        <p:txBody>
          <a:bodyPr/>
          <a:lstStyle/>
          <a:p>
            <a:r>
              <a:rPr lang="en-US" altLang="en-US" sz="3600" b="1"/>
              <a:t>It’s Too Hot!</a:t>
            </a:r>
            <a:br>
              <a:rPr lang="en-US" altLang="en-US" sz="3600" b="1"/>
            </a:br>
            <a:r>
              <a:rPr lang="en-US" altLang="en-US" sz="3600" b="1">
                <a:solidFill>
                  <a:srgbClr val="FF0000"/>
                </a:solidFill>
              </a:rPr>
              <a:t>Outcome B – Key Points </a:t>
            </a:r>
          </a:p>
        </p:txBody>
      </p:sp>
      <p:sp>
        <p:nvSpPr>
          <p:cNvPr id="131075" name="Rectangle 1">
            <a:extLst>
              <a:ext uri="{FF2B5EF4-FFF2-40B4-BE49-F238E27FC236}">
                <a16:creationId xmlns:a16="http://schemas.microsoft.com/office/drawing/2014/main" id="{21CB90F3-CF02-40DB-A272-E9DCBD2E4EC7}"/>
              </a:ext>
            </a:extLst>
          </p:cNvPr>
          <p:cNvSpPr>
            <a:spLocks noChangeArrowheads="1"/>
          </p:cNvSpPr>
          <p:nvPr/>
        </p:nvSpPr>
        <p:spPr bwMode="auto">
          <a:xfrm>
            <a:off x="668338" y="2884488"/>
            <a:ext cx="7983537" cy="3324225"/>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After Franco tells Emilio what he expects him to do, he asks him to repeat his instructions.</a:t>
            </a:r>
          </a:p>
          <a:p>
            <a:pPr eaLnBrk="1" hangingPunct="1">
              <a:spcAft>
                <a:spcPts val="600"/>
              </a:spcAft>
              <a:buFont typeface="Arial" panose="020B0604020202020204" pitchFamily="34" charset="0"/>
              <a:buChar char="•"/>
            </a:pPr>
            <a:r>
              <a:rPr lang="en-US" altLang="en-US" sz="2500"/>
              <a:t>Emilio repeats them but he leaves out the part about staying in the trailer for the rest of the day, because he wants to finish what he was doing.</a:t>
            </a:r>
          </a:p>
          <a:p>
            <a:pPr eaLnBrk="1" hangingPunct="1">
              <a:spcAft>
                <a:spcPts val="600"/>
              </a:spcAft>
              <a:buFont typeface="Arial" panose="020B0604020202020204" pitchFamily="34" charset="0"/>
              <a:buChar char="•"/>
            </a:pPr>
            <a:r>
              <a:rPr lang="en-US" altLang="en-US" sz="2500"/>
              <a:t>Franco corrects him and says that his only job today is to get better for tomorrow and that he’ll have another crew member finish-up.</a:t>
            </a:r>
          </a:p>
        </p:txBody>
      </p:sp>
      <p:pic>
        <p:nvPicPr>
          <p:cNvPr id="6" name="Picture 3" descr="It's Too Hot!" title="2. It's Too Hot!">
            <a:extLst>
              <a:ext uri="{FF2B5EF4-FFF2-40B4-BE49-F238E27FC236}">
                <a16:creationId xmlns:a16="http://schemas.microsoft.com/office/drawing/2014/main" id="{D69BD603-A246-44C9-8300-E6A5186AFB77}"/>
              </a:ext>
            </a:extLst>
          </p:cNvPr>
          <p:cNvPicPr>
            <a:picLocks noChangeAspect="1" noChangeArrowheads="1"/>
          </p:cNvPicPr>
          <p:nvPr/>
        </p:nvPicPr>
        <p:blipFill>
          <a:blip r:embed="rId3"/>
          <a:srcRect/>
          <a:stretch>
            <a:fillRect/>
          </a:stretch>
        </p:blipFill>
        <p:spPr bwMode="auto">
          <a:xfrm>
            <a:off x="138113" y="1452563"/>
            <a:ext cx="1743075"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1976AB54-F5A7-4D7A-9D35-3196A1E66337}"/>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3829925-3D7F-464C-ACE2-C8E7F1C7BB48}"/>
              </a:ext>
            </a:extLst>
          </p:cNvPr>
          <p:cNvSpPr>
            <a:spLocks noGrp="1" noChangeArrowheads="1"/>
          </p:cNvSpPr>
          <p:nvPr>
            <p:ph type="title"/>
          </p:nvPr>
        </p:nvSpPr>
        <p:spPr>
          <a:xfrm>
            <a:off x="871538" y="2265363"/>
            <a:ext cx="6884987" cy="863600"/>
          </a:xfrm>
        </p:spPr>
        <p:txBody>
          <a:bodyPr/>
          <a:lstStyle/>
          <a:p>
            <a:r>
              <a:rPr lang="en-US" altLang="en-US" sz="3600" b="1"/>
              <a:t>It’s Too Hot! </a:t>
            </a:r>
            <a:br>
              <a:rPr lang="en-US" altLang="en-US" sz="3600" b="1">
                <a:solidFill>
                  <a:srgbClr val="FF0000"/>
                </a:solidFill>
              </a:rPr>
            </a:br>
            <a:r>
              <a:rPr lang="en-US" altLang="en-US" sz="3600" b="1"/>
              <a:t>Discussion Questions:  </a:t>
            </a:r>
            <a:r>
              <a:rPr lang="en-US" altLang="en-US" sz="3600" b="1">
                <a:solidFill>
                  <a:srgbClr val="FF0000"/>
                </a:solidFill>
              </a:rPr>
              <a:t>Outcome B</a:t>
            </a:r>
            <a:endParaRPr lang="en-US" altLang="en-US" sz="3600"/>
          </a:p>
        </p:txBody>
      </p:sp>
      <p:pic>
        <p:nvPicPr>
          <p:cNvPr id="17" name="Picture 2" descr="Quote Bubble" title="Quote Bubble">
            <a:extLst>
              <a:ext uri="{FF2B5EF4-FFF2-40B4-BE49-F238E27FC236}">
                <a16:creationId xmlns:a16="http://schemas.microsoft.com/office/drawing/2014/main" id="{6AD07E64-7E97-4A84-A26A-E05E2E74044D}"/>
              </a:ext>
            </a:extLst>
          </p:cNvPr>
          <p:cNvPicPr>
            <a:picLocks noChangeAspect="1" noChangeArrowheads="1"/>
          </p:cNvPicPr>
          <p:nvPr/>
        </p:nvPicPr>
        <p:blipFill>
          <a:blip r:embed="rId3"/>
          <a:srcRect l="11940"/>
          <a:stretch>
            <a:fillRect/>
          </a:stretch>
        </p:blipFill>
        <p:spPr bwMode="auto">
          <a:xfrm>
            <a:off x="7534275" y="1863725"/>
            <a:ext cx="962025" cy="854075"/>
          </a:xfrm>
          <a:prstGeom prst="rect">
            <a:avLst/>
          </a:prstGeom>
          <a:noFill/>
          <a:ln w="9525">
            <a:noFill/>
            <a:miter lim="800000"/>
            <a:headEnd/>
            <a:tailEnd/>
          </a:ln>
        </p:spPr>
      </p:pic>
      <p:sp>
        <p:nvSpPr>
          <p:cNvPr id="3" name="Rectangle 2">
            <a:extLst>
              <a:ext uri="{FF2B5EF4-FFF2-40B4-BE49-F238E27FC236}">
                <a16:creationId xmlns:a16="http://schemas.microsoft.com/office/drawing/2014/main" id="{E6F443B8-940F-4B96-83A7-A8B18E3011E1}"/>
              </a:ext>
            </a:extLst>
          </p:cNvPr>
          <p:cNvSpPr>
            <a:spLocks noChangeArrowheads="1"/>
          </p:cNvSpPr>
          <p:nvPr/>
        </p:nvSpPr>
        <p:spPr bwMode="auto">
          <a:xfrm>
            <a:off x="1120775" y="3535363"/>
            <a:ext cx="67691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leadership skills did Franco use this time?  </a:t>
            </a:r>
          </a:p>
          <a:p>
            <a:pPr eaLnBrk="1" hangingPunct="1">
              <a:spcAft>
                <a:spcPts val="1200"/>
              </a:spcAft>
              <a:buFont typeface="Calibri" panose="020F0502020204030204" pitchFamily="34" charset="0"/>
              <a:buAutoNum type="arabicPeriod"/>
            </a:pPr>
            <a:r>
              <a:rPr lang="en-US" altLang="en-US" sz="2500"/>
              <a:t>Describe his communication style and how it was different from the first ending. </a:t>
            </a:r>
          </a:p>
        </p:txBody>
      </p:sp>
      <p:pic>
        <p:nvPicPr>
          <p:cNvPr id="7" name="Picture 3" descr="It's Too Hot!" title="2. It's Too Hot!">
            <a:extLst>
              <a:ext uri="{FF2B5EF4-FFF2-40B4-BE49-F238E27FC236}">
                <a16:creationId xmlns:a16="http://schemas.microsoft.com/office/drawing/2014/main" id="{179F583E-FC39-48D0-89FE-345960F4D8CE}"/>
              </a:ext>
            </a:extLst>
          </p:cNvPr>
          <p:cNvPicPr>
            <a:picLocks noChangeAspect="1" noChangeArrowheads="1"/>
          </p:cNvPicPr>
          <p:nvPr/>
        </p:nvPicPr>
        <p:blipFill>
          <a:blip r:embed="rId4"/>
          <a:srcRect/>
          <a:stretch>
            <a:fillRect/>
          </a:stretch>
        </p:blipFill>
        <p:spPr bwMode="auto">
          <a:xfrm>
            <a:off x="138113" y="1452563"/>
            <a:ext cx="1743075"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84917D50-DB27-4D1D-A99A-230A9598731E}"/>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t's Too Hot!" title="2. It's Too Hot!">
            <a:extLst>
              <a:ext uri="{FF2B5EF4-FFF2-40B4-BE49-F238E27FC236}">
                <a16:creationId xmlns:a16="http://schemas.microsoft.com/office/drawing/2014/main" id="{8FCE7708-2F10-4710-89BE-2B8503DCAADC}"/>
              </a:ext>
            </a:extLst>
          </p:cNvPr>
          <p:cNvPicPr>
            <a:picLocks noChangeAspect="1" noChangeArrowheads="1"/>
          </p:cNvPicPr>
          <p:nvPr/>
        </p:nvPicPr>
        <p:blipFill>
          <a:blip r:embed="rId3"/>
          <a:srcRect/>
          <a:stretch>
            <a:fillRect/>
          </a:stretch>
        </p:blipFill>
        <p:spPr bwMode="auto">
          <a:xfrm>
            <a:off x="90488" y="1473200"/>
            <a:ext cx="1768475" cy="371475"/>
          </a:xfrm>
          <a:prstGeom prst="rect">
            <a:avLst/>
          </a:prstGeom>
          <a:noFill/>
          <a:ln>
            <a:noFill/>
          </a:ln>
          <a:effectLst/>
        </p:spPr>
      </p:pic>
      <p:sp>
        <p:nvSpPr>
          <p:cNvPr id="135171" name="Title 2" hidden="1">
            <a:extLst>
              <a:ext uri="{FF2B5EF4-FFF2-40B4-BE49-F238E27FC236}">
                <a16:creationId xmlns:a16="http://schemas.microsoft.com/office/drawing/2014/main" id="{359EF4CF-05EE-4CC7-B8AA-2D01952BECBC}"/>
              </a:ext>
            </a:extLst>
          </p:cNvPr>
          <p:cNvSpPr>
            <a:spLocks noGrp="1" noChangeArrowheads="1"/>
          </p:cNvSpPr>
          <p:nvPr>
            <p:ph type="title"/>
          </p:nvPr>
        </p:nvSpPr>
        <p:spPr>
          <a:xfrm>
            <a:off x="1858963" y="1447800"/>
            <a:ext cx="5634037" cy="473075"/>
          </a:xfrm>
        </p:spPr>
        <p:txBody>
          <a:bodyPr/>
          <a:lstStyle/>
          <a:p>
            <a:r>
              <a:rPr lang="en-US" altLang="en-US" sz="2400"/>
              <a:t>It’s Too Hot! Situation (Video)</a:t>
            </a:r>
          </a:p>
        </p:txBody>
      </p:sp>
      <p:sp>
        <p:nvSpPr>
          <p:cNvPr id="8" name="TextBox 7">
            <a:extLst>
              <a:ext uri="{FF2B5EF4-FFF2-40B4-BE49-F238E27FC236}">
                <a16:creationId xmlns:a16="http://schemas.microsoft.com/office/drawing/2014/main" id="{7E40A937-4912-4B30-B4D2-58E49DA08704}"/>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8EAEF894-15A8-4F40-AD54-37305EBC1842}"/>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35174" name="Picture 1" descr="It's Too Hot (Theme Graphic)">
            <a:hlinkClick r:id="rId6" tooltip="Select image to launch video on YouTube and select CC for Closed-Captioning"/>
            <a:extLst>
              <a:ext uri="{FF2B5EF4-FFF2-40B4-BE49-F238E27FC236}">
                <a16:creationId xmlns:a16="http://schemas.microsoft.com/office/drawing/2014/main" id="{6918D9CC-ED4B-4F82-A185-B9173B1CD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920875"/>
            <a:ext cx="73152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31A6-B5A5-4977-A93E-4C8415925157}"/>
              </a:ext>
            </a:extLst>
          </p:cNvPr>
          <p:cNvSpPr>
            <a:spLocks noGrp="1"/>
          </p:cNvSpPr>
          <p:nvPr>
            <p:ph type="title"/>
          </p:nvPr>
        </p:nvSpPr>
        <p:spPr>
          <a:xfrm>
            <a:off x="1447800" y="1663700"/>
            <a:ext cx="6248400" cy="873125"/>
          </a:xfrm>
        </p:spPr>
        <p:txBody>
          <a:bodyPr rtlCol="0">
            <a:normAutofit fontScale="90000"/>
          </a:bodyPr>
          <a:lstStyle/>
          <a:p>
            <a:pPr fontAlgn="auto">
              <a:spcAft>
                <a:spcPts val="0"/>
              </a:spcAft>
              <a:defRPr/>
            </a:pPr>
            <a:r>
              <a:rPr lang="en-US" sz="4000" b="1" dirty="0"/>
              <a:t>It’s Too Hot! </a:t>
            </a:r>
            <a:br>
              <a:rPr lang="en-US" sz="4000" b="1" dirty="0"/>
            </a:br>
            <a:r>
              <a:rPr lang="en-US" sz="4000" b="1" dirty="0">
                <a:solidFill>
                  <a:srgbClr val="FF0000"/>
                </a:solidFill>
              </a:rPr>
              <a:t>Outcome A</a:t>
            </a:r>
            <a:br>
              <a:rPr lang="en-US" sz="2400" b="1" dirty="0">
                <a:solidFill>
                  <a:srgbClr val="FF0000"/>
                </a:solidFill>
              </a:rPr>
            </a:br>
            <a:endParaRPr lang="en-US" sz="2400" dirty="0"/>
          </a:p>
        </p:txBody>
      </p:sp>
      <p:sp>
        <p:nvSpPr>
          <p:cNvPr id="137219" name="Rectangle 7">
            <a:extLst>
              <a:ext uri="{FF2B5EF4-FFF2-40B4-BE49-F238E27FC236}">
                <a16:creationId xmlns:a16="http://schemas.microsoft.com/office/drawing/2014/main" id="{5050D376-0469-4C26-8D24-30693F11F526}"/>
              </a:ext>
            </a:extLst>
          </p:cNvPr>
          <p:cNvSpPr>
            <a:spLocks noChangeArrowheads="1"/>
          </p:cNvSpPr>
          <p:nvPr/>
        </p:nvSpPr>
        <p:spPr bwMode="auto">
          <a:xfrm>
            <a:off x="642938" y="2867025"/>
            <a:ext cx="7502525"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Role play the conversation where </a:t>
            </a:r>
            <a:r>
              <a:rPr lang="en-US" altLang="en-US" sz="2500">
                <a:solidFill>
                  <a:srgbClr val="FF0000"/>
                </a:solidFill>
              </a:rPr>
              <a:t>Franco</a:t>
            </a:r>
            <a:r>
              <a:rPr lang="en-US" altLang="en-US" sz="2500"/>
              <a:t> tells </a:t>
            </a:r>
            <a:r>
              <a:rPr lang="en-US" altLang="en-US" sz="2500">
                <a:solidFill>
                  <a:srgbClr val="FF0000"/>
                </a:solidFill>
              </a:rPr>
              <a:t>Emilio </a:t>
            </a:r>
            <a:r>
              <a:rPr lang="en-US" altLang="en-US" sz="2500"/>
              <a:t>what he expects him to do next. </a:t>
            </a:r>
            <a:r>
              <a:rPr lang="en-US" altLang="en-US" sz="2500" b="1"/>
              <a:t>DO NOT </a:t>
            </a:r>
            <a:r>
              <a:rPr lang="en-US" altLang="en-US" sz="2500"/>
              <a:t>use any of 5 leadership skills. </a:t>
            </a:r>
          </a:p>
        </p:txBody>
      </p:sp>
      <p:sp>
        <p:nvSpPr>
          <p:cNvPr id="11" name="Content Placeholder 3">
            <a:extLst>
              <a:ext uri="{FF2B5EF4-FFF2-40B4-BE49-F238E27FC236}">
                <a16:creationId xmlns:a16="http://schemas.microsoft.com/office/drawing/2014/main" id="{2FD2C82A-2870-4ABF-B7BD-17EEB09617B0}"/>
              </a:ext>
            </a:extLst>
          </p:cNvPr>
          <p:cNvSpPr txBox="1">
            <a:spLocks/>
          </p:cNvSpPr>
          <p:nvPr/>
        </p:nvSpPr>
        <p:spPr>
          <a:xfrm>
            <a:off x="471488" y="4452938"/>
            <a:ext cx="8355012" cy="1917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A</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Franco, what did you say to Emilo?</a:t>
            </a:r>
          </a:p>
          <a:p>
            <a:pPr marL="457200" indent="-457200" fontAlgn="auto">
              <a:spcBef>
                <a:spcPts val="0"/>
              </a:spcBef>
              <a:spcAft>
                <a:spcPts val="600"/>
              </a:spcAft>
              <a:buFont typeface="+mj-lt"/>
              <a:buAutoNum type="arabicPeriod"/>
              <a:defRPr/>
            </a:pPr>
            <a:r>
              <a:rPr lang="en-US" sz="2500" dirty="0"/>
              <a:t>What did or could go wrong by communicating  that way? </a:t>
            </a:r>
          </a:p>
          <a:p>
            <a:pPr marL="457200" indent="-457200" fontAlgn="auto">
              <a:spcBef>
                <a:spcPts val="0"/>
              </a:spcBef>
              <a:spcAft>
                <a:spcPts val="600"/>
              </a:spcAft>
              <a:buFont typeface="+mj-lt"/>
              <a:buAutoNum type="arabicPeriod"/>
              <a:defRPr/>
            </a:pPr>
            <a:r>
              <a:rPr lang="en-US" sz="2500" dirty="0"/>
              <a:t>Emilio,</a:t>
            </a:r>
            <a:r>
              <a:rPr lang="en-US" sz="2500" dirty="0">
                <a:solidFill>
                  <a:srgbClr val="FF0000"/>
                </a:solidFill>
              </a:rPr>
              <a:t> </a:t>
            </a:r>
            <a:r>
              <a:rPr lang="en-US" sz="2500" dirty="0"/>
              <a:t>what could Franco</a:t>
            </a:r>
            <a:r>
              <a:rPr lang="en-US" sz="2500" dirty="0">
                <a:solidFill>
                  <a:srgbClr val="FF0000"/>
                </a:solidFill>
              </a:rPr>
              <a:t> </a:t>
            </a:r>
            <a:r>
              <a:rPr lang="en-US" sz="2500" dirty="0"/>
              <a:t>have done better? </a:t>
            </a:r>
          </a:p>
        </p:txBody>
      </p:sp>
      <p:pic>
        <p:nvPicPr>
          <p:cNvPr id="7" name="Picture 2" descr="It's Too Hot!" title="2. It's Too Hot!">
            <a:extLst>
              <a:ext uri="{FF2B5EF4-FFF2-40B4-BE49-F238E27FC236}">
                <a16:creationId xmlns:a16="http://schemas.microsoft.com/office/drawing/2014/main" id="{680FC337-63FD-4BB2-A8E0-5364F8B0AD67}"/>
              </a:ext>
            </a:extLst>
          </p:cNvPr>
          <p:cNvPicPr>
            <a:picLocks noChangeAspect="1" noChangeArrowheads="1"/>
          </p:cNvPicPr>
          <p:nvPr/>
        </p:nvPicPr>
        <p:blipFill>
          <a:blip r:embed="rId3"/>
          <a:srcRect/>
          <a:stretch>
            <a:fillRect/>
          </a:stretch>
        </p:blipFill>
        <p:spPr bwMode="auto">
          <a:xfrm>
            <a:off x="90488" y="1473200"/>
            <a:ext cx="1768475"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26099C35-33D7-486B-995D-8649765EF917}"/>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90DB6F73-768C-425F-A965-031C5499908D}"/>
              </a:ext>
            </a:extLst>
          </p:cNvPr>
          <p:cNvSpPr>
            <a:spLocks noGrp="1" noChangeArrowheads="1"/>
          </p:cNvSpPr>
          <p:nvPr>
            <p:ph type="title"/>
          </p:nvPr>
        </p:nvSpPr>
        <p:spPr>
          <a:xfrm>
            <a:off x="1582738" y="1622425"/>
            <a:ext cx="6311900" cy="766763"/>
          </a:xfrm>
        </p:spPr>
        <p:txBody>
          <a:bodyPr/>
          <a:lstStyle/>
          <a:p>
            <a:r>
              <a:rPr lang="en-US" altLang="en-US" sz="3600" b="1"/>
              <a:t>It’s Too Hot!</a:t>
            </a:r>
            <a:br>
              <a:rPr lang="en-US" altLang="en-US" sz="3600"/>
            </a:br>
            <a:r>
              <a:rPr lang="en-US" altLang="en-US" sz="3600"/>
              <a:t> </a:t>
            </a:r>
            <a:r>
              <a:rPr lang="en-US" altLang="en-US" sz="3600" b="1">
                <a:solidFill>
                  <a:srgbClr val="FF0000"/>
                </a:solidFill>
              </a:rPr>
              <a:t>Outcome B</a:t>
            </a:r>
          </a:p>
        </p:txBody>
      </p:sp>
      <p:sp>
        <p:nvSpPr>
          <p:cNvPr id="139267" name="Rectangle 10">
            <a:extLst>
              <a:ext uri="{FF2B5EF4-FFF2-40B4-BE49-F238E27FC236}">
                <a16:creationId xmlns:a16="http://schemas.microsoft.com/office/drawing/2014/main" id="{97624967-0972-4599-B01C-FE13D09DEFF0}"/>
              </a:ext>
            </a:extLst>
          </p:cNvPr>
          <p:cNvSpPr>
            <a:spLocks noChangeArrowheads="1"/>
          </p:cNvSpPr>
          <p:nvPr/>
        </p:nvSpPr>
        <p:spPr bwMode="auto">
          <a:xfrm>
            <a:off x="963613" y="2860675"/>
            <a:ext cx="7502525" cy="862013"/>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have </a:t>
            </a:r>
            <a:r>
              <a:rPr lang="en-US" altLang="en-US" sz="2500">
                <a:solidFill>
                  <a:srgbClr val="FF0000"/>
                </a:solidFill>
              </a:rPr>
              <a:t>Franco</a:t>
            </a:r>
            <a:r>
              <a:rPr lang="en-US" altLang="en-US" sz="2500"/>
              <a:t> using 3-way communication and leading by example when speaking with </a:t>
            </a:r>
            <a:r>
              <a:rPr lang="en-US" altLang="en-US" sz="2500">
                <a:solidFill>
                  <a:srgbClr val="FF0000"/>
                </a:solidFill>
              </a:rPr>
              <a:t>Emilio</a:t>
            </a:r>
            <a:endParaRPr lang="en-US" altLang="en-US" sz="2500"/>
          </a:p>
        </p:txBody>
      </p:sp>
      <p:sp>
        <p:nvSpPr>
          <p:cNvPr id="13" name="Content Placeholder 3">
            <a:extLst>
              <a:ext uri="{FF2B5EF4-FFF2-40B4-BE49-F238E27FC236}">
                <a16:creationId xmlns:a16="http://schemas.microsoft.com/office/drawing/2014/main" id="{AD938857-94BC-4F57-BE76-B3D38D08C63E}"/>
              </a:ext>
            </a:extLst>
          </p:cNvPr>
          <p:cNvSpPr txBox="1">
            <a:spLocks/>
          </p:cNvSpPr>
          <p:nvPr/>
        </p:nvSpPr>
        <p:spPr>
          <a:xfrm>
            <a:off x="517525" y="4049713"/>
            <a:ext cx="8443913" cy="21907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B</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Franco,  how did you use the leadership skills? </a:t>
            </a:r>
          </a:p>
          <a:p>
            <a:pPr marL="457200" indent="-457200" fontAlgn="auto">
              <a:spcBef>
                <a:spcPts val="0"/>
              </a:spcBef>
              <a:spcAft>
                <a:spcPts val="600"/>
              </a:spcAft>
              <a:buFont typeface="+mj-lt"/>
              <a:buAutoNum type="arabicPeriod"/>
              <a:defRPr/>
            </a:pPr>
            <a:r>
              <a:rPr lang="en-US" sz="2500" dirty="0"/>
              <a:t>Emilio, describe the difference between the first and second ending from your perspective and how it may affect what you do.</a:t>
            </a:r>
          </a:p>
        </p:txBody>
      </p:sp>
      <p:pic>
        <p:nvPicPr>
          <p:cNvPr id="7" name="Picture 2" descr="It's Too Hot!" title="2. It's Too Hot!">
            <a:extLst>
              <a:ext uri="{FF2B5EF4-FFF2-40B4-BE49-F238E27FC236}">
                <a16:creationId xmlns:a16="http://schemas.microsoft.com/office/drawing/2014/main" id="{EBD32F02-F3DA-475B-B00D-1BFC5133D9F4}"/>
              </a:ext>
            </a:extLst>
          </p:cNvPr>
          <p:cNvPicPr>
            <a:picLocks noChangeAspect="1" noChangeArrowheads="1"/>
          </p:cNvPicPr>
          <p:nvPr/>
        </p:nvPicPr>
        <p:blipFill>
          <a:blip r:embed="rId3"/>
          <a:srcRect/>
          <a:stretch>
            <a:fillRect/>
          </a:stretch>
        </p:blipFill>
        <p:spPr bwMode="auto">
          <a:xfrm>
            <a:off x="90488" y="1473200"/>
            <a:ext cx="1768475" cy="371475"/>
          </a:xfrm>
          <a:prstGeom prst="rect">
            <a:avLst/>
          </a:prstGeom>
          <a:noFill/>
          <a:ln>
            <a:noFill/>
          </a:ln>
          <a:effectLst/>
        </p:spPr>
      </p:pic>
      <p:pic>
        <p:nvPicPr>
          <p:cNvPr id="8" name="Picture 7" descr="Scenario Main Menu" title="Decorative Image">
            <a:hlinkClick r:id="rId4" action="ppaction://hlinksldjump"/>
            <a:extLst>
              <a:ext uri="{FF2B5EF4-FFF2-40B4-BE49-F238E27FC236}">
                <a16:creationId xmlns:a16="http://schemas.microsoft.com/office/drawing/2014/main" id="{79F25B68-990F-4A15-A21A-811F2F4E50CE}"/>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o Check" title="3. To Check or Not To Check">
            <a:extLst>
              <a:ext uri="{FF2B5EF4-FFF2-40B4-BE49-F238E27FC236}">
                <a16:creationId xmlns:a16="http://schemas.microsoft.com/office/drawing/2014/main" id="{8C2B7C4E-B229-4C92-AC33-2166292C3AC7}"/>
              </a:ext>
            </a:extLst>
          </p:cNvPr>
          <p:cNvPicPr>
            <a:picLocks noChangeAspect="1" noChangeArrowheads="1"/>
          </p:cNvPicPr>
          <p:nvPr/>
        </p:nvPicPr>
        <p:blipFill>
          <a:blip r:embed="rId3"/>
          <a:srcRect/>
          <a:stretch>
            <a:fillRect/>
          </a:stretch>
        </p:blipFill>
        <p:spPr bwMode="auto">
          <a:xfrm>
            <a:off x="119063" y="1447800"/>
            <a:ext cx="1146175" cy="371475"/>
          </a:xfrm>
          <a:prstGeom prst="rect">
            <a:avLst/>
          </a:prstGeom>
          <a:noFill/>
          <a:ln>
            <a:noFill/>
          </a:ln>
          <a:effectLst/>
        </p:spPr>
      </p:pic>
      <p:sp>
        <p:nvSpPr>
          <p:cNvPr id="141315" name="Title 1" hidden="1">
            <a:extLst>
              <a:ext uri="{FF2B5EF4-FFF2-40B4-BE49-F238E27FC236}">
                <a16:creationId xmlns:a16="http://schemas.microsoft.com/office/drawing/2014/main" id="{87DFF209-23C6-4546-BDF2-348B63CA3243}"/>
              </a:ext>
            </a:extLst>
          </p:cNvPr>
          <p:cNvSpPr>
            <a:spLocks noGrp="1" noChangeArrowheads="1"/>
          </p:cNvSpPr>
          <p:nvPr>
            <p:ph type="title"/>
          </p:nvPr>
        </p:nvSpPr>
        <p:spPr>
          <a:xfrm>
            <a:off x="1347788" y="1447800"/>
            <a:ext cx="6869112" cy="466725"/>
          </a:xfrm>
        </p:spPr>
        <p:txBody>
          <a:bodyPr/>
          <a:lstStyle/>
          <a:p>
            <a:r>
              <a:rPr lang="en-US" altLang="en-US" sz="2400"/>
              <a:t>Falls, Struck by, and Caught-in Between</a:t>
            </a:r>
          </a:p>
        </p:txBody>
      </p:sp>
      <p:sp>
        <p:nvSpPr>
          <p:cNvPr id="50" name="Rounded Rectangle 49" descr="Yellow Background" title="Yellow Background">
            <a:extLst>
              <a:ext uri="{FF2B5EF4-FFF2-40B4-BE49-F238E27FC236}">
                <a16:creationId xmlns:a16="http://schemas.microsoft.com/office/drawing/2014/main" id="{EE0078E7-4349-4AEE-983C-BEEB9E9B56F5}"/>
              </a:ext>
            </a:extLst>
          </p:cNvPr>
          <p:cNvSpPr/>
          <p:nvPr/>
        </p:nvSpPr>
        <p:spPr>
          <a:xfrm>
            <a:off x="998538" y="1990725"/>
            <a:ext cx="7477125" cy="2239963"/>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 name="Rounded Rectangle 50" descr="White background" title="White Background">
            <a:extLst>
              <a:ext uri="{FF2B5EF4-FFF2-40B4-BE49-F238E27FC236}">
                <a16:creationId xmlns:a16="http://schemas.microsoft.com/office/drawing/2014/main" id="{F0C19FD7-3018-46B8-A3CD-D4D53385111D}"/>
              </a:ext>
            </a:extLst>
          </p:cNvPr>
          <p:cNvSpPr/>
          <p:nvPr/>
        </p:nvSpPr>
        <p:spPr>
          <a:xfrm>
            <a:off x="847725" y="1914525"/>
            <a:ext cx="7467600" cy="21907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2" name="Table 51" descr="Who: Finn&#10;Role:AMB, Inc. General Foreman&#10;Who: Enzo&#10;Role: AMB, Inc. Experienced Glazier&#10;Who: Erika&#10;Role: AMB, Inc. Experienced Glazier&#10;Who: Scott&#10;Role: TJ's Roofing Site superintendent" title="To Check Table">
            <a:extLst>
              <a:ext uri="{FF2B5EF4-FFF2-40B4-BE49-F238E27FC236}">
                <a16:creationId xmlns:a16="http://schemas.microsoft.com/office/drawing/2014/main" id="{60C1E65F-02EE-4026-868D-476194179C11}"/>
              </a:ext>
            </a:extLst>
          </p:cNvPr>
          <p:cNvGraphicFramePr>
            <a:graphicFrameLocks noGrp="1"/>
          </p:cNvGraphicFramePr>
          <p:nvPr/>
        </p:nvGraphicFramePr>
        <p:xfrm>
          <a:off x="2905125" y="2039938"/>
          <a:ext cx="5135563" cy="1981200"/>
        </p:xfrm>
        <a:graphic>
          <a:graphicData uri="http://schemas.openxmlformats.org/drawingml/2006/table">
            <a:tbl>
              <a:tblPr firstRow="1" bandRow="1">
                <a:tableStyleId>{5C22544A-7EE6-4342-B048-85BDC9FD1C3A}</a:tableStyleId>
              </a:tblPr>
              <a:tblGrid>
                <a:gridCol w="1172285">
                  <a:extLst>
                    <a:ext uri="{9D8B030D-6E8A-4147-A177-3AD203B41FA5}">
                      <a16:colId xmlns:a16="http://schemas.microsoft.com/office/drawing/2014/main" val="20000"/>
                    </a:ext>
                  </a:extLst>
                </a:gridCol>
                <a:gridCol w="3963278">
                  <a:extLst>
                    <a:ext uri="{9D8B030D-6E8A-4147-A177-3AD203B41FA5}">
                      <a16:colId xmlns:a16="http://schemas.microsoft.com/office/drawing/2014/main" val="20001"/>
                    </a:ext>
                  </a:extLst>
                </a:gridCol>
              </a:tblGrid>
              <a:tr h="386808">
                <a:tc>
                  <a:txBody>
                    <a:bodyPr/>
                    <a:lstStyle/>
                    <a:p>
                      <a:pPr algn="ctr"/>
                      <a:r>
                        <a:rPr lang="en-US" sz="2000" dirty="0"/>
                        <a:t>Who</a:t>
                      </a:r>
                    </a:p>
                  </a:txBody>
                  <a:tcPr marL="91460" marR="91460">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marL="91460" marR="91460">
                    <a:solidFill>
                      <a:schemeClr val="tx1">
                        <a:lumMod val="65000"/>
                        <a:lumOff val="35000"/>
                      </a:schemeClr>
                    </a:solidFill>
                  </a:tcPr>
                </a:tc>
                <a:extLst>
                  <a:ext uri="{0D108BD9-81ED-4DB2-BD59-A6C34878D82A}">
                    <a16:rowId xmlns:a16="http://schemas.microsoft.com/office/drawing/2014/main" val="10000"/>
                  </a:ext>
                </a:extLst>
              </a:tr>
              <a:tr h="365760">
                <a:tc>
                  <a:txBody>
                    <a:bodyPr/>
                    <a:lstStyle/>
                    <a:p>
                      <a:r>
                        <a:rPr lang="en-US" sz="2000" b="1" dirty="0"/>
                        <a:t>Finn</a:t>
                      </a:r>
                    </a:p>
                  </a:txBody>
                  <a:tcPr marL="91460" marR="91460">
                    <a:solidFill>
                      <a:schemeClr val="bg1"/>
                    </a:solidFill>
                  </a:tcPr>
                </a:tc>
                <a:tc>
                  <a:txBody>
                    <a:bodyPr/>
                    <a:lstStyle/>
                    <a:p>
                      <a:r>
                        <a:rPr lang="en-US" sz="2000" b="0" i="1" kern="1200" dirty="0">
                          <a:solidFill>
                            <a:schemeClr val="tx1"/>
                          </a:solidFill>
                          <a:latin typeface="+mn-lt"/>
                          <a:ea typeface="+mn-ea"/>
                          <a:cs typeface="+mn-cs"/>
                        </a:rPr>
                        <a:t>AMB, Inc. </a:t>
                      </a:r>
                      <a:r>
                        <a:rPr lang="en-US" sz="2000" b="0" i="0" kern="1200" dirty="0">
                          <a:solidFill>
                            <a:schemeClr val="tx1"/>
                          </a:solidFill>
                          <a:latin typeface="+mn-lt"/>
                          <a:ea typeface="+mn-ea"/>
                          <a:cs typeface="+mn-cs"/>
                        </a:rPr>
                        <a:t>General Foreman</a:t>
                      </a:r>
                      <a:endParaRPr lang="en-US" sz="2000" b="0" i="1" kern="1200" dirty="0">
                        <a:solidFill>
                          <a:schemeClr val="tx1"/>
                        </a:solidFill>
                        <a:latin typeface="+mn-lt"/>
                        <a:ea typeface="+mn-ea"/>
                        <a:cs typeface="+mn-cs"/>
                      </a:endParaRPr>
                    </a:p>
                  </a:txBody>
                  <a:tcPr marL="91460" marR="91460">
                    <a:solidFill>
                      <a:schemeClr val="bg1"/>
                    </a:solidFill>
                  </a:tcPr>
                </a:tc>
                <a:extLst>
                  <a:ext uri="{0D108BD9-81ED-4DB2-BD59-A6C34878D82A}">
                    <a16:rowId xmlns:a16="http://schemas.microsoft.com/office/drawing/2014/main" val="10001"/>
                  </a:ext>
                </a:extLst>
              </a:tr>
              <a:tr h="386808">
                <a:tc>
                  <a:txBody>
                    <a:bodyPr/>
                    <a:lstStyle/>
                    <a:p>
                      <a:r>
                        <a:rPr lang="en-US" sz="2000" b="1" dirty="0"/>
                        <a:t>Enzo</a:t>
                      </a:r>
                    </a:p>
                  </a:txBody>
                  <a:tcPr marL="91460" marR="914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AMB, Inc. </a:t>
                      </a:r>
                      <a:r>
                        <a:rPr lang="en-US" sz="2000" b="0" i="0" kern="1200" dirty="0">
                          <a:solidFill>
                            <a:schemeClr val="tx1"/>
                          </a:solidFill>
                          <a:latin typeface="+mn-lt"/>
                          <a:ea typeface="+mn-ea"/>
                          <a:cs typeface="+mn-cs"/>
                        </a:rPr>
                        <a:t>Experienced Glazier</a:t>
                      </a:r>
                      <a:endParaRPr lang="en-US" sz="2000" b="1" kern="1200" dirty="0">
                        <a:solidFill>
                          <a:schemeClr val="tx1"/>
                        </a:solidFill>
                        <a:latin typeface="+mn-lt"/>
                        <a:ea typeface="+mn-ea"/>
                        <a:cs typeface="+mn-cs"/>
                      </a:endParaRPr>
                    </a:p>
                  </a:txBody>
                  <a:tcPr marL="91460" marR="91460">
                    <a:solidFill>
                      <a:schemeClr val="bg1"/>
                    </a:solidFill>
                  </a:tcPr>
                </a:tc>
                <a:extLst>
                  <a:ext uri="{0D108BD9-81ED-4DB2-BD59-A6C34878D82A}">
                    <a16:rowId xmlns:a16="http://schemas.microsoft.com/office/drawing/2014/main" val="10002"/>
                  </a:ext>
                </a:extLst>
              </a:tr>
              <a:tr h="386808">
                <a:tc>
                  <a:txBody>
                    <a:bodyPr/>
                    <a:lstStyle/>
                    <a:p>
                      <a:r>
                        <a:rPr lang="en-US" sz="2000" b="1" dirty="0"/>
                        <a:t>Erika</a:t>
                      </a:r>
                    </a:p>
                  </a:txBody>
                  <a:tcPr marL="91460" marR="914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AMB, Inc. </a:t>
                      </a:r>
                      <a:r>
                        <a:rPr lang="en-US" sz="2000" b="0" i="0" kern="1200" dirty="0">
                          <a:solidFill>
                            <a:schemeClr val="tx1"/>
                          </a:solidFill>
                          <a:latin typeface="+mn-lt"/>
                          <a:ea typeface="+mn-ea"/>
                          <a:cs typeface="+mn-cs"/>
                        </a:rPr>
                        <a:t>Experienced Glazier</a:t>
                      </a:r>
                      <a:endParaRPr lang="en-US" sz="2000" b="1" kern="1200" dirty="0">
                        <a:solidFill>
                          <a:schemeClr val="tx1"/>
                        </a:solidFill>
                        <a:latin typeface="+mn-lt"/>
                        <a:ea typeface="+mn-ea"/>
                        <a:cs typeface="+mn-cs"/>
                      </a:endParaRPr>
                    </a:p>
                  </a:txBody>
                  <a:tcPr marL="91460" marR="91460">
                    <a:solidFill>
                      <a:schemeClr val="bg1"/>
                    </a:solidFill>
                  </a:tcPr>
                </a:tc>
                <a:extLst>
                  <a:ext uri="{0D108BD9-81ED-4DB2-BD59-A6C34878D82A}">
                    <a16:rowId xmlns:a16="http://schemas.microsoft.com/office/drawing/2014/main" val="10003"/>
                  </a:ext>
                </a:extLst>
              </a:tr>
              <a:tr h="320040">
                <a:tc>
                  <a:txBody>
                    <a:bodyPr/>
                    <a:lstStyle/>
                    <a:p>
                      <a:r>
                        <a:rPr lang="en-US" sz="2000" b="1" dirty="0"/>
                        <a:t>Scott</a:t>
                      </a:r>
                    </a:p>
                  </a:txBody>
                  <a:tcPr marL="91460" marR="914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TJ’s Roofing  </a:t>
                      </a:r>
                      <a:r>
                        <a:rPr lang="en-US" sz="2000" b="0" i="0" kern="1200" dirty="0">
                          <a:solidFill>
                            <a:schemeClr val="tx1"/>
                          </a:solidFill>
                          <a:latin typeface="+mn-lt"/>
                          <a:ea typeface="+mn-ea"/>
                          <a:cs typeface="+mn-cs"/>
                        </a:rPr>
                        <a:t>Site superintendent</a:t>
                      </a:r>
                      <a:endParaRPr lang="en-US" sz="2000" b="1" kern="1200" dirty="0">
                        <a:solidFill>
                          <a:schemeClr val="tx1"/>
                        </a:solidFill>
                        <a:latin typeface="+mn-lt"/>
                        <a:ea typeface="+mn-ea"/>
                        <a:cs typeface="+mn-cs"/>
                      </a:endParaRPr>
                    </a:p>
                  </a:txBody>
                  <a:tcPr marL="91460" marR="91460">
                    <a:solidFill>
                      <a:schemeClr val="bg1"/>
                    </a:solidFill>
                  </a:tcPr>
                </a:tc>
                <a:extLst>
                  <a:ext uri="{0D108BD9-81ED-4DB2-BD59-A6C34878D82A}">
                    <a16:rowId xmlns:a16="http://schemas.microsoft.com/office/drawing/2014/main" val="10004"/>
                  </a:ext>
                </a:extLst>
              </a:tr>
            </a:tbl>
          </a:graphicData>
        </a:graphic>
      </p:graphicFrame>
      <p:grpSp>
        <p:nvGrpSpPr>
          <p:cNvPr id="141338" name="Group 52" descr="To Check icon">
            <a:extLst>
              <a:ext uri="{FF2B5EF4-FFF2-40B4-BE49-F238E27FC236}">
                <a16:creationId xmlns:a16="http://schemas.microsoft.com/office/drawing/2014/main" id="{05741255-CBCA-4F21-B89F-45C5178EE772}"/>
              </a:ext>
            </a:extLst>
          </p:cNvPr>
          <p:cNvGrpSpPr>
            <a:grpSpLocks/>
          </p:cNvGrpSpPr>
          <p:nvPr/>
        </p:nvGrpSpPr>
        <p:grpSpPr bwMode="auto">
          <a:xfrm>
            <a:off x="1152525" y="2066925"/>
            <a:ext cx="1420813" cy="1776413"/>
            <a:chOff x="480091" y="228600"/>
            <a:chExt cx="1584960" cy="1871987"/>
          </a:xfrm>
        </p:grpSpPr>
        <p:pic>
          <p:nvPicPr>
            <p:cNvPr id="58" name="Picture 57" descr="Picture of Rooftop support and tie-off for a suspended scaffold" title="To Check Icon">
              <a:extLst>
                <a:ext uri="{FF2B5EF4-FFF2-40B4-BE49-F238E27FC236}">
                  <a16:creationId xmlns:a16="http://schemas.microsoft.com/office/drawing/2014/main" id="{8C92B233-E7ED-411C-BCE8-EEE627EE407A}"/>
                </a:ext>
              </a:extLst>
            </p:cNvPr>
            <p:cNvPicPr>
              <a:picLocks noChangeAspect="1" noChangeArrowheads="1"/>
            </p:cNvPicPr>
            <p:nvPr/>
          </p:nvPicPr>
          <p:blipFill>
            <a:blip r:embed="rId4"/>
            <a:srcRect/>
            <a:stretch>
              <a:fillRect/>
            </a:stretch>
          </p:blipFill>
          <p:spPr bwMode="auto">
            <a:xfrm>
              <a:off x="480091" y="228600"/>
              <a:ext cx="1584960" cy="1871987"/>
            </a:xfrm>
            <a:prstGeom prst="rect">
              <a:avLst/>
            </a:prstGeom>
            <a:noFill/>
            <a:ln w="34925">
              <a:solidFill>
                <a:schemeClr val="accent1"/>
              </a:solidFill>
            </a:ln>
          </p:spPr>
        </p:pic>
        <p:sp>
          <p:nvSpPr>
            <p:cNvPr id="55" name="Rectangle 54" descr="Number 3" title="Number 3">
              <a:extLst>
                <a:ext uri="{FF2B5EF4-FFF2-40B4-BE49-F238E27FC236}">
                  <a16:creationId xmlns:a16="http://schemas.microsoft.com/office/drawing/2014/main" id="{69A761C0-81C7-4F5E-8AA2-F1D914751CA6}"/>
                </a:ext>
              </a:extLst>
            </p:cNvPr>
            <p:cNvSpPr/>
            <p:nvPr/>
          </p:nvSpPr>
          <p:spPr>
            <a:xfrm>
              <a:off x="1850771" y="1909875"/>
              <a:ext cx="212509" cy="190712"/>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3</a:t>
              </a:r>
            </a:p>
          </p:txBody>
        </p:sp>
      </p:grpSp>
      <p:pic>
        <p:nvPicPr>
          <p:cNvPr id="9218" name="Picture 2" descr="Image of a video camera" title="Watch">
            <a:hlinkClick r:id="rId5" action="ppaction://hlinksldjump"/>
            <a:extLst>
              <a:ext uri="{FF2B5EF4-FFF2-40B4-BE49-F238E27FC236}">
                <a16:creationId xmlns:a16="http://schemas.microsoft.com/office/drawing/2014/main" id="{B4044B72-F74D-45FC-B8CA-45DA4CF25A5A}"/>
              </a:ext>
            </a:extLst>
          </p:cNvPr>
          <p:cNvPicPr>
            <a:picLocks noChangeAspect="1" noChangeArrowheads="1"/>
          </p:cNvPicPr>
          <p:nvPr/>
        </p:nvPicPr>
        <p:blipFill>
          <a:blip r:embed="rId6"/>
          <a:srcRect/>
          <a:stretch>
            <a:fillRect/>
          </a:stretch>
        </p:blipFill>
        <p:spPr bwMode="auto">
          <a:xfrm>
            <a:off x="1265238" y="4525963"/>
            <a:ext cx="1500187" cy="1792287"/>
          </a:xfrm>
          <a:prstGeom prst="rect">
            <a:avLst/>
          </a:prstGeom>
          <a:noFill/>
          <a:ln>
            <a:noFill/>
          </a:ln>
          <a:effectLst/>
        </p:spPr>
      </p:pic>
      <p:pic>
        <p:nvPicPr>
          <p:cNvPr id="9219" name="Picture 3" descr="Image of lined paper" title="Read">
            <a:hlinkClick r:id="rId7" action="ppaction://hlinksldjump"/>
            <a:extLst>
              <a:ext uri="{FF2B5EF4-FFF2-40B4-BE49-F238E27FC236}">
                <a16:creationId xmlns:a16="http://schemas.microsoft.com/office/drawing/2014/main" id="{9EC00519-13D1-456F-9FB6-940CEA6BD705}"/>
              </a:ext>
            </a:extLst>
          </p:cNvPr>
          <p:cNvPicPr>
            <a:picLocks noChangeAspect="1" noChangeArrowheads="1"/>
          </p:cNvPicPr>
          <p:nvPr/>
        </p:nvPicPr>
        <p:blipFill>
          <a:blip r:embed="rId8"/>
          <a:srcRect/>
          <a:stretch>
            <a:fillRect/>
          </a:stretch>
        </p:blipFill>
        <p:spPr bwMode="auto">
          <a:xfrm>
            <a:off x="3668713" y="4525963"/>
            <a:ext cx="1500187" cy="1792287"/>
          </a:xfrm>
          <a:prstGeom prst="rect">
            <a:avLst/>
          </a:prstGeom>
          <a:noFill/>
          <a:ln>
            <a:noFill/>
          </a:ln>
          <a:effectLst/>
        </p:spPr>
      </p:pic>
      <p:pic>
        <p:nvPicPr>
          <p:cNvPr id="9220" name="Picture 4" descr="(Role) Play image of 2 animated construction project managers" title="Play">
            <a:hlinkClick r:id="rId9" action="ppaction://hlinksldjump"/>
            <a:extLst>
              <a:ext uri="{FF2B5EF4-FFF2-40B4-BE49-F238E27FC236}">
                <a16:creationId xmlns:a16="http://schemas.microsoft.com/office/drawing/2014/main" id="{7C3304F0-FCC3-4A33-BFCF-7BEFD4402415}"/>
              </a:ext>
            </a:extLst>
          </p:cNvPr>
          <p:cNvPicPr>
            <a:picLocks noChangeAspect="1" noChangeArrowheads="1"/>
          </p:cNvPicPr>
          <p:nvPr/>
        </p:nvPicPr>
        <p:blipFill>
          <a:blip r:embed="rId10"/>
          <a:srcRect/>
          <a:stretch>
            <a:fillRect/>
          </a:stretch>
        </p:blipFill>
        <p:spPr bwMode="auto">
          <a:xfrm>
            <a:off x="5932488" y="4525963"/>
            <a:ext cx="1493837" cy="1792287"/>
          </a:xfrm>
          <a:prstGeom prst="rect">
            <a:avLst/>
          </a:prstGeom>
          <a:noFill/>
          <a:ln>
            <a:noFill/>
          </a:ln>
          <a:effectLst/>
        </p:spPr>
      </p:pic>
      <p:pic>
        <p:nvPicPr>
          <p:cNvPr id="37" name="Picture 36" descr="Scenario Main Menu" title="Decorative Image">
            <a:hlinkClick r:id="rId11" action="ppaction://hlinksldjump"/>
            <a:extLst>
              <a:ext uri="{FF2B5EF4-FFF2-40B4-BE49-F238E27FC236}">
                <a16:creationId xmlns:a16="http://schemas.microsoft.com/office/drawing/2014/main" id="{2439BAD8-0D06-468B-B26E-3FE98D192310}"/>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 Check" title="3. To Check">
            <a:extLst>
              <a:ext uri="{FF2B5EF4-FFF2-40B4-BE49-F238E27FC236}">
                <a16:creationId xmlns:a16="http://schemas.microsoft.com/office/drawing/2014/main" id="{D0559DC7-CACA-4A3E-A0FC-FA997846ADE2}"/>
              </a:ext>
            </a:extLst>
          </p:cNvPr>
          <p:cNvPicPr>
            <a:picLocks noChangeAspect="1" noChangeArrowheads="1"/>
          </p:cNvPicPr>
          <p:nvPr/>
        </p:nvPicPr>
        <p:blipFill>
          <a:blip r:embed="rId3"/>
          <a:srcRect/>
          <a:stretch>
            <a:fillRect/>
          </a:stretch>
        </p:blipFill>
        <p:spPr bwMode="auto">
          <a:xfrm>
            <a:off x="80963" y="1409700"/>
            <a:ext cx="1530350" cy="371475"/>
          </a:xfrm>
          <a:prstGeom prst="rect">
            <a:avLst/>
          </a:prstGeom>
          <a:noFill/>
          <a:ln>
            <a:noFill/>
          </a:ln>
          <a:effectLst/>
        </p:spPr>
      </p:pic>
      <p:sp>
        <p:nvSpPr>
          <p:cNvPr id="143363" name="Title 2" hidden="1">
            <a:extLst>
              <a:ext uri="{FF2B5EF4-FFF2-40B4-BE49-F238E27FC236}">
                <a16:creationId xmlns:a16="http://schemas.microsoft.com/office/drawing/2014/main" id="{BB019020-3386-4B2F-A660-6374F4E41231}"/>
              </a:ext>
            </a:extLst>
          </p:cNvPr>
          <p:cNvSpPr>
            <a:spLocks noGrp="1" noChangeArrowheads="1"/>
          </p:cNvSpPr>
          <p:nvPr>
            <p:ph type="title"/>
          </p:nvPr>
        </p:nvSpPr>
        <p:spPr>
          <a:xfrm>
            <a:off x="1676400" y="1447800"/>
            <a:ext cx="5740400" cy="481013"/>
          </a:xfrm>
        </p:spPr>
        <p:txBody>
          <a:bodyPr/>
          <a:lstStyle/>
          <a:p>
            <a:r>
              <a:rPr lang="en-US" altLang="en-US" sz="2400"/>
              <a:t>To Check Situation (Video)</a:t>
            </a:r>
          </a:p>
        </p:txBody>
      </p:sp>
      <p:sp>
        <p:nvSpPr>
          <p:cNvPr id="8" name="TextBox 7">
            <a:extLst>
              <a:ext uri="{FF2B5EF4-FFF2-40B4-BE49-F238E27FC236}">
                <a16:creationId xmlns:a16="http://schemas.microsoft.com/office/drawing/2014/main" id="{CD06AB72-0D10-43D8-BD11-749560C3C00D}"/>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FCCB10B8-6CE4-44C2-A82D-FB9B793920E8}"/>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43366" name="Picture 1" descr="To Check (Theme Graphic)">
            <a:hlinkClick r:id="rId6" tooltip="Select image to launch video on YouTube and select CC for Closed-Captioning"/>
            <a:extLst>
              <a:ext uri="{FF2B5EF4-FFF2-40B4-BE49-F238E27FC236}">
                <a16:creationId xmlns:a16="http://schemas.microsoft.com/office/drawing/2014/main" id="{63FE419A-124E-4742-8DB1-825DB6788C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33563"/>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2">
            <a:extLst>
              <a:ext uri="{FF2B5EF4-FFF2-40B4-BE49-F238E27FC236}">
                <a16:creationId xmlns:a16="http://schemas.microsoft.com/office/drawing/2014/main" id="{75949FBB-162E-4013-B94F-7560811FC5B4}"/>
              </a:ext>
            </a:extLst>
          </p:cNvPr>
          <p:cNvSpPr>
            <a:spLocks noGrp="1" noChangeArrowheads="1"/>
          </p:cNvSpPr>
          <p:nvPr>
            <p:ph type="title"/>
          </p:nvPr>
        </p:nvSpPr>
        <p:spPr>
          <a:xfrm>
            <a:off x="1141413" y="2178050"/>
            <a:ext cx="6554787" cy="920750"/>
          </a:xfrm>
        </p:spPr>
        <p:txBody>
          <a:bodyPr/>
          <a:lstStyle/>
          <a:p>
            <a:r>
              <a:rPr lang="en-US" altLang="en-US" sz="3600" b="1"/>
              <a:t>To Check </a:t>
            </a:r>
            <a:br>
              <a:rPr lang="en-US" altLang="en-US" sz="3600" b="1"/>
            </a:br>
            <a:r>
              <a:rPr lang="en-US" altLang="en-US" sz="3600" b="1"/>
              <a:t>Discussion Questions: </a:t>
            </a:r>
            <a:r>
              <a:rPr lang="en-US" altLang="en-US" sz="3600" b="1">
                <a:solidFill>
                  <a:srgbClr val="FF0000"/>
                </a:solidFill>
              </a:rPr>
              <a:t>Situation</a:t>
            </a:r>
          </a:p>
        </p:txBody>
      </p:sp>
      <p:pic>
        <p:nvPicPr>
          <p:cNvPr id="20" name="Picture 2" descr="Quote Bubble" title="Quote Bubble">
            <a:extLst>
              <a:ext uri="{FF2B5EF4-FFF2-40B4-BE49-F238E27FC236}">
                <a16:creationId xmlns:a16="http://schemas.microsoft.com/office/drawing/2014/main" id="{DDF1A69F-3CAB-43E4-B3A0-750A44830AFA}"/>
              </a:ext>
            </a:extLst>
          </p:cNvPr>
          <p:cNvPicPr>
            <a:picLocks noChangeAspect="1" noChangeArrowheads="1"/>
          </p:cNvPicPr>
          <p:nvPr/>
        </p:nvPicPr>
        <p:blipFill>
          <a:blip r:embed="rId3"/>
          <a:srcRect l="11940"/>
          <a:stretch>
            <a:fillRect/>
          </a:stretch>
        </p:blipFill>
        <p:spPr bwMode="auto">
          <a:xfrm>
            <a:off x="7304088" y="1931988"/>
            <a:ext cx="962025" cy="854075"/>
          </a:xfrm>
          <a:prstGeom prst="rect">
            <a:avLst/>
          </a:prstGeom>
          <a:noFill/>
          <a:ln w="9525">
            <a:noFill/>
            <a:miter lim="800000"/>
            <a:headEnd/>
            <a:tailEnd/>
          </a:ln>
        </p:spPr>
      </p:pic>
      <p:sp>
        <p:nvSpPr>
          <p:cNvPr id="9" name="Rectangle 8">
            <a:extLst>
              <a:ext uri="{FF2B5EF4-FFF2-40B4-BE49-F238E27FC236}">
                <a16:creationId xmlns:a16="http://schemas.microsoft.com/office/drawing/2014/main" id="{42AC549E-6EFE-4DE2-9755-16AC4D25AB7E}"/>
              </a:ext>
            </a:extLst>
          </p:cNvPr>
          <p:cNvSpPr>
            <a:spLocks noChangeArrowheads="1"/>
          </p:cNvSpPr>
          <p:nvPr/>
        </p:nvSpPr>
        <p:spPr bwMode="auto">
          <a:xfrm>
            <a:off x="1046163" y="3371850"/>
            <a:ext cx="75517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do you think about Erika bringing up her concern about the roofing subcontractor during the safety huddle?</a:t>
            </a:r>
          </a:p>
          <a:p>
            <a:pPr eaLnBrk="1" hangingPunct="1">
              <a:spcAft>
                <a:spcPts val="600"/>
              </a:spcAft>
              <a:buFont typeface="Calibri" panose="020F0502020204030204" pitchFamily="34" charset="0"/>
              <a:buAutoNum type="arabicPeriod"/>
            </a:pPr>
            <a:r>
              <a:rPr lang="en-US" altLang="en-US" sz="2500"/>
              <a:t>What do you think Finn will do?   </a:t>
            </a:r>
          </a:p>
        </p:txBody>
      </p:sp>
      <p:pic>
        <p:nvPicPr>
          <p:cNvPr id="7" name="Picture 2" descr="To Check" title="3. To Check">
            <a:extLst>
              <a:ext uri="{FF2B5EF4-FFF2-40B4-BE49-F238E27FC236}">
                <a16:creationId xmlns:a16="http://schemas.microsoft.com/office/drawing/2014/main" id="{D79BDAE7-C238-41B5-A03F-285BCCC94C59}"/>
              </a:ext>
            </a:extLst>
          </p:cNvPr>
          <p:cNvPicPr>
            <a:picLocks noChangeAspect="1" noChangeArrowheads="1"/>
          </p:cNvPicPr>
          <p:nvPr/>
        </p:nvPicPr>
        <p:blipFill>
          <a:blip r:embed="rId4"/>
          <a:srcRect/>
          <a:stretch>
            <a:fillRect/>
          </a:stretch>
        </p:blipFill>
        <p:spPr bwMode="auto">
          <a:xfrm>
            <a:off x="80963" y="1409700"/>
            <a:ext cx="15303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FAFBDE09-2C9D-4A41-A4CE-77A5409DED9A}"/>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2F3980A-6BC6-404E-A780-7DEA8C6762DD}"/>
              </a:ext>
            </a:extLst>
          </p:cNvPr>
          <p:cNvSpPr>
            <a:spLocks noGrp="1"/>
          </p:cNvSpPr>
          <p:nvPr>
            <p:ph type="title"/>
          </p:nvPr>
        </p:nvSpPr>
        <p:spPr>
          <a:xfrm>
            <a:off x="1638300" y="1447800"/>
            <a:ext cx="6172200" cy="452438"/>
          </a:xfrm>
        </p:spPr>
        <p:txBody>
          <a:bodyPr rtlCol="0">
            <a:normAutofit fontScale="90000"/>
          </a:bodyPr>
          <a:lstStyle/>
          <a:p>
            <a:pPr fontAlgn="auto">
              <a:spcAft>
                <a:spcPts val="0"/>
              </a:spcAft>
              <a:defRPr/>
            </a:pPr>
            <a:r>
              <a:rPr lang="en-US" sz="2400" dirty="0"/>
              <a:t>To Check Outcome A (Video)</a:t>
            </a:r>
          </a:p>
        </p:txBody>
      </p:sp>
      <p:sp>
        <p:nvSpPr>
          <p:cNvPr id="8" name="TextBox 7">
            <a:extLst>
              <a:ext uri="{FF2B5EF4-FFF2-40B4-BE49-F238E27FC236}">
                <a16:creationId xmlns:a16="http://schemas.microsoft.com/office/drawing/2014/main" id="{1CE5B9BB-7502-43AC-B013-621A8B302E4D}"/>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To Check" title="3. To Check">
            <a:extLst>
              <a:ext uri="{FF2B5EF4-FFF2-40B4-BE49-F238E27FC236}">
                <a16:creationId xmlns:a16="http://schemas.microsoft.com/office/drawing/2014/main" id="{CC464B56-5E4D-4E16-B9FC-1E3A05FE5F91}"/>
              </a:ext>
            </a:extLst>
          </p:cNvPr>
          <p:cNvPicPr>
            <a:picLocks noChangeAspect="1" noChangeArrowheads="1"/>
          </p:cNvPicPr>
          <p:nvPr/>
        </p:nvPicPr>
        <p:blipFill>
          <a:blip r:embed="rId3"/>
          <a:srcRect/>
          <a:stretch>
            <a:fillRect/>
          </a:stretch>
        </p:blipFill>
        <p:spPr bwMode="auto">
          <a:xfrm>
            <a:off x="80963" y="1409700"/>
            <a:ext cx="1530350"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07C64B36-E501-4614-868A-B7CDBA404CEE}"/>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47462" name="Picture 1" descr="Team of construction workers outside in huddle, while team lead checks off items on a clipboard">
            <a:hlinkClick r:id="rId6" tooltip="Select image to launch video on YouTube and select CC for Closed-Captioning"/>
            <a:extLst>
              <a:ext uri="{FF2B5EF4-FFF2-40B4-BE49-F238E27FC236}">
                <a16:creationId xmlns:a16="http://schemas.microsoft.com/office/drawing/2014/main" id="{52AB4B87-D3DD-4133-9485-F352C48D9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065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C759C2F4-6F7B-4C34-A2C3-CD47758565FF}"/>
              </a:ext>
            </a:extLst>
          </p:cNvPr>
          <p:cNvSpPr>
            <a:spLocks noGrp="1" noChangeArrowheads="1"/>
          </p:cNvSpPr>
          <p:nvPr>
            <p:ph type="title"/>
          </p:nvPr>
        </p:nvSpPr>
        <p:spPr>
          <a:xfrm>
            <a:off x="636588" y="1985963"/>
            <a:ext cx="7304087" cy="995362"/>
          </a:xfrm>
        </p:spPr>
        <p:txBody>
          <a:bodyPr/>
          <a:lstStyle/>
          <a:p>
            <a:r>
              <a:rPr lang="en-US" altLang="en-US" sz="3600" b="1"/>
              <a:t>To Check</a:t>
            </a:r>
            <a:br>
              <a:rPr lang="en-US" altLang="en-US" sz="3600" b="1"/>
            </a:br>
            <a:r>
              <a:rPr lang="en-US" altLang="en-US" sz="3600" b="1"/>
              <a:t>Discussion Questions:  </a:t>
            </a:r>
            <a:r>
              <a:rPr lang="en-US" altLang="en-US" sz="3600" b="1">
                <a:solidFill>
                  <a:srgbClr val="FF0000"/>
                </a:solidFill>
              </a:rPr>
              <a:t>Outcome A  </a:t>
            </a:r>
          </a:p>
        </p:txBody>
      </p:sp>
      <p:pic>
        <p:nvPicPr>
          <p:cNvPr id="16" name="Picture 2" descr="Quote Bubble" title="Quote Bubble">
            <a:extLst>
              <a:ext uri="{FF2B5EF4-FFF2-40B4-BE49-F238E27FC236}">
                <a16:creationId xmlns:a16="http://schemas.microsoft.com/office/drawing/2014/main" id="{0F98C7E8-32D1-416E-A97A-A7F93B6C77B9}"/>
              </a:ext>
            </a:extLst>
          </p:cNvPr>
          <p:cNvPicPr>
            <a:picLocks noChangeAspect="1" noChangeArrowheads="1"/>
          </p:cNvPicPr>
          <p:nvPr/>
        </p:nvPicPr>
        <p:blipFill>
          <a:blip r:embed="rId3"/>
          <a:srcRect l="11940"/>
          <a:stretch>
            <a:fillRect/>
          </a:stretch>
        </p:blipFill>
        <p:spPr bwMode="auto">
          <a:xfrm>
            <a:off x="7629525" y="1933575"/>
            <a:ext cx="962025" cy="852488"/>
          </a:xfrm>
          <a:prstGeom prst="rect">
            <a:avLst/>
          </a:prstGeom>
          <a:noFill/>
          <a:ln w="9525">
            <a:noFill/>
            <a:miter lim="800000"/>
            <a:headEnd/>
            <a:tailEnd/>
          </a:ln>
        </p:spPr>
      </p:pic>
      <p:sp>
        <p:nvSpPr>
          <p:cNvPr id="13" name="Rectangle 12">
            <a:extLst>
              <a:ext uri="{FF2B5EF4-FFF2-40B4-BE49-F238E27FC236}">
                <a16:creationId xmlns:a16="http://schemas.microsoft.com/office/drawing/2014/main" id="{BCDA3552-1E19-4EF7-83AA-B5EA9BF83384}"/>
              </a:ext>
            </a:extLst>
          </p:cNvPr>
          <p:cNvSpPr>
            <a:spLocks noChangeArrowheads="1"/>
          </p:cNvSpPr>
          <p:nvPr/>
        </p:nvSpPr>
        <p:spPr bwMode="auto">
          <a:xfrm>
            <a:off x="636588" y="3230563"/>
            <a:ext cx="78708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400"/>
              <a:t>What do you think of how Finn handled this situation?  </a:t>
            </a:r>
          </a:p>
          <a:p>
            <a:pPr eaLnBrk="1" hangingPunct="1">
              <a:spcAft>
                <a:spcPts val="1200"/>
              </a:spcAft>
              <a:buFont typeface="Calibri" panose="020F0502020204030204" pitchFamily="34" charset="0"/>
              <a:buAutoNum type="arabicPeriod"/>
            </a:pPr>
            <a:r>
              <a:rPr lang="en-US" altLang="en-US" sz="2400"/>
              <a:t>Which of the 5 leadership skills did Finn demonstrate, or not?</a:t>
            </a:r>
          </a:p>
          <a:p>
            <a:pPr eaLnBrk="1" hangingPunct="1">
              <a:spcAft>
                <a:spcPts val="1200"/>
              </a:spcAft>
              <a:buFont typeface="Calibri" panose="020F0502020204030204" pitchFamily="34" charset="0"/>
              <a:buAutoNum type="arabicPeriod"/>
            </a:pPr>
            <a:r>
              <a:rPr lang="en-US" altLang="en-US" sz="2400"/>
              <a:t>What consequences might there be from Finn’s lack of leadership behavior both on the site in terms of safety outcomes and also during subsequent safety huddles?</a:t>
            </a:r>
          </a:p>
        </p:txBody>
      </p:sp>
      <p:pic>
        <p:nvPicPr>
          <p:cNvPr id="7" name="Picture 2" descr="To Check" title="3. To Check">
            <a:extLst>
              <a:ext uri="{FF2B5EF4-FFF2-40B4-BE49-F238E27FC236}">
                <a16:creationId xmlns:a16="http://schemas.microsoft.com/office/drawing/2014/main" id="{A1A2A886-CEAD-4902-AC63-845DD5823673}"/>
              </a:ext>
            </a:extLst>
          </p:cNvPr>
          <p:cNvPicPr>
            <a:picLocks noChangeAspect="1" noChangeArrowheads="1"/>
          </p:cNvPicPr>
          <p:nvPr/>
        </p:nvPicPr>
        <p:blipFill>
          <a:blip r:embed="rId4"/>
          <a:srcRect/>
          <a:stretch>
            <a:fillRect/>
          </a:stretch>
        </p:blipFill>
        <p:spPr bwMode="auto">
          <a:xfrm>
            <a:off x="80963" y="1409700"/>
            <a:ext cx="15303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F4D29FB8-6B9A-4708-888F-5BA1B7D7DB93}"/>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FD0EEC4-75D1-430A-A719-B7E25BB7A9C7}"/>
              </a:ext>
            </a:extLst>
          </p:cNvPr>
          <p:cNvSpPr>
            <a:spLocks noGrp="1" noChangeArrowheads="1"/>
          </p:cNvSpPr>
          <p:nvPr>
            <p:ph type="title"/>
          </p:nvPr>
        </p:nvSpPr>
        <p:spPr>
          <a:xfrm>
            <a:off x="457200" y="1825625"/>
            <a:ext cx="8229600" cy="1143000"/>
          </a:xfrm>
        </p:spPr>
        <p:txBody>
          <a:bodyPr/>
          <a:lstStyle/>
          <a:p>
            <a:r>
              <a:rPr lang="en-US" altLang="en-US" sz="3600" b="1">
                <a:solidFill>
                  <a:srgbClr val="FF0000"/>
                </a:solidFill>
              </a:rPr>
              <a:t>Who are Safety Leaders?</a:t>
            </a:r>
          </a:p>
        </p:txBody>
      </p:sp>
      <p:sp>
        <p:nvSpPr>
          <p:cNvPr id="4" name="Rectangle 3">
            <a:extLst>
              <a:ext uri="{FF2B5EF4-FFF2-40B4-BE49-F238E27FC236}">
                <a16:creationId xmlns:a16="http://schemas.microsoft.com/office/drawing/2014/main" id="{DC25BDF8-ACF6-462F-94FA-5B07DE7EA03D}"/>
              </a:ext>
            </a:extLst>
          </p:cNvPr>
          <p:cNvSpPr>
            <a:spLocks noChangeArrowheads="1"/>
          </p:cNvSpPr>
          <p:nvPr/>
        </p:nvSpPr>
        <p:spPr bwMode="auto">
          <a:xfrm>
            <a:off x="1031875" y="3038475"/>
            <a:ext cx="36464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Clr>
                <a:srgbClr val="FF0000"/>
              </a:buClr>
              <a:buFont typeface="Arial" panose="020B0604020202020204" pitchFamily="34" charset="0"/>
              <a:buChar char="•"/>
            </a:pPr>
            <a:r>
              <a:rPr lang="en-US" altLang="en-US" sz="2500"/>
              <a:t>Foremen</a:t>
            </a:r>
          </a:p>
          <a:p>
            <a:pPr eaLnBrk="1" hangingPunct="1">
              <a:buClr>
                <a:srgbClr val="FF0000"/>
              </a:buClr>
              <a:buFont typeface="Arial" panose="020B0604020202020204" pitchFamily="34" charset="0"/>
              <a:buChar char="•"/>
            </a:pPr>
            <a:r>
              <a:rPr lang="en-US" altLang="en-US" sz="2500"/>
              <a:t>Experienced workers</a:t>
            </a:r>
          </a:p>
          <a:p>
            <a:pPr eaLnBrk="1" hangingPunct="1">
              <a:buClr>
                <a:srgbClr val="FF0000"/>
              </a:buClr>
              <a:buFont typeface="Arial" panose="020B0604020202020204" pitchFamily="34" charset="0"/>
              <a:buChar char="•"/>
            </a:pPr>
            <a:r>
              <a:rPr lang="en-US" altLang="en-US" sz="2500"/>
              <a:t>Trainees/apprentices</a:t>
            </a:r>
          </a:p>
          <a:p>
            <a:pPr eaLnBrk="1" hangingPunct="1">
              <a:buClr>
                <a:srgbClr val="FF0000"/>
              </a:buClr>
              <a:buFont typeface="Arial" panose="020B0604020202020204" pitchFamily="34" charset="0"/>
              <a:buChar char="•"/>
            </a:pPr>
            <a:r>
              <a:rPr lang="en-US" altLang="en-US" sz="2500"/>
              <a:t>Superintendents</a:t>
            </a:r>
          </a:p>
          <a:p>
            <a:pPr eaLnBrk="1" hangingPunct="1">
              <a:buClr>
                <a:srgbClr val="FF0000"/>
              </a:buClr>
              <a:buFont typeface="Arial" panose="020B0604020202020204" pitchFamily="34" charset="0"/>
              <a:buChar char="•"/>
            </a:pPr>
            <a:r>
              <a:rPr lang="en-US" altLang="en-US" sz="2500"/>
              <a:t>Owners</a:t>
            </a:r>
          </a:p>
          <a:p>
            <a:pPr eaLnBrk="1" hangingPunct="1">
              <a:buClr>
                <a:srgbClr val="FF0000"/>
              </a:buClr>
              <a:buFont typeface="Arial" panose="020B0604020202020204" pitchFamily="34" charset="0"/>
              <a:buChar char="•"/>
            </a:pPr>
            <a:r>
              <a:rPr lang="en-US" altLang="en-US" sz="2500" b="1" i="1"/>
              <a:t>Anyone….Everyone</a:t>
            </a:r>
          </a:p>
        </p:txBody>
      </p:sp>
      <p:pic>
        <p:nvPicPr>
          <p:cNvPr id="3" name="Content Placeholder 2" descr="Photo of two workers" title="Picture">
            <a:extLst>
              <a:ext uri="{FF2B5EF4-FFF2-40B4-BE49-F238E27FC236}">
                <a16:creationId xmlns:a16="http://schemas.microsoft.com/office/drawing/2014/main" id="{92400875-978E-4BC9-94F3-BC88D80C9041}"/>
              </a:ext>
            </a:extLst>
          </p:cNvPr>
          <p:cNvPicPr>
            <a:picLocks noGrp="1" noChangeAspect="1"/>
          </p:cNvPicPr>
          <p:nvPr>
            <p:ph sz="quarter" idx="4"/>
          </p:nvPr>
        </p:nvPicPr>
        <p:blipFill>
          <a:blip r:embed="rId3"/>
          <a:srcRect l="9404" r="9404"/>
          <a:stretch>
            <a:fillRect/>
          </a:stretch>
        </p:blipFill>
        <p:spPr>
          <a:xfrm>
            <a:off x="5327650" y="3119438"/>
            <a:ext cx="2593975" cy="2246312"/>
          </a:xfr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344F6C-DC89-4C5E-A94A-708336389A29}"/>
              </a:ext>
            </a:extLst>
          </p:cNvPr>
          <p:cNvSpPr>
            <a:spLocks noGrp="1"/>
          </p:cNvSpPr>
          <p:nvPr>
            <p:ph type="title"/>
          </p:nvPr>
        </p:nvSpPr>
        <p:spPr>
          <a:xfrm>
            <a:off x="1663700" y="1447800"/>
            <a:ext cx="6223000" cy="446088"/>
          </a:xfrm>
        </p:spPr>
        <p:txBody>
          <a:bodyPr rtlCol="0">
            <a:normAutofit fontScale="90000"/>
          </a:bodyPr>
          <a:lstStyle/>
          <a:p>
            <a:pPr fontAlgn="auto">
              <a:spcAft>
                <a:spcPts val="0"/>
              </a:spcAft>
              <a:defRPr/>
            </a:pPr>
            <a:r>
              <a:rPr lang="en-US" sz="2400" dirty="0"/>
              <a:t>To Check Outcome B (Video)</a:t>
            </a:r>
          </a:p>
        </p:txBody>
      </p:sp>
      <p:sp>
        <p:nvSpPr>
          <p:cNvPr id="8" name="TextBox 7">
            <a:extLst>
              <a:ext uri="{FF2B5EF4-FFF2-40B4-BE49-F238E27FC236}">
                <a16:creationId xmlns:a16="http://schemas.microsoft.com/office/drawing/2014/main" id="{B2FB0827-CF43-4253-9DA5-7AD9E3F03E7B}"/>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To Check" title="3. To Check">
            <a:extLst>
              <a:ext uri="{FF2B5EF4-FFF2-40B4-BE49-F238E27FC236}">
                <a16:creationId xmlns:a16="http://schemas.microsoft.com/office/drawing/2014/main" id="{2C696BE0-47C5-4747-807C-E1441E56D3E0}"/>
              </a:ext>
            </a:extLst>
          </p:cNvPr>
          <p:cNvPicPr>
            <a:picLocks noChangeAspect="1" noChangeArrowheads="1"/>
          </p:cNvPicPr>
          <p:nvPr/>
        </p:nvPicPr>
        <p:blipFill>
          <a:blip r:embed="rId3"/>
          <a:srcRect/>
          <a:stretch>
            <a:fillRect/>
          </a:stretch>
        </p:blipFill>
        <p:spPr bwMode="auto">
          <a:xfrm>
            <a:off x="80963" y="1409700"/>
            <a:ext cx="1530350"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DC692CE3-45C5-4001-B9A6-CFD949C3D892}"/>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51558" name="Picture 2" descr="Team of construction workers outside in huddle, while team lead checks off items on a clipboard (alternate view)">
            <a:hlinkClick r:id="rId6" tooltip="Select image to launch video on YouTube and select CC for Closed-Captioning"/>
            <a:extLst>
              <a:ext uri="{FF2B5EF4-FFF2-40B4-BE49-F238E27FC236}">
                <a16:creationId xmlns:a16="http://schemas.microsoft.com/office/drawing/2014/main" id="{04443FA2-EAE3-4DE6-B8D8-6FE96E9755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192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8DD6-DF56-4C91-BC77-048A82DBF08E}"/>
              </a:ext>
            </a:extLst>
          </p:cNvPr>
          <p:cNvSpPr>
            <a:spLocks noGrp="1"/>
          </p:cNvSpPr>
          <p:nvPr>
            <p:ph type="title"/>
          </p:nvPr>
        </p:nvSpPr>
        <p:spPr>
          <a:xfrm>
            <a:off x="998538" y="2306638"/>
            <a:ext cx="6710362" cy="1069975"/>
          </a:xfrm>
        </p:spPr>
        <p:txBody>
          <a:bodyPr rtlCol="0">
            <a:normAutofit fontScale="90000"/>
          </a:bodyPr>
          <a:lstStyle/>
          <a:p>
            <a:pPr fontAlgn="auto">
              <a:spcAft>
                <a:spcPts val="0"/>
              </a:spcAft>
              <a:defRPr/>
            </a:pPr>
            <a:br>
              <a:rPr lang="en-US" sz="3600" b="1" dirty="0"/>
            </a:br>
            <a:r>
              <a:rPr lang="en-US" sz="4000" b="1" dirty="0"/>
              <a:t>To Check</a:t>
            </a:r>
            <a:br>
              <a:rPr lang="en-US" sz="4000" b="1" dirty="0"/>
            </a:br>
            <a:r>
              <a:rPr lang="en-US" sz="4000" b="1" dirty="0"/>
              <a:t>Discussion Questions:  </a:t>
            </a:r>
            <a:r>
              <a:rPr lang="en-US" sz="4000" b="1" dirty="0">
                <a:solidFill>
                  <a:srgbClr val="FF0000"/>
                </a:solidFill>
              </a:rPr>
              <a:t>Outcome B</a:t>
            </a:r>
            <a:br>
              <a:rPr lang="en-US" sz="4000" b="1" dirty="0">
                <a:solidFill>
                  <a:srgbClr val="FF0000"/>
                </a:solidFill>
              </a:rPr>
            </a:br>
            <a:endParaRPr lang="en-US" sz="4000" dirty="0"/>
          </a:p>
        </p:txBody>
      </p:sp>
      <p:pic>
        <p:nvPicPr>
          <p:cNvPr id="18" name="Picture 2" descr="Quote Bubble" title="Quote Bubble">
            <a:extLst>
              <a:ext uri="{FF2B5EF4-FFF2-40B4-BE49-F238E27FC236}">
                <a16:creationId xmlns:a16="http://schemas.microsoft.com/office/drawing/2014/main" id="{60E80FFF-F85C-4CE3-8430-37224C5FCA67}"/>
              </a:ext>
            </a:extLst>
          </p:cNvPr>
          <p:cNvPicPr>
            <a:picLocks noChangeAspect="1" noChangeArrowheads="1"/>
          </p:cNvPicPr>
          <p:nvPr/>
        </p:nvPicPr>
        <p:blipFill>
          <a:blip r:embed="rId3"/>
          <a:srcRect l="11940"/>
          <a:stretch>
            <a:fillRect/>
          </a:stretch>
        </p:blipFill>
        <p:spPr bwMode="auto">
          <a:xfrm>
            <a:off x="7534275" y="2105025"/>
            <a:ext cx="962025" cy="854075"/>
          </a:xfrm>
          <a:prstGeom prst="rect">
            <a:avLst/>
          </a:prstGeom>
          <a:noFill/>
          <a:ln w="9525">
            <a:noFill/>
            <a:miter lim="800000"/>
            <a:headEnd/>
            <a:tailEnd/>
          </a:ln>
        </p:spPr>
      </p:pic>
      <p:sp>
        <p:nvSpPr>
          <p:cNvPr id="8" name="Rectangle 7">
            <a:extLst>
              <a:ext uri="{FF2B5EF4-FFF2-40B4-BE49-F238E27FC236}">
                <a16:creationId xmlns:a16="http://schemas.microsoft.com/office/drawing/2014/main" id="{A498F878-B364-4726-8F2A-6C2CB77C9E88}"/>
              </a:ext>
            </a:extLst>
          </p:cNvPr>
          <p:cNvSpPr>
            <a:spLocks noChangeArrowheads="1"/>
          </p:cNvSpPr>
          <p:nvPr/>
        </p:nvSpPr>
        <p:spPr bwMode="auto">
          <a:xfrm>
            <a:off x="998538" y="3749675"/>
            <a:ext cx="731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of how Finn handled the situation this time?  </a:t>
            </a:r>
          </a:p>
          <a:p>
            <a:pPr eaLnBrk="1" hangingPunct="1">
              <a:spcAft>
                <a:spcPts val="1200"/>
              </a:spcAft>
              <a:buFont typeface="Calibri" panose="020F0502020204030204" pitchFamily="34" charset="0"/>
              <a:buAutoNum type="arabicPeriod"/>
            </a:pPr>
            <a:r>
              <a:rPr lang="en-US" altLang="en-US" sz="2500"/>
              <a:t>In terms of the leadership skills, describe how it was different from the first ending.</a:t>
            </a:r>
          </a:p>
        </p:txBody>
      </p:sp>
      <p:pic>
        <p:nvPicPr>
          <p:cNvPr id="7" name="Picture 2" descr="To Check" title="3. To Check">
            <a:extLst>
              <a:ext uri="{FF2B5EF4-FFF2-40B4-BE49-F238E27FC236}">
                <a16:creationId xmlns:a16="http://schemas.microsoft.com/office/drawing/2014/main" id="{ECDAB4BA-735E-4504-900F-C0E46DE6CE41}"/>
              </a:ext>
            </a:extLst>
          </p:cNvPr>
          <p:cNvPicPr>
            <a:picLocks noChangeAspect="1" noChangeArrowheads="1"/>
          </p:cNvPicPr>
          <p:nvPr/>
        </p:nvPicPr>
        <p:blipFill>
          <a:blip r:embed="rId4"/>
          <a:srcRect/>
          <a:stretch>
            <a:fillRect/>
          </a:stretch>
        </p:blipFill>
        <p:spPr bwMode="auto">
          <a:xfrm>
            <a:off x="80963" y="1409700"/>
            <a:ext cx="1530350"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22A55D4F-85EB-478D-AE45-E2B30184680A}"/>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 Check" title="3. To Check">
            <a:extLst>
              <a:ext uri="{FF2B5EF4-FFF2-40B4-BE49-F238E27FC236}">
                <a16:creationId xmlns:a16="http://schemas.microsoft.com/office/drawing/2014/main" id="{14D69FDD-0A2B-4F89-8CAB-E4A3D6EFCB01}"/>
              </a:ext>
            </a:extLst>
          </p:cNvPr>
          <p:cNvPicPr>
            <a:picLocks noChangeAspect="1" noChangeArrowheads="1"/>
          </p:cNvPicPr>
          <p:nvPr/>
        </p:nvPicPr>
        <p:blipFill>
          <a:blip r:embed="rId3"/>
          <a:srcRect/>
          <a:stretch>
            <a:fillRect/>
          </a:stretch>
        </p:blipFill>
        <p:spPr bwMode="auto">
          <a:xfrm>
            <a:off x="0" y="1427163"/>
            <a:ext cx="1517650" cy="371475"/>
          </a:xfrm>
          <a:prstGeom prst="rect">
            <a:avLst/>
          </a:prstGeom>
          <a:noFill/>
          <a:ln>
            <a:noFill/>
          </a:ln>
          <a:effectLst/>
        </p:spPr>
      </p:pic>
      <p:sp>
        <p:nvSpPr>
          <p:cNvPr id="155651" name="Title 1">
            <a:extLst>
              <a:ext uri="{FF2B5EF4-FFF2-40B4-BE49-F238E27FC236}">
                <a16:creationId xmlns:a16="http://schemas.microsoft.com/office/drawing/2014/main" id="{B2B3CFD0-D44C-47E4-9CC7-6251799E725C}"/>
              </a:ext>
            </a:extLst>
          </p:cNvPr>
          <p:cNvSpPr>
            <a:spLocks noGrp="1" noChangeArrowheads="1"/>
          </p:cNvSpPr>
          <p:nvPr>
            <p:ph type="title"/>
          </p:nvPr>
        </p:nvSpPr>
        <p:spPr>
          <a:xfrm>
            <a:off x="457200" y="1912938"/>
            <a:ext cx="8229600" cy="792162"/>
          </a:xfrm>
        </p:spPr>
        <p:txBody>
          <a:bodyPr/>
          <a:lstStyle/>
          <a:p>
            <a:r>
              <a:rPr lang="en-US" altLang="en-US" sz="3600" b="1"/>
              <a:t>To Check</a:t>
            </a:r>
            <a:br>
              <a:rPr lang="en-US" altLang="en-US" sz="3600" b="1"/>
            </a:br>
            <a:r>
              <a:rPr lang="en-US" altLang="en-US" sz="3600" b="1"/>
              <a:t>Situation - </a:t>
            </a:r>
            <a:r>
              <a:rPr lang="en-US" altLang="en-US" sz="3600" b="1">
                <a:solidFill>
                  <a:srgbClr val="FF0000"/>
                </a:solidFill>
              </a:rPr>
              <a:t>Key Points </a:t>
            </a:r>
          </a:p>
        </p:txBody>
      </p:sp>
      <p:sp>
        <p:nvSpPr>
          <p:cNvPr id="155652" name="Rectangle 16">
            <a:extLst>
              <a:ext uri="{FF2B5EF4-FFF2-40B4-BE49-F238E27FC236}">
                <a16:creationId xmlns:a16="http://schemas.microsoft.com/office/drawing/2014/main" id="{57FCAF5F-CD7E-46EF-AF85-C95683C9BCFE}"/>
              </a:ext>
            </a:extLst>
          </p:cNvPr>
          <p:cNvSpPr>
            <a:spLocks noChangeArrowheads="1"/>
          </p:cNvSpPr>
          <p:nvPr/>
        </p:nvSpPr>
        <p:spPr bwMode="auto">
          <a:xfrm>
            <a:off x="895350" y="3252788"/>
            <a:ext cx="7623175" cy="2170112"/>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Finn and his crew are in their daily safety huddle discussing the day’s tasks</a:t>
            </a:r>
          </a:p>
          <a:p>
            <a:pPr eaLnBrk="1" hangingPunct="1">
              <a:spcAft>
                <a:spcPts val="600"/>
              </a:spcAft>
              <a:buFont typeface="Arial" panose="020B0604020202020204" pitchFamily="34" charset="0"/>
              <a:buChar char="•"/>
            </a:pPr>
            <a:r>
              <a:rPr lang="en-US" altLang="en-US" sz="2500"/>
              <a:t>Finn asks if anyone has anything to discuss.</a:t>
            </a:r>
          </a:p>
          <a:p>
            <a:pPr eaLnBrk="1" hangingPunct="1">
              <a:spcAft>
                <a:spcPts val="600"/>
              </a:spcAft>
              <a:buFont typeface="Arial" panose="020B0604020202020204" pitchFamily="34" charset="0"/>
              <a:buChar char="•"/>
            </a:pPr>
            <a:r>
              <a:rPr lang="en-US" altLang="en-US" sz="2500"/>
              <a:t>Erika says she's concerned about the tiebacks. She’s heard TJ’s Roofing had been undoing them. </a:t>
            </a:r>
          </a:p>
        </p:txBody>
      </p:sp>
      <p:pic>
        <p:nvPicPr>
          <p:cNvPr id="6" name="Picture 5" descr="Scenario Main Menu" title="Decorative Image">
            <a:hlinkClick r:id="rId4" action="ppaction://hlinksldjump"/>
            <a:extLst>
              <a:ext uri="{FF2B5EF4-FFF2-40B4-BE49-F238E27FC236}">
                <a16:creationId xmlns:a16="http://schemas.microsoft.com/office/drawing/2014/main" id="{C591DF79-38AC-4D70-AD01-D57BB906B2AA}"/>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o Check" title="3. To Check">
            <a:extLst>
              <a:ext uri="{FF2B5EF4-FFF2-40B4-BE49-F238E27FC236}">
                <a16:creationId xmlns:a16="http://schemas.microsoft.com/office/drawing/2014/main" id="{AB128F8C-C03D-4372-85D7-D6E9F5B6A2DD}"/>
              </a:ext>
            </a:extLst>
          </p:cNvPr>
          <p:cNvPicPr>
            <a:picLocks noChangeAspect="1" noChangeArrowheads="1"/>
          </p:cNvPicPr>
          <p:nvPr/>
        </p:nvPicPr>
        <p:blipFill>
          <a:blip r:embed="rId3"/>
          <a:srcRect/>
          <a:stretch>
            <a:fillRect/>
          </a:stretch>
        </p:blipFill>
        <p:spPr bwMode="auto">
          <a:xfrm>
            <a:off x="92075" y="1455738"/>
            <a:ext cx="1517650" cy="371475"/>
          </a:xfrm>
          <a:prstGeom prst="rect">
            <a:avLst/>
          </a:prstGeom>
          <a:noFill/>
          <a:ln>
            <a:noFill/>
          </a:ln>
          <a:effectLst/>
        </p:spPr>
      </p:pic>
      <p:sp>
        <p:nvSpPr>
          <p:cNvPr id="157699" name="Title 1">
            <a:extLst>
              <a:ext uri="{FF2B5EF4-FFF2-40B4-BE49-F238E27FC236}">
                <a16:creationId xmlns:a16="http://schemas.microsoft.com/office/drawing/2014/main" id="{F0B5BA7A-06A7-44C0-B810-3698AD50E048}"/>
              </a:ext>
            </a:extLst>
          </p:cNvPr>
          <p:cNvSpPr>
            <a:spLocks noGrp="1" noChangeArrowheads="1"/>
          </p:cNvSpPr>
          <p:nvPr>
            <p:ph type="title"/>
          </p:nvPr>
        </p:nvSpPr>
        <p:spPr>
          <a:xfrm>
            <a:off x="1166813" y="2114550"/>
            <a:ext cx="6492875" cy="1143000"/>
          </a:xfrm>
        </p:spPr>
        <p:txBody>
          <a:bodyPr/>
          <a:lstStyle/>
          <a:p>
            <a:r>
              <a:rPr lang="en-US" altLang="en-US" sz="3600" b="1"/>
              <a:t>To Check</a:t>
            </a:r>
            <a:br>
              <a:rPr lang="en-US" altLang="en-US" sz="3600" b="1"/>
            </a:br>
            <a:r>
              <a:rPr lang="en-US" altLang="en-US" sz="3600" b="1"/>
              <a:t> Discussion Questions: </a:t>
            </a:r>
            <a:r>
              <a:rPr lang="en-US" altLang="en-US" sz="3600" b="1">
                <a:solidFill>
                  <a:srgbClr val="FF0000"/>
                </a:solidFill>
              </a:rPr>
              <a:t>Situation</a:t>
            </a:r>
            <a:r>
              <a:rPr lang="en-US" altLang="en-US" sz="3600"/>
              <a:t> </a:t>
            </a:r>
          </a:p>
        </p:txBody>
      </p:sp>
      <p:pic>
        <p:nvPicPr>
          <p:cNvPr id="20" name="Picture 2" descr="Quote Bubble" title="Quote Bubble">
            <a:extLst>
              <a:ext uri="{FF2B5EF4-FFF2-40B4-BE49-F238E27FC236}">
                <a16:creationId xmlns:a16="http://schemas.microsoft.com/office/drawing/2014/main" id="{CB378CF1-DC0E-4C99-886B-DF123F75AF10}"/>
              </a:ext>
            </a:extLst>
          </p:cNvPr>
          <p:cNvPicPr>
            <a:picLocks noChangeAspect="1" noChangeArrowheads="1"/>
          </p:cNvPicPr>
          <p:nvPr/>
        </p:nvPicPr>
        <p:blipFill>
          <a:blip r:embed="rId4"/>
          <a:srcRect l="11940"/>
          <a:stretch>
            <a:fillRect/>
          </a:stretch>
        </p:blipFill>
        <p:spPr bwMode="auto">
          <a:xfrm>
            <a:off x="7405688" y="1974850"/>
            <a:ext cx="962025" cy="852488"/>
          </a:xfrm>
          <a:prstGeom prst="rect">
            <a:avLst/>
          </a:prstGeom>
          <a:noFill/>
          <a:ln w="9525">
            <a:noFill/>
            <a:miter lim="800000"/>
            <a:headEnd/>
            <a:tailEnd/>
          </a:ln>
        </p:spPr>
      </p:pic>
      <p:sp>
        <p:nvSpPr>
          <p:cNvPr id="9" name="Rectangle 8">
            <a:extLst>
              <a:ext uri="{FF2B5EF4-FFF2-40B4-BE49-F238E27FC236}">
                <a16:creationId xmlns:a16="http://schemas.microsoft.com/office/drawing/2014/main" id="{8FC3F785-5C3D-4408-BB8A-77D82F5D856B}"/>
              </a:ext>
            </a:extLst>
          </p:cNvPr>
          <p:cNvSpPr>
            <a:spLocks noChangeArrowheads="1"/>
          </p:cNvSpPr>
          <p:nvPr/>
        </p:nvSpPr>
        <p:spPr bwMode="auto">
          <a:xfrm>
            <a:off x="912813" y="3689350"/>
            <a:ext cx="75533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do you think about Erika bringing up her concern about the roofing subcontractor during the safety huddle?</a:t>
            </a:r>
          </a:p>
          <a:p>
            <a:pPr eaLnBrk="1" hangingPunct="1">
              <a:spcAft>
                <a:spcPts val="600"/>
              </a:spcAft>
              <a:buFont typeface="Calibri" panose="020F0502020204030204" pitchFamily="34" charset="0"/>
              <a:buAutoNum type="arabicPeriod"/>
            </a:pPr>
            <a:r>
              <a:rPr lang="en-US" altLang="en-US" sz="2500"/>
              <a:t>What do you think Finn will do?   </a:t>
            </a:r>
          </a:p>
        </p:txBody>
      </p:sp>
      <p:pic>
        <p:nvPicPr>
          <p:cNvPr id="7" name="Picture 6" descr="Scenario Main Menu" title="Decorative Image">
            <a:hlinkClick r:id="rId5" action="ppaction://hlinksldjump"/>
            <a:extLst>
              <a:ext uri="{FF2B5EF4-FFF2-40B4-BE49-F238E27FC236}">
                <a16:creationId xmlns:a16="http://schemas.microsoft.com/office/drawing/2014/main" id="{0F2177D9-A891-4E7F-A8DE-7BC209B18DA2}"/>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109A-27FA-4CDD-8FE2-6CF5D658B13C}"/>
              </a:ext>
            </a:extLst>
          </p:cNvPr>
          <p:cNvSpPr>
            <a:spLocks noGrp="1"/>
          </p:cNvSpPr>
          <p:nvPr>
            <p:ph type="title"/>
          </p:nvPr>
        </p:nvSpPr>
        <p:spPr>
          <a:xfrm>
            <a:off x="850900" y="2052638"/>
            <a:ext cx="7399338" cy="792162"/>
          </a:xfrm>
        </p:spPr>
        <p:txBody>
          <a:bodyPr rtlCol="0">
            <a:normAutofit fontScale="90000"/>
          </a:bodyPr>
          <a:lstStyle/>
          <a:p>
            <a:pPr fontAlgn="auto">
              <a:spcAft>
                <a:spcPts val="0"/>
              </a:spcAft>
              <a:defRPr/>
            </a:pPr>
            <a:br>
              <a:rPr lang="en-US" sz="3600" dirty="0"/>
            </a:br>
            <a:r>
              <a:rPr lang="en-US" sz="4000" b="1" dirty="0"/>
              <a:t>To Check</a:t>
            </a:r>
            <a:br>
              <a:rPr lang="en-US" sz="4000" b="1" dirty="0"/>
            </a:br>
            <a:r>
              <a:rPr lang="en-US" sz="4000" b="1" dirty="0">
                <a:solidFill>
                  <a:srgbClr val="FF0000"/>
                </a:solidFill>
              </a:rPr>
              <a:t>Outcome A – Key Points</a:t>
            </a:r>
            <a:br>
              <a:rPr lang="en-US" sz="3600" b="1" dirty="0">
                <a:solidFill>
                  <a:srgbClr val="FF0000"/>
                </a:solidFill>
              </a:rPr>
            </a:br>
            <a:endParaRPr lang="en-US" sz="3600" dirty="0"/>
          </a:p>
        </p:txBody>
      </p:sp>
      <p:sp>
        <p:nvSpPr>
          <p:cNvPr id="159747" name="Rectangle 15">
            <a:extLst>
              <a:ext uri="{FF2B5EF4-FFF2-40B4-BE49-F238E27FC236}">
                <a16:creationId xmlns:a16="http://schemas.microsoft.com/office/drawing/2014/main" id="{7DC80F4B-672F-41D7-84C4-33204C357876}"/>
              </a:ext>
            </a:extLst>
          </p:cNvPr>
          <p:cNvSpPr>
            <a:spLocks noChangeArrowheads="1"/>
          </p:cNvSpPr>
          <p:nvPr/>
        </p:nvSpPr>
        <p:spPr bwMode="auto">
          <a:xfrm>
            <a:off x="982663" y="3379788"/>
            <a:ext cx="7267575" cy="170815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Finn thanks Erika for letting him know and the tells them it’s time to get to work.</a:t>
            </a:r>
          </a:p>
          <a:p>
            <a:pPr eaLnBrk="1" hangingPunct="1">
              <a:spcAft>
                <a:spcPts val="600"/>
              </a:spcAft>
              <a:buFont typeface="Arial" panose="020B0604020202020204" pitchFamily="34" charset="0"/>
              <a:buChar char="•"/>
            </a:pPr>
            <a:r>
              <a:rPr lang="en-US" altLang="en-US" sz="2500"/>
              <a:t>Erika inspects the tiebacks and notices one isn’t secure. She fixes it before starting work.</a:t>
            </a:r>
          </a:p>
        </p:txBody>
      </p:sp>
      <p:pic>
        <p:nvPicPr>
          <p:cNvPr id="6" name="Picture 2" descr="To Check" title="3. To Check">
            <a:extLst>
              <a:ext uri="{FF2B5EF4-FFF2-40B4-BE49-F238E27FC236}">
                <a16:creationId xmlns:a16="http://schemas.microsoft.com/office/drawing/2014/main" id="{E39FA78B-FACE-4CCC-88B7-A61051215DC8}"/>
              </a:ext>
            </a:extLst>
          </p:cNvPr>
          <p:cNvPicPr>
            <a:picLocks noChangeAspect="1" noChangeArrowheads="1"/>
          </p:cNvPicPr>
          <p:nvPr/>
        </p:nvPicPr>
        <p:blipFill>
          <a:blip r:embed="rId3"/>
          <a:srcRect/>
          <a:stretch>
            <a:fillRect/>
          </a:stretch>
        </p:blipFill>
        <p:spPr bwMode="auto">
          <a:xfrm>
            <a:off x="92075" y="1455738"/>
            <a:ext cx="1517650"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12765935-8C12-44DF-A7CB-F8BF3A3B6443}"/>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DEA5-6AEB-4F3D-AE06-61F574992DE7}"/>
              </a:ext>
            </a:extLst>
          </p:cNvPr>
          <p:cNvSpPr>
            <a:spLocks noGrp="1"/>
          </p:cNvSpPr>
          <p:nvPr>
            <p:ph type="title"/>
          </p:nvPr>
        </p:nvSpPr>
        <p:spPr>
          <a:xfrm>
            <a:off x="1219200" y="1982788"/>
            <a:ext cx="6683375" cy="1143000"/>
          </a:xfrm>
        </p:spPr>
        <p:txBody>
          <a:bodyPr rtlCol="0">
            <a:normAutofit fontScale="90000"/>
          </a:bodyPr>
          <a:lstStyle/>
          <a:p>
            <a:pPr fontAlgn="auto">
              <a:spcAft>
                <a:spcPts val="0"/>
              </a:spcAft>
              <a:defRPr/>
            </a:pPr>
            <a:br>
              <a:rPr lang="en-US" sz="3600" b="1" dirty="0"/>
            </a:br>
            <a:r>
              <a:rPr lang="en-US" sz="4000" b="1" dirty="0"/>
              <a:t>To Check</a:t>
            </a:r>
            <a:br>
              <a:rPr lang="en-US" sz="4000" b="1" dirty="0"/>
            </a:br>
            <a:r>
              <a:rPr lang="en-US" sz="4000" b="1" dirty="0"/>
              <a:t>Discussion Questions:  </a:t>
            </a:r>
            <a:r>
              <a:rPr lang="en-US" sz="4000" b="1" dirty="0">
                <a:solidFill>
                  <a:srgbClr val="FF0000"/>
                </a:solidFill>
              </a:rPr>
              <a:t>Outcome A</a:t>
            </a:r>
            <a:br>
              <a:rPr lang="en-US" sz="4000" b="1" dirty="0">
                <a:solidFill>
                  <a:srgbClr val="FF0000"/>
                </a:solidFill>
              </a:rPr>
            </a:br>
            <a:endParaRPr lang="en-US" sz="4000" dirty="0"/>
          </a:p>
        </p:txBody>
      </p:sp>
      <p:pic>
        <p:nvPicPr>
          <p:cNvPr id="16" name="Picture 2" descr="Quote Bubble" title="Quote Bubble">
            <a:extLst>
              <a:ext uri="{FF2B5EF4-FFF2-40B4-BE49-F238E27FC236}">
                <a16:creationId xmlns:a16="http://schemas.microsoft.com/office/drawing/2014/main" id="{C18B019E-D2A3-430E-8412-33AC32F4B3A9}"/>
              </a:ext>
            </a:extLst>
          </p:cNvPr>
          <p:cNvPicPr>
            <a:picLocks noChangeAspect="1" noChangeArrowheads="1"/>
          </p:cNvPicPr>
          <p:nvPr/>
        </p:nvPicPr>
        <p:blipFill>
          <a:blip r:embed="rId3"/>
          <a:srcRect l="11940"/>
          <a:stretch>
            <a:fillRect/>
          </a:stretch>
        </p:blipFill>
        <p:spPr bwMode="auto">
          <a:xfrm>
            <a:off x="7810500" y="1982788"/>
            <a:ext cx="963613" cy="854075"/>
          </a:xfrm>
          <a:prstGeom prst="rect">
            <a:avLst/>
          </a:prstGeom>
          <a:noFill/>
          <a:ln w="9525">
            <a:noFill/>
            <a:miter lim="800000"/>
            <a:headEnd/>
            <a:tailEnd/>
          </a:ln>
        </p:spPr>
      </p:pic>
      <p:sp>
        <p:nvSpPr>
          <p:cNvPr id="13" name="Rectangle 12" descr="To Check" title="To Check">
            <a:extLst>
              <a:ext uri="{FF2B5EF4-FFF2-40B4-BE49-F238E27FC236}">
                <a16:creationId xmlns:a16="http://schemas.microsoft.com/office/drawing/2014/main" id="{B3D76DED-26B7-46C2-9F0A-A5B442074F13}"/>
              </a:ext>
            </a:extLst>
          </p:cNvPr>
          <p:cNvSpPr/>
          <p:nvPr/>
        </p:nvSpPr>
        <p:spPr>
          <a:xfrm>
            <a:off x="968375" y="3268663"/>
            <a:ext cx="7699375" cy="2938462"/>
          </a:xfrm>
          <a:prstGeom prst="rect">
            <a:avLst/>
          </a:prstGeom>
        </p:spPr>
        <p:txBody>
          <a:bodyPr>
            <a:spAutoFit/>
          </a:bodyPr>
          <a:lstStyle/>
          <a:p>
            <a:pPr marL="457200" indent="-457200" eaLnBrk="1" fontAlgn="auto" hangingPunct="1">
              <a:spcBef>
                <a:spcPts val="0"/>
              </a:spcBef>
              <a:spcAft>
                <a:spcPts val="600"/>
              </a:spcAft>
              <a:buFont typeface="+mj-lt"/>
              <a:buAutoNum type="arabicPeriod"/>
              <a:defRPr/>
            </a:pPr>
            <a:r>
              <a:rPr lang="en-US" sz="2500" dirty="0">
                <a:latin typeface="+mn-lt"/>
              </a:rPr>
              <a:t>What do you think about how Finn handled this situation?  </a:t>
            </a:r>
          </a:p>
          <a:p>
            <a:pPr marL="457200" indent="-457200" eaLnBrk="1" fontAlgn="auto" hangingPunct="1">
              <a:spcBef>
                <a:spcPts val="0"/>
              </a:spcBef>
              <a:spcAft>
                <a:spcPts val="600"/>
              </a:spcAft>
              <a:buFont typeface="+mj-lt"/>
              <a:buAutoNum type="arabicPeriod"/>
              <a:defRPr/>
            </a:pPr>
            <a:r>
              <a:rPr lang="en-US" sz="2500" dirty="0">
                <a:latin typeface="+mn-lt"/>
              </a:rPr>
              <a:t>Which of the 5 leadership skills did Finn demonstrate, or not?</a:t>
            </a:r>
          </a:p>
          <a:p>
            <a:pPr marL="457200" indent="-457200" eaLnBrk="1" fontAlgn="auto" hangingPunct="1">
              <a:spcBef>
                <a:spcPts val="0"/>
              </a:spcBef>
              <a:spcAft>
                <a:spcPts val="600"/>
              </a:spcAft>
              <a:buFont typeface="+mj-lt"/>
              <a:buAutoNum type="arabicPeriod"/>
              <a:defRPr/>
            </a:pPr>
            <a:r>
              <a:rPr lang="en-US" sz="2500" dirty="0">
                <a:latin typeface="+mn-lt"/>
              </a:rPr>
              <a:t>What consequences might there be from Finn’s lack of leadership in terms of safety outcomes and also during subsequent safety huddles?</a:t>
            </a:r>
          </a:p>
        </p:txBody>
      </p:sp>
      <p:pic>
        <p:nvPicPr>
          <p:cNvPr id="7" name="Picture 2" descr="To Check" title="3. To Check">
            <a:extLst>
              <a:ext uri="{FF2B5EF4-FFF2-40B4-BE49-F238E27FC236}">
                <a16:creationId xmlns:a16="http://schemas.microsoft.com/office/drawing/2014/main" id="{0D3AA1DB-F30B-447E-A5E7-5B60D406FE80}"/>
              </a:ext>
            </a:extLst>
          </p:cNvPr>
          <p:cNvPicPr>
            <a:picLocks noChangeAspect="1" noChangeArrowheads="1"/>
          </p:cNvPicPr>
          <p:nvPr/>
        </p:nvPicPr>
        <p:blipFill>
          <a:blip r:embed="rId4"/>
          <a:srcRect/>
          <a:stretch>
            <a:fillRect/>
          </a:stretch>
        </p:blipFill>
        <p:spPr bwMode="auto">
          <a:xfrm>
            <a:off x="92075" y="1455738"/>
            <a:ext cx="15176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54BEED3A-563C-4FB9-B336-0BE5E4648F53}"/>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A66E-3D3D-4022-80E7-F19A2350C709}"/>
              </a:ext>
            </a:extLst>
          </p:cNvPr>
          <p:cNvSpPr>
            <a:spLocks noGrp="1"/>
          </p:cNvSpPr>
          <p:nvPr>
            <p:ph type="title"/>
          </p:nvPr>
        </p:nvSpPr>
        <p:spPr>
          <a:xfrm>
            <a:off x="1233488" y="1624013"/>
            <a:ext cx="6831012" cy="844550"/>
          </a:xfrm>
        </p:spPr>
        <p:txBody>
          <a:bodyPr rtlCol="0">
            <a:normAutofit fontScale="90000"/>
          </a:bodyPr>
          <a:lstStyle/>
          <a:p>
            <a:pPr fontAlgn="auto">
              <a:spcAft>
                <a:spcPts val="0"/>
              </a:spcAft>
              <a:defRPr/>
            </a:pPr>
            <a:br>
              <a:rPr lang="en-US" sz="3600" b="1" dirty="0"/>
            </a:br>
            <a:r>
              <a:rPr lang="en-US" sz="4000" b="1" dirty="0"/>
              <a:t>To Check</a:t>
            </a:r>
            <a:br>
              <a:rPr lang="en-US" sz="4000" b="1" dirty="0"/>
            </a:br>
            <a:r>
              <a:rPr lang="en-US" sz="4000" dirty="0"/>
              <a:t> </a:t>
            </a:r>
            <a:r>
              <a:rPr lang="en-US" sz="4000" b="1" dirty="0">
                <a:solidFill>
                  <a:srgbClr val="FF0000"/>
                </a:solidFill>
              </a:rPr>
              <a:t>Outcome B – Key Points</a:t>
            </a:r>
            <a:br>
              <a:rPr lang="en-US" sz="3600" b="1" dirty="0">
                <a:solidFill>
                  <a:srgbClr val="FF0000"/>
                </a:solidFill>
              </a:rPr>
            </a:br>
            <a:endParaRPr lang="en-US" sz="3600" dirty="0"/>
          </a:p>
        </p:txBody>
      </p:sp>
      <p:sp>
        <p:nvSpPr>
          <p:cNvPr id="163843" name="Rectangle 18">
            <a:extLst>
              <a:ext uri="{FF2B5EF4-FFF2-40B4-BE49-F238E27FC236}">
                <a16:creationId xmlns:a16="http://schemas.microsoft.com/office/drawing/2014/main" id="{5104D0BD-A7D0-4FAC-8081-76CA1E1EFBC8}"/>
              </a:ext>
            </a:extLst>
          </p:cNvPr>
          <p:cNvSpPr>
            <a:spLocks noChangeArrowheads="1"/>
          </p:cNvSpPr>
          <p:nvPr/>
        </p:nvSpPr>
        <p:spPr bwMode="auto">
          <a:xfrm>
            <a:off x="598488" y="2698750"/>
            <a:ext cx="7869237" cy="363220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200"/>
              <a:t>Finn is surprised and asks if others have seen or heard the same thing. Enzo, says yes. </a:t>
            </a:r>
          </a:p>
          <a:p>
            <a:pPr eaLnBrk="1" hangingPunct="1">
              <a:spcAft>
                <a:spcPts val="600"/>
              </a:spcAft>
              <a:buFont typeface="Arial" panose="020B0604020202020204" pitchFamily="34" charset="0"/>
              <a:buChar char="•"/>
            </a:pPr>
            <a:r>
              <a:rPr lang="en-US" altLang="en-US" sz="2200"/>
              <a:t>Finn thanks his crew for paying attention to hazards and for speaking up.  He then speaks to the subcontractor about his concerns and says he won’t let his crew go onto this site unless tiebacks are secure. </a:t>
            </a:r>
          </a:p>
          <a:p>
            <a:pPr eaLnBrk="1" hangingPunct="1">
              <a:spcAft>
                <a:spcPts val="600"/>
              </a:spcAft>
              <a:buFont typeface="Arial" panose="020B0604020202020204" pitchFamily="34" charset="0"/>
              <a:buChar char="•"/>
            </a:pPr>
            <a:r>
              <a:rPr lang="en-US" altLang="en-US" sz="2200"/>
              <a:t>The subcontractor gets defensive but gathers his workers and tells them never to untie any suspended scaffold tiebacks or lifelines and if they ever see any that are unsecured tell him so he can make sure the problem is immediately fixed.</a:t>
            </a:r>
          </a:p>
        </p:txBody>
      </p:sp>
      <p:pic>
        <p:nvPicPr>
          <p:cNvPr id="6" name="Picture 2" descr="To Check" title="3. To Check">
            <a:extLst>
              <a:ext uri="{FF2B5EF4-FFF2-40B4-BE49-F238E27FC236}">
                <a16:creationId xmlns:a16="http://schemas.microsoft.com/office/drawing/2014/main" id="{630CAC1B-8891-4CFA-9856-1B3DDF58FA9D}"/>
              </a:ext>
            </a:extLst>
          </p:cNvPr>
          <p:cNvPicPr>
            <a:picLocks noChangeAspect="1" noChangeArrowheads="1"/>
          </p:cNvPicPr>
          <p:nvPr/>
        </p:nvPicPr>
        <p:blipFill>
          <a:blip r:embed="rId3"/>
          <a:srcRect/>
          <a:stretch>
            <a:fillRect/>
          </a:stretch>
        </p:blipFill>
        <p:spPr bwMode="auto">
          <a:xfrm>
            <a:off x="92075" y="1455738"/>
            <a:ext cx="1517650"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2163B5BB-F28A-4134-9D5D-226583A999C7}"/>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66672F7-A9C0-4D07-AA2E-C05E38504EF2}"/>
              </a:ext>
            </a:extLst>
          </p:cNvPr>
          <p:cNvSpPr>
            <a:spLocks noGrp="1" noChangeArrowheads="1"/>
          </p:cNvSpPr>
          <p:nvPr>
            <p:ph type="title"/>
          </p:nvPr>
        </p:nvSpPr>
        <p:spPr>
          <a:xfrm>
            <a:off x="852488" y="2509838"/>
            <a:ext cx="6873875" cy="779462"/>
          </a:xfrm>
        </p:spPr>
        <p:txBody>
          <a:bodyPr/>
          <a:lstStyle/>
          <a:p>
            <a:r>
              <a:rPr lang="en-US" altLang="en-US" sz="3600" b="1"/>
              <a:t>To Check</a:t>
            </a:r>
            <a:br>
              <a:rPr lang="en-US" altLang="en-US" sz="3600" b="1"/>
            </a:br>
            <a:r>
              <a:rPr lang="en-US" altLang="en-US" sz="3600" b="1"/>
              <a:t> Discussion Questions:  </a:t>
            </a:r>
            <a:r>
              <a:rPr lang="en-US" altLang="en-US" sz="3600" b="1">
                <a:solidFill>
                  <a:srgbClr val="FF0000"/>
                </a:solidFill>
              </a:rPr>
              <a:t>Outcome B</a:t>
            </a:r>
            <a:br>
              <a:rPr lang="en-US" altLang="en-US" sz="3600" b="1">
                <a:solidFill>
                  <a:srgbClr val="FF0000"/>
                </a:solidFill>
              </a:rPr>
            </a:br>
            <a:endParaRPr lang="en-US" altLang="en-US" sz="3600"/>
          </a:p>
        </p:txBody>
      </p:sp>
      <p:pic>
        <p:nvPicPr>
          <p:cNvPr id="18" name="Picture 2" descr="Quote Bubble" title="Quote Bubble">
            <a:extLst>
              <a:ext uri="{FF2B5EF4-FFF2-40B4-BE49-F238E27FC236}">
                <a16:creationId xmlns:a16="http://schemas.microsoft.com/office/drawing/2014/main" id="{5B7510EB-9424-455A-87BE-83702CFAE806}"/>
              </a:ext>
            </a:extLst>
          </p:cNvPr>
          <p:cNvPicPr>
            <a:picLocks noChangeAspect="1" noChangeArrowheads="1"/>
          </p:cNvPicPr>
          <p:nvPr/>
        </p:nvPicPr>
        <p:blipFill>
          <a:blip r:embed="rId3"/>
          <a:srcRect l="11940"/>
          <a:stretch>
            <a:fillRect/>
          </a:stretch>
        </p:blipFill>
        <p:spPr bwMode="auto">
          <a:xfrm>
            <a:off x="7534275" y="1927225"/>
            <a:ext cx="962025" cy="854075"/>
          </a:xfrm>
          <a:prstGeom prst="rect">
            <a:avLst/>
          </a:prstGeom>
          <a:noFill/>
          <a:ln w="9525">
            <a:noFill/>
            <a:miter lim="800000"/>
            <a:headEnd/>
            <a:tailEnd/>
          </a:ln>
        </p:spPr>
      </p:pic>
      <p:sp>
        <p:nvSpPr>
          <p:cNvPr id="8" name="Rectangle 7">
            <a:extLst>
              <a:ext uri="{FF2B5EF4-FFF2-40B4-BE49-F238E27FC236}">
                <a16:creationId xmlns:a16="http://schemas.microsoft.com/office/drawing/2014/main" id="{D2AD657C-C9F0-4817-A9EC-F51BAC4412F0}"/>
              </a:ext>
            </a:extLst>
          </p:cNvPr>
          <p:cNvSpPr>
            <a:spLocks noChangeArrowheads="1"/>
          </p:cNvSpPr>
          <p:nvPr/>
        </p:nvSpPr>
        <p:spPr bwMode="auto">
          <a:xfrm>
            <a:off x="1150938" y="3444875"/>
            <a:ext cx="67675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do you think of how Finn handled the situation this time?  </a:t>
            </a:r>
          </a:p>
          <a:p>
            <a:pPr eaLnBrk="1" hangingPunct="1">
              <a:spcAft>
                <a:spcPts val="1200"/>
              </a:spcAft>
              <a:buFont typeface="Calibri" panose="020F0502020204030204" pitchFamily="34" charset="0"/>
              <a:buAutoNum type="arabicPeriod"/>
            </a:pPr>
            <a:r>
              <a:rPr lang="en-US" altLang="en-US" sz="2500"/>
              <a:t>Describe how it was different from the first ending specifically focusing on which of the 5 leadership skills Finn displayed. </a:t>
            </a:r>
          </a:p>
        </p:txBody>
      </p:sp>
      <p:pic>
        <p:nvPicPr>
          <p:cNvPr id="7" name="Picture 2" descr="To Check" title="3. To Check">
            <a:extLst>
              <a:ext uri="{FF2B5EF4-FFF2-40B4-BE49-F238E27FC236}">
                <a16:creationId xmlns:a16="http://schemas.microsoft.com/office/drawing/2014/main" id="{4E99D107-A629-4894-BB8C-F9C3A68EABA0}"/>
              </a:ext>
            </a:extLst>
          </p:cNvPr>
          <p:cNvPicPr>
            <a:picLocks noChangeAspect="1" noChangeArrowheads="1"/>
          </p:cNvPicPr>
          <p:nvPr/>
        </p:nvPicPr>
        <p:blipFill>
          <a:blip r:embed="rId4"/>
          <a:srcRect/>
          <a:stretch>
            <a:fillRect/>
          </a:stretch>
        </p:blipFill>
        <p:spPr bwMode="auto">
          <a:xfrm>
            <a:off x="92075" y="1455738"/>
            <a:ext cx="1517650"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7BA2C542-544B-480D-91F1-D50D12964D41}"/>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o Check" title="3. To Check">
            <a:extLst>
              <a:ext uri="{FF2B5EF4-FFF2-40B4-BE49-F238E27FC236}">
                <a16:creationId xmlns:a16="http://schemas.microsoft.com/office/drawing/2014/main" id="{9799D951-C472-4877-8DEB-01FE0791DAEE}"/>
              </a:ext>
            </a:extLst>
          </p:cNvPr>
          <p:cNvPicPr>
            <a:picLocks noChangeAspect="1" noChangeArrowheads="1"/>
          </p:cNvPicPr>
          <p:nvPr/>
        </p:nvPicPr>
        <p:blipFill>
          <a:blip r:embed="rId3"/>
          <a:srcRect/>
          <a:stretch>
            <a:fillRect/>
          </a:stretch>
        </p:blipFill>
        <p:spPr bwMode="auto">
          <a:xfrm>
            <a:off x="101600" y="1389063"/>
            <a:ext cx="1524000" cy="371475"/>
          </a:xfrm>
          <a:prstGeom prst="rect">
            <a:avLst/>
          </a:prstGeom>
          <a:noFill/>
          <a:ln>
            <a:noFill/>
          </a:ln>
          <a:effectLst/>
        </p:spPr>
      </p:pic>
      <p:sp>
        <p:nvSpPr>
          <p:cNvPr id="167939" name="Title 1" hidden="1">
            <a:extLst>
              <a:ext uri="{FF2B5EF4-FFF2-40B4-BE49-F238E27FC236}">
                <a16:creationId xmlns:a16="http://schemas.microsoft.com/office/drawing/2014/main" id="{EABDF972-EBA4-48A9-BA4F-0F628D9B5921}"/>
              </a:ext>
            </a:extLst>
          </p:cNvPr>
          <p:cNvSpPr>
            <a:spLocks noGrp="1" noChangeArrowheads="1"/>
          </p:cNvSpPr>
          <p:nvPr>
            <p:ph type="title"/>
          </p:nvPr>
        </p:nvSpPr>
        <p:spPr>
          <a:xfrm>
            <a:off x="1625600" y="1447800"/>
            <a:ext cx="6375400" cy="673100"/>
          </a:xfrm>
        </p:spPr>
        <p:txBody>
          <a:bodyPr/>
          <a:lstStyle/>
          <a:p>
            <a:r>
              <a:rPr lang="en-US" altLang="en-US" sz="2400"/>
              <a:t>To Check Situation</a:t>
            </a:r>
          </a:p>
        </p:txBody>
      </p:sp>
      <p:sp>
        <p:nvSpPr>
          <p:cNvPr id="8" name="TextBox 7">
            <a:extLst>
              <a:ext uri="{FF2B5EF4-FFF2-40B4-BE49-F238E27FC236}">
                <a16:creationId xmlns:a16="http://schemas.microsoft.com/office/drawing/2014/main" id="{CDD1003B-E296-4540-B877-F1BF40C68DC6}"/>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DC703ACA-2229-4935-A0F1-7F1052EF1092}"/>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67942" name="Picture 2">
            <a:hlinkClick r:id="rId6" tooltip="Select image to launch video on YouTube and select CC for Closed-Captioning"/>
            <a:extLst>
              <a:ext uri="{FF2B5EF4-FFF2-40B4-BE49-F238E27FC236}">
                <a16:creationId xmlns:a16="http://schemas.microsoft.com/office/drawing/2014/main" id="{DA80B4E6-CF02-47AB-87AF-3707094721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065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o Check" title="3. To Check">
            <a:extLst>
              <a:ext uri="{FF2B5EF4-FFF2-40B4-BE49-F238E27FC236}">
                <a16:creationId xmlns:a16="http://schemas.microsoft.com/office/drawing/2014/main" id="{37574D00-91F3-4758-A386-6E427295AF7F}"/>
              </a:ext>
            </a:extLst>
          </p:cNvPr>
          <p:cNvPicPr>
            <a:picLocks noChangeAspect="1" noChangeArrowheads="1"/>
          </p:cNvPicPr>
          <p:nvPr/>
        </p:nvPicPr>
        <p:blipFill>
          <a:blip r:embed="rId3"/>
          <a:srcRect/>
          <a:stretch>
            <a:fillRect/>
          </a:stretch>
        </p:blipFill>
        <p:spPr bwMode="auto">
          <a:xfrm>
            <a:off x="88900" y="1414463"/>
            <a:ext cx="1524000" cy="371475"/>
          </a:xfrm>
          <a:prstGeom prst="rect">
            <a:avLst/>
          </a:prstGeom>
          <a:noFill/>
          <a:ln>
            <a:noFill/>
          </a:ln>
          <a:effectLst/>
        </p:spPr>
      </p:pic>
      <p:sp>
        <p:nvSpPr>
          <p:cNvPr id="169987" name="Title 1">
            <a:extLst>
              <a:ext uri="{FF2B5EF4-FFF2-40B4-BE49-F238E27FC236}">
                <a16:creationId xmlns:a16="http://schemas.microsoft.com/office/drawing/2014/main" id="{7C9EB60C-D506-4CB1-9F06-546A28435D36}"/>
              </a:ext>
            </a:extLst>
          </p:cNvPr>
          <p:cNvSpPr>
            <a:spLocks noGrp="1" noChangeArrowheads="1"/>
          </p:cNvSpPr>
          <p:nvPr>
            <p:ph type="title"/>
          </p:nvPr>
        </p:nvSpPr>
        <p:spPr>
          <a:xfrm>
            <a:off x="1612900" y="1406525"/>
            <a:ext cx="5867400" cy="1143000"/>
          </a:xfrm>
        </p:spPr>
        <p:txBody>
          <a:bodyPr/>
          <a:lstStyle/>
          <a:p>
            <a:r>
              <a:rPr lang="en-US" altLang="en-US" sz="3600" b="1"/>
              <a:t>To Check</a:t>
            </a:r>
            <a:br>
              <a:rPr lang="en-US" altLang="en-US" sz="3600"/>
            </a:br>
            <a:r>
              <a:rPr lang="en-US" altLang="en-US" sz="3600"/>
              <a:t> </a:t>
            </a:r>
            <a:r>
              <a:rPr lang="en-US" altLang="en-US" sz="3600" b="1">
                <a:solidFill>
                  <a:srgbClr val="FF0000"/>
                </a:solidFill>
              </a:rPr>
              <a:t>Outcome A</a:t>
            </a:r>
            <a:endParaRPr lang="en-US" altLang="en-US" sz="3600"/>
          </a:p>
        </p:txBody>
      </p:sp>
      <p:sp>
        <p:nvSpPr>
          <p:cNvPr id="169988" name="Rectangle 7">
            <a:extLst>
              <a:ext uri="{FF2B5EF4-FFF2-40B4-BE49-F238E27FC236}">
                <a16:creationId xmlns:a16="http://schemas.microsoft.com/office/drawing/2014/main" id="{E3395826-4745-4C1B-94F3-A55EF11F054D}"/>
              </a:ext>
            </a:extLst>
          </p:cNvPr>
          <p:cNvSpPr>
            <a:spLocks noChangeArrowheads="1"/>
          </p:cNvSpPr>
          <p:nvPr/>
        </p:nvSpPr>
        <p:spPr bwMode="auto">
          <a:xfrm>
            <a:off x="574675" y="2603500"/>
            <a:ext cx="8035925"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Without using any of the leadership skills, role play how </a:t>
            </a:r>
            <a:r>
              <a:rPr lang="en-US" altLang="en-US" sz="2500">
                <a:solidFill>
                  <a:srgbClr val="FF0000"/>
                </a:solidFill>
              </a:rPr>
              <a:t>Finn </a:t>
            </a:r>
            <a:r>
              <a:rPr lang="en-US" altLang="en-US" sz="2500"/>
              <a:t>might respond to </a:t>
            </a:r>
            <a:r>
              <a:rPr lang="en-US" altLang="en-US" sz="2500">
                <a:solidFill>
                  <a:srgbClr val="FF0000"/>
                </a:solidFill>
              </a:rPr>
              <a:t>Erika’s (or Erik) </a:t>
            </a:r>
            <a:r>
              <a:rPr lang="en-US" altLang="en-US" sz="2500"/>
              <a:t>concerns. </a:t>
            </a:r>
            <a:r>
              <a:rPr lang="en-US" altLang="en-US" sz="2500" b="1"/>
              <a:t>DO NOT </a:t>
            </a:r>
            <a:r>
              <a:rPr lang="en-US" altLang="en-US" sz="2500"/>
              <a:t>use any of the 5 leadership skills.</a:t>
            </a:r>
          </a:p>
        </p:txBody>
      </p:sp>
      <p:sp>
        <p:nvSpPr>
          <p:cNvPr id="11" name="Content Placeholder 3">
            <a:extLst>
              <a:ext uri="{FF2B5EF4-FFF2-40B4-BE49-F238E27FC236}">
                <a16:creationId xmlns:a16="http://schemas.microsoft.com/office/drawing/2014/main" id="{2A5DC0B8-CC1E-46DB-A12A-7DE6AE6365D7}"/>
              </a:ext>
            </a:extLst>
          </p:cNvPr>
          <p:cNvSpPr txBox="1">
            <a:spLocks/>
          </p:cNvSpPr>
          <p:nvPr/>
        </p:nvSpPr>
        <p:spPr>
          <a:xfrm>
            <a:off x="574675" y="4057650"/>
            <a:ext cx="8293100" cy="23272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1200"/>
              </a:spcAft>
              <a:buFont typeface="Arial"/>
              <a:buNone/>
              <a:defRPr/>
            </a:pPr>
            <a:r>
              <a:rPr lang="en-US" sz="2500" b="1" dirty="0">
                <a:solidFill>
                  <a:srgbClr val="FF0000"/>
                </a:solidFill>
              </a:rPr>
              <a:t>Discussion Questions for Outcome A</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What did Finn say to Erika?</a:t>
            </a:r>
          </a:p>
          <a:p>
            <a:pPr marL="457200" indent="-457200" fontAlgn="auto">
              <a:spcBef>
                <a:spcPts val="0"/>
              </a:spcBef>
              <a:spcAft>
                <a:spcPts val="600"/>
              </a:spcAft>
              <a:buFont typeface="+mj-lt"/>
              <a:buAutoNum type="arabicPeriod"/>
              <a:defRPr/>
            </a:pPr>
            <a:r>
              <a:rPr lang="en-US" sz="2500" dirty="0"/>
              <a:t>How did Erika (Erik) respond?</a:t>
            </a:r>
          </a:p>
          <a:p>
            <a:pPr marL="457200" indent="-457200" fontAlgn="auto">
              <a:spcBef>
                <a:spcPts val="0"/>
              </a:spcBef>
              <a:spcAft>
                <a:spcPts val="600"/>
              </a:spcAft>
              <a:buFont typeface="+mj-lt"/>
              <a:buAutoNum type="arabicPeriod"/>
              <a:defRPr/>
            </a:pPr>
            <a:r>
              <a:rPr lang="en-US" sz="2500" dirty="0"/>
              <a:t>In what way(s) might Finn’s response affect the rest of the team?</a:t>
            </a:r>
          </a:p>
        </p:txBody>
      </p:sp>
      <p:pic>
        <p:nvPicPr>
          <p:cNvPr id="7" name="Picture 6" descr="Scenario Main Menu" title="Decorative Image">
            <a:hlinkClick r:id="rId4" action="ppaction://hlinksldjump"/>
            <a:extLst>
              <a:ext uri="{FF2B5EF4-FFF2-40B4-BE49-F238E27FC236}">
                <a16:creationId xmlns:a16="http://schemas.microsoft.com/office/drawing/2014/main" id="{83A7B035-67FB-41DF-9CCD-983BEF78D7C4}"/>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hidden="1">
            <a:extLst>
              <a:ext uri="{FF2B5EF4-FFF2-40B4-BE49-F238E27FC236}">
                <a16:creationId xmlns:a16="http://schemas.microsoft.com/office/drawing/2014/main" id="{0A3BAF84-5998-4A6D-B0A3-C61E44F48B8D}"/>
              </a:ext>
            </a:extLst>
          </p:cNvPr>
          <p:cNvSpPr>
            <a:spLocks noGrp="1" noChangeArrowheads="1"/>
          </p:cNvSpPr>
          <p:nvPr>
            <p:ph type="title"/>
          </p:nvPr>
        </p:nvSpPr>
        <p:spPr>
          <a:xfrm>
            <a:off x="457200" y="1447800"/>
            <a:ext cx="8229600" cy="1143000"/>
          </a:xfrm>
        </p:spPr>
        <p:txBody>
          <a:bodyPr/>
          <a:lstStyle/>
          <a:p>
            <a:r>
              <a:rPr lang="en-US" altLang="en-US" sz="2400"/>
              <a:t>Safety Leaders</a:t>
            </a:r>
          </a:p>
        </p:txBody>
      </p:sp>
      <p:sp>
        <p:nvSpPr>
          <p:cNvPr id="25" name="Oval 24" descr="Safety Leaders" title="Oval Shape">
            <a:extLst>
              <a:ext uri="{FF2B5EF4-FFF2-40B4-BE49-F238E27FC236}">
                <a16:creationId xmlns:a16="http://schemas.microsoft.com/office/drawing/2014/main" id="{F686F5D8-83C3-4A59-88A2-0F8B097CFE0D}"/>
              </a:ext>
            </a:extLst>
          </p:cNvPr>
          <p:cNvSpPr/>
          <p:nvPr/>
        </p:nvSpPr>
        <p:spPr>
          <a:xfrm>
            <a:off x="609600" y="3221642"/>
            <a:ext cx="3038412" cy="1655158"/>
          </a:xfrm>
          <a:prstGeom prst="ellipse">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ln w="1905" cmpd="sng">
                  <a:solidFill>
                    <a:schemeClr val="tx1"/>
                  </a:solidFill>
                </a:ln>
                <a:solidFill>
                  <a:schemeClr val="tx1"/>
                </a:solidFill>
                <a:ea typeface="Cambria"/>
                <a:cs typeface="Times New Roman"/>
              </a:rPr>
              <a:t>Safety Leaders</a:t>
            </a:r>
          </a:p>
        </p:txBody>
      </p:sp>
      <p:cxnSp>
        <p:nvCxnSpPr>
          <p:cNvPr id="26" name="Straight Arrow Connector 25" descr="Black Arrow from Safty Leaders to Safety Programs &amp; Policies" title="Straight Arrow Connector">
            <a:extLst>
              <a:ext uri="{FF2B5EF4-FFF2-40B4-BE49-F238E27FC236}">
                <a16:creationId xmlns:a16="http://schemas.microsoft.com/office/drawing/2014/main" id="{9FFCFAA8-81C8-4CBA-B39C-84E1874D0E97}"/>
              </a:ext>
            </a:extLst>
          </p:cNvPr>
          <p:cNvCxnSpPr>
            <a:endCxn id="24" idx="2"/>
          </p:cNvCxnSpPr>
          <p:nvPr/>
        </p:nvCxnSpPr>
        <p:spPr>
          <a:xfrm flipV="1">
            <a:off x="3281363" y="2324100"/>
            <a:ext cx="1443037" cy="1163638"/>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4" name="Oval 23" descr="Safety Programs &amp; Policies&#10;" title="Oval SmartArt">
            <a:extLst>
              <a:ext uri="{FF2B5EF4-FFF2-40B4-BE49-F238E27FC236}">
                <a16:creationId xmlns:a16="http://schemas.microsoft.com/office/drawing/2014/main" id="{9A410310-80D8-4E94-A36B-497745AF12F0}"/>
              </a:ext>
            </a:extLst>
          </p:cNvPr>
          <p:cNvSpPr/>
          <p:nvPr/>
        </p:nvSpPr>
        <p:spPr>
          <a:xfrm>
            <a:off x="4724400" y="15240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500" b="1" dirty="0">
                <a:latin typeface="Arial"/>
                <a:ea typeface="Cambria"/>
                <a:cs typeface="Times New Roman"/>
              </a:rPr>
              <a:t>Safety Programs &amp;</a:t>
            </a:r>
          </a:p>
          <a:p>
            <a:pPr algn="ctr" eaLnBrk="1" fontAlgn="auto" hangingPunct="1">
              <a:spcBef>
                <a:spcPts val="0"/>
              </a:spcBef>
              <a:spcAft>
                <a:spcPts val="0"/>
              </a:spcAft>
              <a:defRPr/>
            </a:pPr>
            <a:r>
              <a:rPr lang="en-US" sz="2500" b="1" dirty="0">
                <a:latin typeface="Arial"/>
                <a:ea typeface="Cambria"/>
                <a:cs typeface="Times New Roman"/>
              </a:rPr>
              <a:t>Policies</a:t>
            </a:r>
            <a:endParaRPr lang="en-US" sz="2500" dirty="0">
              <a:ea typeface="Cambria"/>
              <a:cs typeface="Times New Roman"/>
            </a:endParaRPr>
          </a:p>
        </p:txBody>
      </p:sp>
      <p:cxnSp>
        <p:nvCxnSpPr>
          <p:cNvPr id="29" name="Straight Arrow Connector 28" descr="Red Arrow connecting Safety Leaders to Safety Climate" title="Red Arrow">
            <a:extLst>
              <a:ext uri="{FF2B5EF4-FFF2-40B4-BE49-F238E27FC236}">
                <a16:creationId xmlns:a16="http://schemas.microsoft.com/office/drawing/2014/main" id="{D77E63F2-2EF3-44E2-9F0C-A46CFA55BF2E}"/>
              </a:ext>
            </a:extLst>
          </p:cNvPr>
          <p:cNvCxnSpPr/>
          <p:nvPr/>
        </p:nvCxnSpPr>
        <p:spPr>
          <a:xfrm>
            <a:off x="3719513" y="4084638"/>
            <a:ext cx="1000125" cy="0"/>
          </a:xfrm>
          <a:prstGeom prst="straightConnector1">
            <a:avLst/>
          </a:prstGeom>
          <a:ln w="76200">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7" name="Oval 26" descr="Safety Climate" title="Oval SmartArt">
            <a:extLst>
              <a:ext uri="{FF2B5EF4-FFF2-40B4-BE49-F238E27FC236}">
                <a16:creationId xmlns:a16="http://schemas.microsoft.com/office/drawing/2014/main" id="{E481DEF7-F463-4F0E-9EB5-7A9DA0FFCE19}"/>
              </a:ext>
            </a:extLst>
          </p:cNvPr>
          <p:cNvSpPr/>
          <p:nvPr/>
        </p:nvSpPr>
        <p:spPr>
          <a:xfrm>
            <a:off x="4722813" y="32766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500" b="1" dirty="0">
                <a:latin typeface="Arial"/>
                <a:ea typeface="Cambria"/>
                <a:cs typeface="Times New Roman"/>
              </a:rPr>
              <a:t>Safety Climate</a:t>
            </a:r>
            <a:endParaRPr lang="en-US" sz="2500" dirty="0">
              <a:ea typeface="Cambria"/>
              <a:cs typeface="Times New Roman"/>
            </a:endParaRPr>
          </a:p>
        </p:txBody>
      </p:sp>
      <p:cxnSp>
        <p:nvCxnSpPr>
          <p:cNvPr id="30" name="Straight Arrow Connector 29" descr="Black arrow connecting Safety Leaders to Safety Incidents" title="Connector Arrow">
            <a:extLst>
              <a:ext uri="{FF2B5EF4-FFF2-40B4-BE49-F238E27FC236}">
                <a16:creationId xmlns:a16="http://schemas.microsoft.com/office/drawing/2014/main" id="{946AD504-F125-479D-A6A4-E6EF3595FFF0}"/>
              </a:ext>
            </a:extLst>
          </p:cNvPr>
          <p:cNvCxnSpPr>
            <a:endCxn id="28" idx="2"/>
          </p:cNvCxnSpPr>
          <p:nvPr/>
        </p:nvCxnSpPr>
        <p:spPr>
          <a:xfrm>
            <a:off x="3048000" y="4724400"/>
            <a:ext cx="1674813" cy="1104900"/>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8" name="Oval 27" descr="Safety Incidents" title="Oval SmartArt">
            <a:extLst>
              <a:ext uri="{FF2B5EF4-FFF2-40B4-BE49-F238E27FC236}">
                <a16:creationId xmlns:a16="http://schemas.microsoft.com/office/drawing/2014/main" id="{0FFCDE83-93BC-4982-8638-261F7F8C808D}"/>
              </a:ext>
            </a:extLst>
          </p:cNvPr>
          <p:cNvSpPr/>
          <p:nvPr/>
        </p:nvSpPr>
        <p:spPr>
          <a:xfrm>
            <a:off x="4722813" y="50292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500" b="1" dirty="0">
                <a:latin typeface="Arial"/>
                <a:ea typeface="Cambria"/>
                <a:cs typeface="Times New Roman"/>
              </a:rPr>
              <a:t>Safety Incidents</a:t>
            </a:r>
            <a:endParaRPr lang="en-US" sz="2500" dirty="0">
              <a:ea typeface="Cambri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 Check" title="3. To Check">
            <a:extLst>
              <a:ext uri="{FF2B5EF4-FFF2-40B4-BE49-F238E27FC236}">
                <a16:creationId xmlns:a16="http://schemas.microsoft.com/office/drawing/2014/main" id="{A1D601AF-003A-4CD1-AE3D-A867B7F2D216}"/>
              </a:ext>
            </a:extLst>
          </p:cNvPr>
          <p:cNvPicPr>
            <a:picLocks noChangeAspect="1" noChangeArrowheads="1"/>
          </p:cNvPicPr>
          <p:nvPr/>
        </p:nvPicPr>
        <p:blipFill>
          <a:blip r:embed="rId3"/>
          <a:srcRect/>
          <a:stretch>
            <a:fillRect/>
          </a:stretch>
        </p:blipFill>
        <p:spPr bwMode="auto">
          <a:xfrm>
            <a:off x="152400" y="1477963"/>
            <a:ext cx="1524000" cy="371475"/>
          </a:xfrm>
          <a:prstGeom prst="rect">
            <a:avLst/>
          </a:prstGeom>
          <a:noFill/>
          <a:ln>
            <a:noFill/>
          </a:ln>
          <a:effectLst/>
        </p:spPr>
      </p:pic>
      <p:sp>
        <p:nvSpPr>
          <p:cNvPr id="172035" name="Title 1">
            <a:extLst>
              <a:ext uri="{FF2B5EF4-FFF2-40B4-BE49-F238E27FC236}">
                <a16:creationId xmlns:a16="http://schemas.microsoft.com/office/drawing/2014/main" id="{53FD76AF-E1DD-4216-8273-CE143C57D800}"/>
              </a:ext>
            </a:extLst>
          </p:cNvPr>
          <p:cNvSpPr>
            <a:spLocks noGrp="1" noChangeArrowheads="1"/>
          </p:cNvSpPr>
          <p:nvPr>
            <p:ph type="title"/>
          </p:nvPr>
        </p:nvSpPr>
        <p:spPr>
          <a:xfrm>
            <a:off x="1676400" y="1482725"/>
            <a:ext cx="6089650" cy="909638"/>
          </a:xfrm>
        </p:spPr>
        <p:txBody>
          <a:bodyPr/>
          <a:lstStyle/>
          <a:p>
            <a:r>
              <a:rPr lang="en-US" altLang="en-US" sz="3600" b="1"/>
              <a:t>To Check</a:t>
            </a:r>
            <a:br>
              <a:rPr lang="en-US" altLang="en-US" sz="3600"/>
            </a:br>
            <a:r>
              <a:rPr lang="en-US" altLang="en-US" sz="3600" b="1">
                <a:solidFill>
                  <a:srgbClr val="FF0000"/>
                </a:solidFill>
              </a:rPr>
              <a:t>Outcome B</a:t>
            </a:r>
            <a:endParaRPr lang="en-US" altLang="en-US" sz="3600"/>
          </a:p>
        </p:txBody>
      </p:sp>
      <p:sp>
        <p:nvSpPr>
          <p:cNvPr id="172036" name="Rectangle 14">
            <a:extLst>
              <a:ext uri="{FF2B5EF4-FFF2-40B4-BE49-F238E27FC236}">
                <a16:creationId xmlns:a16="http://schemas.microsoft.com/office/drawing/2014/main" id="{02442439-B47A-4632-80C0-380872678DAB}"/>
              </a:ext>
            </a:extLst>
          </p:cNvPr>
          <p:cNvSpPr>
            <a:spLocks noChangeArrowheads="1"/>
          </p:cNvSpPr>
          <p:nvPr/>
        </p:nvSpPr>
        <p:spPr bwMode="auto">
          <a:xfrm>
            <a:off x="606425" y="2549525"/>
            <a:ext cx="8034338"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have </a:t>
            </a:r>
            <a:r>
              <a:rPr lang="en-US" altLang="en-US" sz="2500">
                <a:solidFill>
                  <a:srgbClr val="FF0000"/>
                </a:solidFill>
              </a:rPr>
              <a:t>Finn </a:t>
            </a:r>
            <a:r>
              <a:rPr lang="en-US" altLang="en-US" sz="2500"/>
              <a:t>respond to </a:t>
            </a:r>
            <a:r>
              <a:rPr lang="en-US" altLang="en-US" sz="2500">
                <a:solidFill>
                  <a:srgbClr val="FF0000"/>
                </a:solidFill>
              </a:rPr>
              <a:t>Erika’s (or Erik) </a:t>
            </a:r>
            <a:r>
              <a:rPr lang="en-US" altLang="en-US" sz="2500"/>
              <a:t>concerns by using a number of the leadership skills including leading by example, active listening, recognizing his team members.</a:t>
            </a:r>
          </a:p>
        </p:txBody>
      </p:sp>
      <p:sp>
        <p:nvSpPr>
          <p:cNvPr id="16" name="Content Placeholder 3">
            <a:extLst>
              <a:ext uri="{FF2B5EF4-FFF2-40B4-BE49-F238E27FC236}">
                <a16:creationId xmlns:a16="http://schemas.microsoft.com/office/drawing/2014/main" id="{51387559-3F53-4813-B01B-F68D5866424E}"/>
              </a:ext>
            </a:extLst>
          </p:cNvPr>
          <p:cNvSpPr txBox="1">
            <a:spLocks/>
          </p:cNvSpPr>
          <p:nvPr/>
        </p:nvSpPr>
        <p:spPr>
          <a:xfrm>
            <a:off x="749300" y="4075113"/>
            <a:ext cx="8291513" cy="19621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1200"/>
              </a:spcAft>
              <a:buFont typeface="Arial"/>
              <a:buNone/>
              <a:defRPr/>
            </a:pPr>
            <a:r>
              <a:rPr lang="en-US" sz="2500" b="1" dirty="0">
                <a:solidFill>
                  <a:srgbClr val="FF0000"/>
                </a:solidFill>
              </a:rPr>
              <a:t>Discussion Questions for Outcome B</a:t>
            </a:r>
            <a:endParaRPr lang="en-US" sz="2500" dirty="0">
              <a:solidFill>
                <a:srgbClr val="FF0000"/>
              </a:solidFill>
            </a:endParaRPr>
          </a:p>
          <a:p>
            <a:pPr marL="457200" indent="-457200" fontAlgn="auto">
              <a:spcBef>
                <a:spcPts val="0"/>
              </a:spcBef>
              <a:spcAft>
                <a:spcPts val="600"/>
              </a:spcAft>
              <a:buFont typeface="+mj-lt"/>
              <a:buAutoNum type="arabicPeriod"/>
              <a:defRPr/>
            </a:pPr>
            <a:r>
              <a:rPr lang="en-US" sz="2500" dirty="0"/>
              <a:t>What did Finn say to Erika this time?</a:t>
            </a:r>
          </a:p>
          <a:p>
            <a:pPr marL="457200" indent="-457200" fontAlgn="auto">
              <a:spcBef>
                <a:spcPts val="0"/>
              </a:spcBef>
              <a:spcAft>
                <a:spcPts val="600"/>
              </a:spcAft>
              <a:buFont typeface="+mj-lt"/>
              <a:buAutoNum type="arabicPeriod"/>
              <a:defRPr/>
            </a:pPr>
            <a:r>
              <a:rPr lang="en-US" sz="2500" dirty="0"/>
              <a:t>Erika (Erik) how might Finn’s response effect your future behavior?  What about the rest of the team?</a:t>
            </a:r>
          </a:p>
        </p:txBody>
      </p:sp>
      <p:pic>
        <p:nvPicPr>
          <p:cNvPr id="7" name="Picture 6" descr="Scenario Main Menu" title="Decorative Image">
            <a:hlinkClick r:id="rId4" action="ppaction://hlinksldjump"/>
            <a:extLst>
              <a:ext uri="{FF2B5EF4-FFF2-40B4-BE49-F238E27FC236}">
                <a16:creationId xmlns:a16="http://schemas.microsoft.com/office/drawing/2014/main" id="{3AA6DF46-7E4C-446D-9D48-738ECF550CF6}"/>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imme Space" title="4. Gimme Some Space">
            <a:extLst>
              <a:ext uri="{FF2B5EF4-FFF2-40B4-BE49-F238E27FC236}">
                <a16:creationId xmlns:a16="http://schemas.microsoft.com/office/drawing/2014/main" id="{73418D3D-986E-4B13-93ED-591FAA3CDEDD}"/>
              </a:ext>
            </a:extLst>
          </p:cNvPr>
          <p:cNvPicPr>
            <a:picLocks noChangeAspect="1" noChangeArrowheads="1"/>
          </p:cNvPicPr>
          <p:nvPr/>
        </p:nvPicPr>
        <p:blipFill>
          <a:blip r:embed="rId3"/>
          <a:srcRect/>
          <a:stretch>
            <a:fillRect/>
          </a:stretch>
        </p:blipFill>
        <p:spPr bwMode="auto">
          <a:xfrm>
            <a:off x="93663" y="1389063"/>
            <a:ext cx="1427162" cy="371475"/>
          </a:xfrm>
          <a:prstGeom prst="rect">
            <a:avLst/>
          </a:prstGeom>
          <a:noFill/>
          <a:ln>
            <a:noFill/>
          </a:ln>
          <a:effectLst/>
        </p:spPr>
      </p:pic>
      <p:sp>
        <p:nvSpPr>
          <p:cNvPr id="2" name="Title 1" hidden="1">
            <a:extLst>
              <a:ext uri="{FF2B5EF4-FFF2-40B4-BE49-F238E27FC236}">
                <a16:creationId xmlns:a16="http://schemas.microsoft.com/office/drawing/2014/main" id="{CE6B1C89-CA2F-46A6-9BA7-8B145963157D}"/>
              </a:ext>
            </a:extLst>
          </p:cNvPr>
          <p:cNvSpPr>
            <a:spLocks noGrp="1"/>
          </p:cNvSpPr>
          <p:nvPr>
            <p:ph type="title"/>
          </p:nvPr>
        </p:nvSpPr>
        <p:spPr>
          <a:xfrm>
            <a:off x="1612900" y="1447800"/>
            <a:ext cx="6434138" cy="447675"/>
          </a:xfrm>
        </p:spPr>
        <p:txBody>
          <a:bodyPr rtlCol="0">
            <a:normAutofit fontScale="90000"/>
          </a:bodyPr>
          <a:lstStyle/>
          <a:p>
            <a:pPr fontAlgn="auto">
              <a:spcAft>
                <a:spcPts val="0"/>
              </a:spcAft>
              <a:defRPr/>
            </a:pPr>
            <a:r>
              <a:rPr lang="en-US" sz="2400" dirty="0"/>
              <a:t>Ergonomics and Electrocution</a:t>
            </a:r>
          </a:p>
        </p:txBody>
      </p:sp>
      <p:sp>
        <p:nvSpPr>
          <p:cNvPr id="31" name="Rounded Rectangle 30" descr="yellow background" title="Yellow Background">
            <a:extLst>
              <a:ext uri="{FF2B5EF4-FFF2-40B4-BE49-F238E27FC236}">
                <a16:creationId xmlns:a16="http://schemas.microsoft.com/office/drawing/2014/main" id="{7DB3C17B-EE50-4A03-B4CA-E27EDC5927E3}"/>
              </a:ext>
            </a:extLst>
          </p:cNvPr>
          <p:cNvSpPr/>
          <p:nvPr/>
        </p:nvSpPr>
        <p:spPr>
          <a:xfrm>
            <a:off x="1063625" y="1951038"/>
            <a:ext cx="7392988" cy="21336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ounded Rectangle 31" descr="white background" title="White Background">
            <a:extLst>
              <a:ext uri="{FF2B5EF4-FFF2-40B4-BE49-F238E27FC236}">
                <a16:creationId xmlns:a16="http://schemas.microsoft.com/office/drawing/2014/main" id="{512A80EE-32BC-4DA6-88F0-4F137C813071}"/>
              </a:ext>
            </a:extLst>
          </p:cNvPr>
          <p:cNvSpPr/>
          <p:nvPr/>
        </p:nvSpPr>
        <p:spPr>
          <a:xfrm>
            <a:off x="808038" y="1895475"/>
            <a:ext cx="7543800" cy="20970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3" name="Table 32" descr="Who: Simon&#10;Role: AMB, Inc. Site superintendent&#10;Who: Fred&#10;Role: Burnett Insulation Foreman&#10;Who: Eli&#10;Role: Burnett Insulation Experienced Worker&#10;Who: Ted&#10;Role: Burnett Insulation Trainee/apprentice" title="Gimme Space Table">
            <a:extLst>
              <a:ext uri="{FF2B5EF4-FFF2-40B4-BE49-F238E27FC236}">
                <a16:creationId xmlns:a16="http://schemas.microsoft.com/office/drawing/2014/main" id="{720F692E-944A-4AD8-9071-12F2111C0660}"/>
              </a:ext>
            </a:extLst>
          </p:cNvPr>
          <p:cNvGraphicFramePr>
            <a:graphicFrameLocks noGrp="1"/>
          </p:cNvGraphicFramePr>
          <p:nvPr/>
        </p:nvGraphicFramePr>
        <p:xfrm>
          <a:off x="2713038" y="1971675"/>
          <a:ext cx="5334000" cy="1981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88440">
                <a:tc>
                  <a:txBody>
                    <a:bodyPr/>
                    <a:lstStyle/>
                    <a:p>
                      <a:pPr algn="ctr"/>
                      <a:r>
                        <a:rPr lang="en-US" sz="2000" dirty="0"/>
                        <a:t>Who</a:t>
                      </a:r>
                    </a:p>
                  </a:txBody>
                  <a:tcPr>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88440">
                <a:tc>
                  <a:txBody>
                    <a:bodyPr/>
                    <a:lstStyle/>
                    <a:p>
                      <a:r>
                        <a:rPr lang="en-US" sz="2000" b="1" dirty="0"/>
                        <a:t>Simon</a:t>
                      </a:r>
                    </a:p>
                  </a:txBody>
                  <a:tcPr>
                    <a:solidFill>
                      <a:schemeClr val="bg1"/>
                    </a:solidFill>
                  </a:tcPr>
                </a:tc>
                <a:tc>
                  <a:txBody>
                    <a:bodyPr/>
                    <a:lstStyle/>
                    <a:p>
                      <a:r>
                        <a:rPr lang="en-US" sz="2000" b="0" i="1" kern="1200" dirty="0">
                          <a:solidFill>
                            <a:schemeClr val="tx1"/>
                          </a:solidFill>
                          <a:latin typeface="+mn-lt"/>
                          <a:ea typeface="+mn-ea"/>
                          <a:cs typeface="+mn-cs"/>
                        </a:rPr>
                        <a:t>AMB, Inc. </a:t>
                      </a:r>
                      <a:r>
                        <a:rPr lang="en-US" sz="2000" b="0" i="0" kern="1200" dirty="0">
                          <a:solidFill>
                            <a:schemeClr val="tx1"/>
                          </a:solidFill>
                          <a:latin typeface="+mn-lt"/>
                          <a:ea typeface="+mn-ea"/>
                          <a:cs typeface="+mn-cs"/>
                        </a:rPr>
                        <a:t>Site superintendent</a:t>
                      </a:r>
                    </a:p>
                  </a:txBody>
                  <a:tcPr>
                    <a:solidFill>
                      <a:schemeClr val="bg1"/>
                    </a:solidFill>
                  </a:tcPr>
                </a:tc>
                <a:extLst>
                  <a:ext uri="{0D108BD9-81ED-4DB2-BD59-A6C34878D82A}">
                    <a16:rowId xmlns:a16="http://schemas.microsoft.com/office/drawing/2014/main" val="10001"/>
                  </a:ext>
                </a:extLst>
              </a:tr>
              <a:tr h="388440">
                <a:tc>
                  <a:txBody>
                    <a:bodyPr/>
                    <a:lstStyle/>
                    <a:p>
                      <a:r>
                        <a:rPr lang="en-US" sz="2000" b="1" dirty="0"/>
                        <a:t>Fred</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Burnett Insulation </a:t>
                      </a:r>
                      <a:r>
                        <a:rPr lang="en-US" sz="2000" b="0" i="0" kern="1200" dirty="0">
                          <a:solidFill>
                            <a:schemeClr val="tx1"/>
                          </a:solidFill>
                          <a:latin typeface="+mn-lt"/>
                          <a:ea typeface="+mn-ea"/>
                          <a:cs typeface="+mn-cs"/>
                        </a:rPr>
                        <a:t>Foreman</a:t>
                      </a:r>
                      <a:endParaRPr lang="en-US" sz="2000" b="1" i="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88440">
                <a:tc>
                  <a:txBody>
                    <a:bodyPr/>
                    <a:lstStyle/>
                    <a:p>
                      <a:r>
                        <a:rPr lang="en-US" sz="2000" b="1" dirty="0"/>
                        <a:t>Eli</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Burnett Insulation </a:t>
                      </a:r>
                      <a:r>
                        <a:rPr lang="en-US" sz="2000" b="0" i="0" kern="1200" baseline="0" dirty="0">
                          <a:solidFill>
                            <a:schemeClr val="tx1"/>
                          </a:solidFill>
                          <a:latin typeface="+mn-lt"/>
                          <a:ea typeface="+mn-ea"/>
                          <a:cs typeface="+mn-cs"/>
                        </a:rPr>
                        <a:t>Experienced Worker</a:t>
                      </a:r>
                      <a:endParaRPr lang="en-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r h="388440">
                <a:tc>
                  <a:txBody>
                    <a:bodyPr/>
                    <a:lstStyle/>
                    <a:p>
                      <a:r>
                        <a:rPr lang="en-US" sz="2000" b="1" dirty="0"/>
                        <a:t>Ted</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mn-lt"/>
                          <a:ea typeface="+mn-ea"/>
                          <a:cs typeface="+mn-cs"/>
                        </a:rPr>
                        <a:t>Burnett Insulation </a:t>
                      </a:r>
                      <a:r>
                        <a:rPr lang="en-US" sz="2000" b="0" i="0" kern="1200" baseline="0" dirty="0">
                          <a:solidFill>
                            <a:schemeClr val="tx1"/>
                          </a:solidFill>
                          <a:latin typeface="+mn-lt"/>
                          <a:ea typeface="+mn-ea"/>
                          <a:cs typeface="+mn-cs"/>
                        </a:rPr>
                        <a:t>Trainee/apprentice</a:t>
                      </a:r>
                      <a:endParaRPr lang="en-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grpSp>
        <p:nvGrpSpPr>
          <p:cNvPr id="174106" name="Group 36" descr="Gimme Space icon">
            <a:extLst>
              <a:ext uri="{FF2B5EF4-FFF2-40B4-BE49-F238E27FC236}">
                <a16:creationId xmlns:a16="http://schemas.microsoft.com/office/drawing/2014/main" id="{4C2D94CF-CFD6-4AF9-8D32-A431F41C2678}"/>
              </a:ext>
            </a:extLst>
          </p:cNvPr>
          <p:cNvGrpSpPr>
            <a:grpSpLocks/>
          </p:cNvGrpSpPr>
          <p:nvPr/>
        </p:nvGrpSpPr>
        <p:grpSpPr bwMode="auto">
          <a:xfrm>
            <a:off x="1004888" y="2047875"/>
            <a:ext cx="1479550" cy="1781175"/>
            <a:chOff x="6882503" y="2075185"/>
            <a:chExt cx="1584960" cy="1877570"/>
          </a:xfrm>
        </p:grpSpPr>
        <p:pic>
          <p:nvPicPr>
            <p:cNvPr id="38" name="Picture 4" descr="Picture of a confined space" title="Gimme Space">
              <a:extLst>
                <a:ext uri="{FF2B5EF4-FFF2-40B4-BE49-F238E27FC236}">
                  <a16:creationId xmlns:a16="http://schemas.microsoft.com/office/drawing/2014/main" id="{0E843CCD-03AD-4973-973E-12899F93A128}"/>
                </a:ext>
              </a:extLst>
            </p:cNvPr>
            <p:cNvPicPr>
              <a:picLocks noChangeAspect="1" noChangeArrowheads="1"/>
            </p:cNvPicPr>
            <p:nvPr/>
          </p:nvPicPr>
          <p:blipFill>
            <a:blip r:embed="rId4"/>
            <a:srcRect/>
            <a:stretch>
              <a:fillRect/>
            </a:stretch>
          </p:blipFill>
          <p:spPr bwMode="auto">
            <a:xfrm>
              <a:off x="6882503" y="2075185"/>
              <a:ext cx="1584960" cy="1870876"/>
            </a:xfrm>
            <a:prstGeom prst="rect">
              <a:avLst/>
            </a:prstGeom>
            <a:noFill/>
            <a:ln w="34925">
              <a:solidFill>
                <a:schemeClr val="accent1"/>
              </a:solidFill>
            </a:ln>
          </p:spPr>
        </p:pic>
        <p:sp>
          <p:nvSpPr>
            <p:cNvPr id="39" name="Rectangle 38" descr="Number 4" title="Number 4">
              <a:extLst>
                <a:ext uri="{FF2B5EF4-FFF2-40B4-BE49-F238E27FC236}">
                  <a16:creationId xmlns:a16="http://schemas.microsoft.com/office/drawing/2014/main" id="{07DFD81B-D063-4495-A2FC-D6256B0E57B4}"/>
                </a:ext>
              </a:extLst>
            </p:cNvPr>
            <p:cNvSpPr/>
            <p:nvPr/>
          </p:nvSpPr>
          <p:spPr>
            <a:xfrm>
              <a:off x="8256588" y="3761986"/>
              <a:ext cx="210875" cy="190769"/>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4</a:t>
              </a:r>
            </a:p>
          </p:txBody>
        </p:sp>
      </p:grpSp>
      <p:pic>
        <p:nvPicPr>
          <p:cNvPr id="33795" name="Picture 3" descr="Watch - Image of a video camera" title="Watch">
            <a:hlinkClick r:id="rId5" action="ppaction://hlinksldjump"/>
            <a:extLst>
              <a:ext uri="{FF2B5EF4-FFF2-40B4-BE49-F238E27FC236}">
                <a16:creationId xmlns:a16="http://schemas.microsoft.com/office/drawing/2014/main" id="{2AA404E9-00F7-4553-B57E-98B51E0F0D1A}"/>
              </a:ext>
            </a:extLst>
          </p:cNvPr>
          <p:cNvPicPr>
            <a:picLocks noChangeAspect="1" noChangeArrowheads="1"/>
          </p:cNvPicPr>
          <p:nvPr/>
        </p:nvPicPr>
        <p:blipFill>
          <a:blip r:embed="rId6"/>
          <a:srcRect/>
          <a:stretch>
            <a:fillRect/>
          </a:stretch>
        </p:blipFill>
        <p:spPr bwMode="auto">
          <a:xfrm>
            <a:off x="1370013" y="4433888"/>
            <a:ext cx="1500187" cy="1798637"/>
          </a:xfrm>
          <a:prstGeom prst="rect">
            <a:avLst/>
          </a:prstGeom>
          <a:noFill/>
          <a:ln>
            <a:noFill/>
          </a:ln>
          <a:effectLst/>
        </p:spPr>
      </p:pic>
      <p:pic>
        <p:nvPicPr>
          <p:cNvPr id="33796" name="Picture 4" descr="Read - Image of lined paper" title="Read">
            <a:hlinkClick r:id="rId7" action="ppaction://hlinksldjump"/>
            <a:extLst>
              <a:ext uri="{FF2B5EF4-FFF2-40B4-BE49-F238E27FC236}">
                <a16:creationId xmlns:a16="http://schemas.microsoft.com/office/drawing/2014/main" id="{1099AD2C-FF18-4F2F-93C5-8888D745D473}"/>
              </a:ext>
            </a:extLst>
          </p:cNvPr>
          <p:cNvPicPr>
            <a:picLocks noChangeAspect="1" noChangeArrowheads="1"/>
          </p:cNvPicPr>
          <p:nvPr/>
        </p:nvPicPr>
        <p:blipFill>
          <a:blip r:embed="rId8"/>
          <a:srcRect/>
          <a:stretch>
            <a:fillRect/>
          </a:stretch>
        </p:blipFill>
        <p:spPr bwMode="auto">
          <a:xfrm>
            <a:off x="3821113" y="4395788"/>
            <a:ext cx="1500187" cy="1798637"/>
          </a:xfrm>
          <a:prstGeom prst="rect">
            <a:avLst/>
          </a:prstGeom>
          <a:noFill/>
          <a:ln>
            <a:noFill/>
          </a:ln>
          <a:effectLst/>
        </p:spPr>
      </p:pic>
      <p:pic>
        <p:nvPicPr>
          <p:cNvPr id="33797" name="Picture 5" descr="(Role) Play - image of 2 animated construction project managers" title="Play">
            <a:hlinkClick r:id="rId9" action="ppaction://hlinksldjump"/>
            <a:extLst>
              <a:ext uri="{FF2B5EF4-FFF2-40B4-BE49-F238E27FC236}">
                <a16:creationId xmlns:a16="http://schemas.microsoft.com/office/drawing/2014/main" id="{4B309F9A-E1CA-49A9-A125-E29A01712BAF}"/>
              </a:ext>
            </a:extLst>
          </p:cNvPr>
          <p:cNvPicPr>
            <a:picLocks noChangeAspect="1" noChangeArrowheads="1"/>
          </p:cNvPicPr>
          <p:nvPr/>
        </p:nvPicPr>
        <p:blipFill>
          <a:blip r:embed="rId10"/>
          <a:srcRect/>
          <a:stretch>
            <a:fillRect/>
          </a:stretch>
        </p:blipFill>
        <p:spPr bwMode="auto">
          <a:xfrm>
            <a:off x="6300788" y="4395788"/>
            <a:ext cx="1493837" cy="1798637"/>
          </a:xfrm>
          <a:prstGeom prst="rect">
            <a:avLst/>
          </a:prstGeom>
          <a:noFill/>
          <a:ln>
            <a:noFill/>
          </a:ln>
          <a:effectLst/>
        </p:spPr>
      </p:pic>
      <p:pic>
        <p:nvPicPr>
          <p:cNvPr id="35" name="Picture 34" descr="Scenario Main Menu" title="Decorative image">
            <a:hlinkClick r:id="rId11" action="ppaction://hlinksldjump"/>
            <a:extLst>
              <a:ext uri="{FF2B5EF4-FFF2-40B4-BE49-F238E27FC236}">
                <a16:creationId xmlns:a16="http://schemas.microsoft.com/office/drawing/2014/main" id="{06E6B887-601E-49D4-BB04-C2E67B3CB7A8}"/>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imme Space" title="4. Gimme Space">
            <a:extLst>
              <a:ext uri="{FF2B5EF4-FFF2-40B4-BE49-F238E27FC236}">
                <a16:creationId xmlns:a16="http://schemas.microsoft.com/office/drawing/2014/main" id="{03669407-9B8D-4B7C-B897-E0805620B2D6}"/>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sp>
        <p:nvSpPr>
          <p:cNvPr id="176131" name="Title 2" hidden="1">
            <a:extLst>
              <a:ext uri="{FF2B5EF4-FFF2-40B4-BE49-F238E27FC236}">
                <a16:creationId xmlns:a16="http://schemas.microsoft.com/office/drawing/2014/main" id="{7D66FE34-9E63-4717-BF3F-5D07A10C2D93}"/>
              </a:ext>
            </a:extLst>
          </p:cNvPr>
          <p:cNvSpPr>
            <a:spLocks noGrp="1" noChangeArrowheads="1"/>
          </p:cNvSpPr>
          <p:nvPr>
            <p:ph type="title"/>
          </p:nvPr>
        </p:nvSpPr>
        <p:spPr>
          <a:xfrm>
            <a:off x="2006600" y="1447800"/>
            <a:ext cx="6019800" cy="493713"/>
          </a:xfrm>
        </p:spPr>
        <p:txBody>
          <a:bodyPr/>
          <a:lstStyle/>
          <a:p>
            <a:r>
              <a:rPr lang="en-US" altLang="en-US" sz="2400"/>
              <a:t>Gimme Space Situation(Video)</a:t>
            </a:r>
          </a:p>
        </p:txBody>
      </p:sp>
      <p:sp>
        <p:nvSpPr>
          <p:cNvPr id="8" name="TextBox 7">
            <a:extLst>
              <a:ext uri="{FF2B5EF4-FFF2-40B4-BE49-F238E27FC236}">
                <a16:creationId xmlns:a16="http://schemas.microsoft.com/office/drawing/2014/main" id="{E0E308DA-1A4D-425B-8B60-4BA1874DADCD}"/>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66675673-B01A-4173-814B-69B307A01D18}"/>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76134" name="Picture 1">
            <a:hlinkClick r:id="rId6" tooltip="Select image to launch video on YouTube and select CC for Closed-Captioning"/>
            <a:extLst>
              <a:ext uri="{FF2B5EF4-FFF2-40B4-BE49-F238E27FC236}">
                <a16:creationId xmlns:a16="http://schemas.microsoft.com/office/drawing/2014/main" id="{5C81B4AD-EA04-42CF-898D-9DB58FD000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1927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2">
            <a:extLst>
              <a:ext uri="{FF2B5EF4-FFF2-40B4-BE49-F238E27FC236}">
                <a16:creationId xmlns:a16="http://schemas.microsoft.com/office/drawing/2014/main" id="{7B580F6C-6413-4316-85B7-4989419EE387}"/>
              </a:ext>
            </a:extLst>
          </p:cNvPr>
          <p:cNvSpPr>
            <a:spLocks noGrp="1" noChangeArrowheads="1"/>
          </p:cNvSpPr>
          <p:nvPr>
            <p:ph type="title"/>
          </p:nvPr>
        </p:nvSpPr>
        <p:spPr>
          <a:xfrm>
            <a:off x="1385888" y="2132013"/>
            <a:ext cx="6396037" cy="1143000"/>
          </a:xfrm>
        </p:spPr>
        <p:txBody>
          <a:bodyPr/>
          <a:lstStyle/>
          <a:p>
            <a:r>
              <a:rPr lang="en-US" altLang="en-US" sz="3600" b="1"/>
              <a:t>Gimme Space</a:t>
            </a:r>
            <a:br>
              <a:rPr lang="en-US" altLang="en-US" sz="3600" b="1"/>
            </a:br>
            <a:r>
              <a:rPr lang="en-US" altLang="en-US" sz="3600" b="1"/>
              <a:t>Discussion Questions: </a:t>
            </a:r>
            <a:r>
              <a:rPr lang="en-US" altLang="en-US" sz="3600" b="1">
                <a:solidFill>
                  <a:srgbClr val="FF0000"/>
                </a:solidFill>
              </a:rPr>
              <a:t>Situation</a:t>
            </a:r>
          </a:p>
        </p:txBody>
      </p:sp>
      <p:pic>
        <p:nvPicPr>
          <p:cNvPr id="19" name="Picture 2" descr="Quote Bubble" title="Quote Bubble">
            <a:extLst>
              <a:ext uri="{FF2B5EF4-FFF2-40B4-BE49-F238E27FC236}">
                <a16:creationId xmlns:a16="http://schemas.microsoft.com/office/drawing/2014/main" id="{7F11D630-C2C9-4F35-9DE8-2FBB0AAC5CC3}"/>
              </a:ext>
            </a:extLst>
          </p:cNvPr>
          <p:cNvPicPr>
            <a:picLocks noChangeAspect="1" noChangeArrowheads="1"/>
          </p:cNvPicPr>
          <p:nvPr/>
        </p:nvPicPr>
        <p:blipFill>
          <a:blip r:embed="rId3"/>
          <a:srcRect l="11940"/>
          <a:stretch>
            <a:fillRect/>
          </a:stretch>
        </p:blipFill>
        <p:spPr bwMode="auto">
          <a:xfrm>
            <a:off x="7423150" y="1963738"/>
            <a:ext cx="963613" cy="854075"/>
          </a:xfrm>
          <a:prstGeom prst="rect">
            <a:avLst/>
          </a:prstGeom>
          <a:noFill/>
          <a:ln w="9525">
            <a:noFill/>
            <a:miter lim="800000"/>
            <a:headEnd/>
            <a:tailEnd/>
          </a:ln>
        </p:spPr>
      </p:pic>
      <p:sp>
        <p:nvSpPr>
          <p:cNvPr id="178180" name="Rectangle 15">
            <a:extLst>
              <a:ext uri="{FF2B5EF4-FFF2-40B4-BE49-F238E27FC236}">
                <a16:creationId xmlns:a16="http://schemas.microsoft.com/office/drawing/2014/main" id="{D84C53AE-280E-4F43-BD93-9D33C3BCA9F6}"/>
              </a:ext>
            </a:extLst>
          </p:cNvPr>
          <p:cNvSpPr>
            <a:spLocks noChangeArrowheads="1"/>
          </p:cNvSpPr>
          <p:nvPr/>
        </p:nvSpPr>
        <p:spPr bwMode="auto">
          <a:xfrm>
            <a:off x="1385888" y="3727450"/>
            <a:ext cx="65198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Keeping in mind the 5 leadership skills, given his role as a superintendent, what do you think Simon should do?</a:t>
            </a:r>
          </a:p>
        </p:txBody>
      </p:sp>
      <p:pic>
        <p:nvPicPr>
          <p:cNvPr id="7" name="Picture 2" descr="Gimme Space" title="4. Gimme Space">
            <a:extLst>
              <a:ext uri="{FF2B5EF4-FFF2-40B4-BE49-F238E27FC236}">
                <a16:creationId xmlns:a16="http://schemas.microsoft.com/office/drawing/2014/main" id="{D978450B-4334-4E28-B0DF-B6E615C69ABA}"/>
              </a:ext>
            </a:extLst>
          </p:cNvPr>
          <p:cNvPicPr>
            <a:picLocks noChangeAspect="1" noChangeArrowheads="1"/>
          </p:cNvPicPr>
          <p:nvPr/>
        </p:nvPicPr>
        <p:blipFill>
          <a:blip r:embed="rId4"/>
          <a:srcRect/>
          <a:stretch>
            <a:fillRect/>
          </a:stretch>
        </p:blipFill>
        <p:spPr bwMode="auto">
          <a:xfrm>
            <a:off x="103188" y="1404938"/>
            <a:ext cx="1804987"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D838CFE8-789B-4505-83E9-391F2BEC5BA2}"/>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2" hidden="1">
            <a:extLst>
              <a:ext uri="{FF2B5EF4-FFF2-40B4-BE49-F238E27FC236}">
                <a16:creationId xmlns:a16="http://schemas.microsoft.com/office/drawing/2014/main" id="{6807F6C5-2732-43B5-A98E-B7CF3B18A433}"/>
              </a:ext>
            </a:extLst>
          </p:cNvPr>
          <p:cNvSpPr>
            <a:spLocks noGrp="1" noChangeArrowheads="1"/>
          </p:cNvSpPr>
          <p:nvPr>
            <p:ph type="title"/>
          </p:nvPr>
        </p:nvSpPr>
        <p:spPr>
          <a:xfrm>
            <a:off x="2006600" y="1447800"/>
            <a:ext cx="5969000" cy="498475"/>
          </a:xfrm>
        </p:spPr>
        <p:txBody>
          <a:bodyPr/>
          <a:lstStyle/>
          <a:p>
            <a:r>
              <a:rPr lang="en-US" altLang="en-US" sz="2400"/>
              <a:t>Gimme Space Outcome A</a:t>
            </a:r>
          </a:p>
        </p:txBody>
      </p:sp>
      <p:sp>
        <p:nvSpPr>
          <p:cNvPr id="8" name="TextBox 7">
            <a:extLst>
              <a:ext uri="{FF2B5EF4-FFF2-40B4-BE49-F238E27FC236}">
                <a16:creationId xmlns:a16="http://schemas.microsoft.com/office/drawing/2014/main" id="{C501F453-6283-46FA-889C-7EF692A4948B}"/>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Gimme Space" title="4. Gimme Space">
            <a:extLst>
              <a:ext uri="{FF2B5EF4-FFF2-40B4-BE49-F238E27FC236}">
                <a16:creationId xmlns:a16="http://schemas.microsoft.com/office/drawing/2014/main" id="{CE9C32E9-14DF-4A47-8784-77EA07B247B9}"/>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C8946CF7-1A41-4EFD-ABF1-926E89337BFD}"/>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80230" name="Picture 1">
            <a:hlinkClick r:id="rId6" tooltip="Select image to launch video on YouTube and select CC for Closed-Captioning"/>
            <a:extLst>
              <a:ext uri="{FF2B5EF4-FFF2-40B4-BE49-F238E27FC236}">
                <a16:creationId xmlns:a16="http://schemas.microsoft.com/office/drawing/2014/main" id="{FDFD9DC5-3C59-43DE-9373-CCD63E2248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055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2">
            <a:extLst>
              <a:ext uri="{FF2B5EF4-FFF2-40B4-BE49-F238E27FC236}">
                <a16:creationId xmlns:a16="http://schemas.microsoft.com/office/drawing/2014/main" id="{50B6979D-355F-4CF5-BEBD-85BADFD6C2CB}"/>
              </a:ext>
            </a:extLst>
          </p:cNvPr>
          <p:cNvSpPr>
            <a:spLocks noGrp="1" noChangeArrowheads="1"/>
          </p:cNvSpPr>
          <p:nvPr>
            <p:ph type="title"/>
          </p:nvPr>
        </p:nvSpPr>
        <p:spPr>
          <a:xfrm>
            <a:off x="1017588" y="1984375"/>
            <a:ext cx="6834187" cy="1143000"/>
          </a:xfrm>
        </p:spPr>
        <p:txBody>
          <a:bodyPr/>
          <a:lstStyle/>
          <a:p>
            <a:r>
              <a:rPr lang="en-US" altLang="en-US" sz="3600" b="1"/>
              <a:t>Gimme Space</a:t>
            </a:r>
            <a:br>
              <a:rPr lang="en-US" altLang="en-US" sz="3600"/>
            </a:br>
            <a:r>
              <a:rPr lang="en-US" altLang="en-US" sz="3600" b="1"/>
              <a:t>Discussion Questions:  </a:t>
            </a:r>
            <a:r>
              <a:rPr lang="en-US" altLang="en-US" sz="3600" b="1">
                <a:solidFill>
                  <a:srgbClr val="FF0000"/>
                </a:solidFill>
              </a:rPr>
              <a:t>Outcome A</a:t>
            </a:r>
            <a:endParaRPr lang="en-US" altLang="en-US" sz="3600"/>
          </a:p>
        </p:txBody>
      </p:sp>
      <p:pic>
        <p:nvPicPr>
          <p:cNvPr id="18" name="Picture 2" descr="Quote Bubble" title="Quote Bubble">
            <a:extLst>
              <a:ext uri="{FF2B5EF4-FFF2-40B4-BE49-F238E27FC236}">
                <a16:creationId xmlns:a16="http://schemas.microsoft.com/office/drawing/2014/main" id="{5DA4F21C-5836-4DA3-B9BB-D675BD79B452}"/>
              </a:ext>
            </a:extLst>
          </p:cNvPr>
          <p:cNvPicPr>
            <a:picLocks noChangeAspect="1" noChangeArrowheads="1"/>
          </p:cNvPicPr>
          <p:nvPr/>
        </p:nvPicPr>
        <p:blipFill>
          <a:blip r:embed="rId3"/>
          <a:srcRect l="11940"/>
          <a:stretch>
            <a:fillRect/>
          </a:stretch>
        </p:blipFill>
        <p:spPr bwMode="auto">
          <a:xfrm>
            <a:off x="7504113" y="1798638"/>
            <a:ext cx="962025" cy="854075"/>
          </a:xfrm>
          <a:prstGeom prst="rect">
            <a:avLst/>
          </a:prstGeom>
          <a:noFill/>
          <a:ln w="9525">
            <a:noFill/>
            <a:miter lim="800000"/>
            <a:headEnd/>
            <a:tailEnd/>
          </a:ln>
        </p:spPr>
      </p:pic>
      <p:sp>
        <p:nvSpPr>
          <p:cNvPr id="182276" name="Rectangle 1">
            <a:extLst>
              <a:ext uri="{FF2B5EF4-FFF2-40B4-BE49-F238E27FC236}">
                <a16:creationId xmlns:a16="http://schemas.microsoft.com/office/drawing/2014/main" id="{4A50A926-2ECB-43EB-B999-0D519A6FAFE6}"/>
              </a:ext>
            </a:extLst>
          </p:cNvPr>
          <p:cNvSpPr>
            <a:spLocks noChangeArrowheads="1"/>
          </p:cNvSpPr>
          <p:nvPr/>
        </p:nvSpPr>
        <p:spPr bwMode="auto">
          <a:xfrm>
            <a:off x="1220788" y="3446463"/>
            <a:ext cx="66309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are your thoughts about how Simon handled this situation?  </a:t>
            </a:r>
          </a:p>
        </p:txBody>
      </p:sp>
      <p:pic>
        <p:nvPicPr>
          <p:cNvPr id="7" name="Picture 2" descr="Gimme Space" title="4. Gimme Space">
            <a:extLst>
              <a:ext uri="{FF2B5EF4-FFF2-40B4-BE49-F238E27FC236}">
                <a16:creationId xmlns:a16="http://schemas.microsoft.com/office/drawing/2014/main" id="{6F12EAD8-6748-4A37-8F93-99B644D190F5}"/>
              </a:ext>
            </a:extLst>
          </p:cNvPr>
          <p:cNvPicPr>
            <a:picLocks noChangeAspect="1" noChangeArrowheads="1"/>
          </p:cNvPicPr>
          <p:nvPr/>
        </p:nvPicPr>
        <p:blipFill>
          <a:blip r:embed="rId4"/>
          <a:srcRect/>
          <a:stretch>
            <a:fillRect/>
          </a:stretch>
        </p:blipFill>
        <p:spPr bwMode="auto">
          <a:xfrm>
            <a:off x="103188" y="1404938"/>
            <a:ext cx="1804987"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955F2906-A337-4DC3-8E5B-B359CDC1F3B3}"/>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2" hidden="1">
            <a:extLst>
              <a:ext uri="{FF2B5EF4-FFF2-40B4-BE49-F238E27FC236}">
                <a16:creationId xmlns:a16="http://schemas.microsoft.com/office/drawing/2014/main" id="{707EEF5B-8DA7-4961-B04B-4597F68529CD}"/>
              </a:ext>
            </a:extLst>
          </p:cNvPr>
          <p:cNvSpPr>
            <a:spLocks noGrp="1" noChangeArrowheads="1"/>
          </p:cNvSpPr>
          <p:nvPr>
            <p:ph type="title"/>
          </p:nvPr>
        </p:nvSpPr>
        <p:spPr>
          <a:xfrm>
            <a:off x="2006600" y="1447800"/>
            <a:ext cx="5956300" cy="609600"/>
          </a:xfrm>
        </p:spPr>
        <p:txBody>
          <a:bodyPr/>
          <a:lstStyle/>
          <a:p>
            <a:r>
              <a:rPr lang="en-US" altLang="en-US" sz="2400"/>
              <a:t>Gimme Space Outcome B</a:t>
            </a:r>
          </a:p>
        </p:txBody>
      </p:sp>
      <p:sp>
        <p:nvSpPr>
          <p:cNvPr id="8" name="TextBox 7">
            <a:extLst>
              <a:ext uri="{FF2B5EF4-FFF2-40B4-BE49-F238E27FC236}">
                <a16:creationId xmlns:a16="http://schemas.microsoft.com/office/drawing/2014/main" id="{12B4ABFE-8B7B-46FE-AE3F-75FF1F18D08B}"/>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Gimme Space" title="4. Gimme Space">
            <a:extLst>
              <a:ext uri="{FF2B5EF4-FFF2-40B4-BE49-F238E27FC236}">
                <a16:creationId xmlns:a16="http://schemas.microsoft.com/office/drawing/2014/main" id="{221D437A-123C-4D98-9D47-DDD4CD19267B}"/>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C687BAC0-5CAF-4AEA-8617-ED0F70DCEA86}"/>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184326" name="Picture 1">
            <a:hlinkClick r:id="rId6" tooltip="Select image to launch video on YouTube and select CC for Closed-Captioning"/>
            <a:extLst>
              <a:ext uri="{FF2B5EF4-FFF2-40B4-BE49-F238E27FC236}">
                <a16:creationId xmlns:a16="http://schemas.microsoft.com/office/drawing/2014/main" id="{3303FECE-E2D3-46B2-A2DE-3BD4AB93A9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901825"/>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2">
            <a:extLst>
              <a:ext uri="{FF2B5EF4-FFF2-40B4-BE49-F238E27FC236}">
                <a16:creationId xmlns:a16="http://schemas.microsoft.com/office/drawing/2014/main" id="{E8465BB5-F16D-4BA8-BEF4-63B63DBA3FD7}"/>
              </a:ext>
            </a:extLst>
          </p:cNvPr>
          <p:cNvSpPr>
            <a:spLocks noGrp="1" noChangeArrowheads="1"/>
          </p:cNvSpPr>
          <p:nvPr>
            <p:ph type="title"/>
          </p:nvPr>
        </p:nvSpPr>
        <p:spPr>
          <a:xfrm>
            <a:off x="1214438" y="2243138"/>
            <a:ext cx="6662737" cy="1143000"/>
          </a:xfrm>
        </p:spPr>
        <p:txBody>
          <a:bodyPr/>
          <a:lstStyle/>
          <a:p>
            <a:r>
              <a:rPr lang="en-US" altLang="en-US" sz="3600" b="1"/>
              <a:t>Gimme Space</a:t>
            </a:r>
            <a:br>
              <a:rPr lang="en-US" altLang="en-US" sz="3600"/>
            </a:br>
            <a:r>
              <a:rPr lang="en-US" altLang="en-US" sz="3600" b="1"/>
              <a:t>Discussion Questions:  </a:t>
            </a:r>
            <a:r>
              <a:rPr lang="en-US" altLang="en-US" sz="3600" b="1">
                <a:solidFill>
                  <a:srgbClr val="FF0000"/>
                </a:solidFill>
              </a:rPr>
              <a:t>Outcome B</a:t>
            </a:r>
            <a:br>
              <a:rPr lang="en-US" altLang="en-US" sz="3600" b="1">
                <a:solidFill>
                  <a:srgbClr val="FF0000"/>
                </a:solidFill>
              </a:rPr>
            </a:br>
            <a:endParaRPr lang="en-US" altLang="en-US" sz="3600"/>
          </a:p>
        </p:txBody>
      </p:sp>
      <p:pic>
        <p:nvPicPr>
          <p:cNvPr id="18" name="Picture 2" descr="Quote Bubble" title="Quote Bubble">
            <a:extLst>
              <a:ext uri="{FF2B5EF4-FFF2-40B4-BE49-F238E27FC236}">
                <a16:creationId xmlns:a16="http://schemas.microsoft.com/office/drawing/2014/main" id="{86E77316-7846-419E-B7D2-4F269E7591D8}"/>
              </a:ext>
            </a:extLst>
          </p:cNvPr>
          <p:cNvPicPr>
            <a:picLocks noChangeAspect="1" noChangeArrowheads="1"/>
          </p:cNvPicPr>
          <p:nvPr/>
        </p:nvPicPr>
        <p:blipFill>
          <a:blip r:embed="rId3"/>
          <a:srcRect l="11940"/>
          <a:stretch>
            <a:fillRect/>
          </a:stretch>
        </p:blipFill>
        <p:spPr bwMode="auto">
          <a:xfrm>
            <a:off x="7791450" y="1816100"/>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6C3B9C40-C96E-4C93-863A-64A6A0C1B40C}"/>
              </a:ext>
            </a:extLst>
          </p:cNvPr>
          <p:cNvSpPr>
            <a:spLocks noChangeArrowheads="1"/>
          </p:cNvSpPr>
          <p:nvPr/>
        </p:nvSpPr>
        <p:spPr bwMode="auto">
          <a:xfrm>
            <a:off x="900113" y="3386138"/>
            <a:ext cx="71770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leadership skills did Simon demonstrate in this ending compared to the earlier one?</a:t>
            </a:r>
          </a:p>
          <a:p>
            <a:pPr eaLnBrk="1" hangingPunct="1">
              <a:spcAft>
                <a:spcPts val="1200"/>
              </a:spcAft>
              <a:buFont typeface="Calibri" panose="020F0502020204030204" pitchFamily="34" charset="0"/>
              <a:buAutoNum type="arabicPeriod"/>
            </a:pPr>
            <a:r>
              <a:rPr lang="en-US" altLang="en-US" sz="2500"/>
              <a:t>What can be done from a leadership perspective to ensure that workers feel comfortable bringing up safety issues?</a:t>
            </a:r>
          </a:p>
        </p:txBody>
      </p:sp>
      <p:pic>
        <p:nvPicPr>
          <p:cNvPr id="7" name="Picture 2" descr="Gimme Space" title="4. Gimme Space">
            <a:extLst>
              <a:ext uri="{FF2B5EF4-FFF2-40B4-BE49-F238E27FC236}">
                <a16:creationId xmlns:a16="http://schemas.microsoft.com/office/drawing/2014/main" id="{4928120B-E620-4A49-BA82-0061A46408E9}"/>
              </a:ext>
            </a:extLst>
          </p:cNvPr>
          <p:cNvPicPr>
            <a:picLocks noChangeAspect="1" noChangeArrowheads="1"/>
          </p:cNvPicPr>
          <p:nvPr/>
        </p:nvPicPr>
        <p:blipFill>
          <a:blip r:embed="rId4"/>
          <a:srcRect/>
          <a:stretch>
            <a:fillRect/>
          </a:stretch>
        </p:blipFill>
        <p:spPr bwMode="auto">
          <a:xfrm>
            <a:off x="103188" y="1404938"/>
            <a:ext cx="1804987"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85C858B0-72E4-41AF-8BF4-24A6410E4457}"/>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imme Space" title="4. Gimme Space">
            <a:extLst>
              <a:ext uri="{FF2B5EF4-FFF2-40B4-BE49-F238E27FC236}">
                <a16:creationId xmlns:a16="http://schemas.microsoft.com/office/drawing/2014/main" id="{59B8C37E-35C7-4192-B2EB-19E1FDF5B2CE}"/>
              </a:ext>
            </a:extLst>
          </p:cNvPr>
          <p:cNvPicPr>
            <a:picLocks noChangeAspect="1" noChangeArrowheads="1"/>
          </p:cNvPicPr>
          <p:nvPr/>
        </p:nvPicPr>
        <p:blipFill>
          <a:blip r:embed="rId3"/>
          <a:srcRect/>
          <a:stretch>
            <a:fillRect/>
          </a:stretch>
        </p:blipFill>
        <p:spPr bwMode="auto">
          <a:xfrm>
            <a:off x="128588" y="1465263"/>
            <a:ext cx="1798637" cy="371475"/>
          </a:xfrm>
          <a:prstGeom prst="rect">
            <a:avLst/>
          </a:prstGeom>
          <a:noFill/>
          <a:ln>
            <a:noFill/>
          </a:ln>
          <a:effectLst/>
        </p:spPr>
      </p:pic>
      <p:sp>
        <p:nvSpPr>
          <p:cNvPr id="188419" name="Title 1">
            <a:extLst>
              <a:ext uri="{FF2B5EF4-FFF2-40B4-BE49-F238E27FC236}">
                <a16:creationId xmlns:a16="http://schemas.microsoft.com/office/drawing/2014/main" id="{A5E18C5D-01E0-424A-B40E-E35D7EBD6D70}"/>
              </a:ext>
            </a:extLst>
          </p:cNvPr>
          <p:cNvSpPr>
            <a:spLocks noGrp="1" noChangeArrowheads="1"/>
          </p:cNvSpPr>
          <p:nvPr>
            <p:ph type="title"/>
          </p:nvPr>
        </p:nvSpPr>
        <p:spPr>
          <a:xfrm>
            <a:off x="1304925" y="1836738"/>
            <a:ext cx="6788150" cy="1154112"/>
          </a:xfrm>
        </p:spPr>
        <p:txBody>
          <a:bodyPr/>
          <a:lstStyle/>
          <a:p>
            <a:r>
              <a:rPr lang="en-US" altLang="en-US" sz="3600" b="1"/>
              <a:t>Gimme Space</a:t>
            </a:r>
            <a:br>
              <a:rPr lang="en-US" altLang="en-US" sz="3600"/>
            </a:br>
            <a:r>
              <a:rPr lang="en-US" altLang="en-US" sz="3600" b="1">
                <a:solidFill>
                  <a:srgbClr val="FF0000"/>
                </a:solidFill>
              </a:rPr>
              <a:t>Situation – Key Points</a:t>
            </a:r>
            <a:endParaRPr lang="en-US" altLang="en-US" sz="3600"/>
          </a:p>
        </p:txBody>
      </p:sp>
      <p:sp>
        <p:nvSpPr>
          <p:cNvPr id="188420" name="Rectangle 16">
            <a:extLst>
              <a:ext uri="{FF2B5EF4-FFF2-40B4-BE49-F238E27FC236}">
                <a16:creationId xmlns:a16="http://schemas.microsoft.com/office/drawing/2014/main" id="{0CAFD293-02E3-49F7-B36C-D2FCFD146FAB}"/>
              </a:ext>
            </a:extLst>
          </p:cNvPr>
          <p:cNvSpPr>
            <a:spLocks noChangeArrowheads="1"/>
          </p:cNvSpPr>
          <p:nvPr/>
        </p:nvSpPr>
        <p:spPr bwMode="auto">
          <a:xfrm>
            <a:off x="1304925" y="3168650"/>
            <a:ext cx="6788150" cy="25542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Simon checks on his crew and asks them if they need anything to complete their work.</a:t>
            </a:r>
          </a:p>
          <a:p>
            <a:pPr eaLnBrk="1" hangingPunct="1">
              <a:spcAft>
                <a:spcPts val="600"/>
              </a:spcAft>
              <a:buFont typeface="Arial" panose="020B0604020202020204" pitchFamily="34" charset="0"/>
              <a:buChar char="•"/>
            </a:pPr>
            <a:r>
              <a:rPr lang="en-US" altLang="en-US" sz="2500"/>
              <a:t>At first no one comments and then Ted says everything is fine.</a:t>
            </a:r>
          </a:p>
          <a:p>
            <a:pPr eaLnBrk="1" hangingPunct="1">
              <a:spcAft>
                <a:spcPts val="600"/>
              </a:spcAft>
              <a:buFont typeface="Arial" panose="020B0604020202020204" pitchFamily="34" charset="0"/>
              <a:buChar char="•"/>
            </a:pPr>
            <a:r>
              <a:rPr lang="en-US" altLang="en-US" sz="2500"/>
              <a:t>Simon notices that the other workers aren’t looking at him.</a:t>
            </a:r>
          </a:p>
        </p:txBody>
      </p:sp>
      <p:pic>
        <p:nvPicPr>
          <p:cNvPr id="6" name="Picture 5" descr="Scenario Main Menu" title="Decorative image">
            <a:hlinkClick r:id="rId4" action="ppaction://hlinksldjump"/>
            <a:extLst>
              <a:ext uri="{FF2B5EF4-FFF2-40B4-BE49-F238E27FC236}">
                <a16:creationId xmlns:a16="http://schemas.microsoft.com/office/drawing/2014/main" id="{405E30CA-45CE-4C87-83EE-6CA6A91E9646}"/>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BECF-ACFC-437F-AB81-C110DD62BED3}"/>
              </a:ext>
            </a:extLst>
          </p:cNvPr>
          <p:cNvSpPr>
            <a:spLocks noGrp="1"/>
          </p:cNvSpPr>
          <p:nvPr>
            <p:ph type="title"/>
          </p:nvPr>
        </p:nvSpPr>
        <p:spPr>
          <a:xfrm>
            <a:off x="1127125" y="2092325"/>
            <a:ext cx="6605588" cy="1143000"/>
          </a:xfrm>
        </p:spPr>
        <p:txBody>
          <a:bodyPr rtlCol="0">
            <a:normAutofit fontScale="90000"/>
          </a:bodyPr>
          <a:lstStyle/>
          <a:p>
            <a:pPr fontAlgn="auto">
              <a:spcAft>
                <a:spcPts val="0"/>
              </a:spcAft>
              <a:defRPr/>
            </a:pPr>
            <a:r>
              <a:rPr lang="en-US" sz="4000" b="1" dirty="0" err="1"/>
              <a:t>Gimme</a:t>
            </a:r>
            <a:r>
              <a:rPr lang="en-US" sz="4000" b="1" dirty="0"/>
              <a:t> Space</a:t>
            </a:r>
            <a:br>
              <a:rPr lang="en-US" sz="4000" dirty="0"/>
            </a:br>
            <a:r>
              <a:rPr lang="en-US" sz="4000" b="1" dirty="0"/>
              <a:t>Discussion Questions:  </a:t>
            </a:r>
            <a:r>
              <a:rPr lang="en-US" sz="4000" b="1" dirty="0">
                <a:solidFill>
                  <a:srgbClr val="FF0000"/>
                </a:solidFill>
              </a:rPr>
              <a:t>Situation</a:t>
            </a:r>
            <a:br>
              <a:rPr lang="en-US" sz="3600" b="1" dirty="0">
                <a:solidFill>
                  <a:srgbClr val="FF0000"/>
                </a:solidFill>
              </a:rPr>
            </a:br>
            <a:endParaRPr lang="en-US" sz="3600" dirty="0"/>
          </a:p>
        </p:txBody>
      </p:sp>
      <p:pic>
        <p:nvPicPr>
          <p:cNvPr id="19" name="Picture 2" descr="Quote Bubble" title="Quote Bubble">
            <a:extLst>
              <a:ext uri="{FF2B5EF4-FFF2-40B4-BE49-F238E27FC236}">
                <a16:creationId xmlns:a16="http://schemas.microsoft.com/office/drawing/2014/main" id="{6DC1936C-650C-4D3E-A348-B4B0B0798BDA}"/>
              </a:ext>
            </a:extLst>
          </p:cNvPr>
          <p:cNvPicPr>
            <a:picLocks noChangeAspect="1" noChangeArrowheads="1"/>
          </p:cNvPicPr>
          <p:nvPr/>
        </p:nvPicPr>
        <p:blipFill>
          <a:blip r:embed="rId3"/>
          <a:srcRect l="11940"/>
          <a:stretch>
            <a:fillRect/>
          </a:stretch>
        </p:blipFill>
        <p:spPr bwMode="auto">
          <a:xfrm>
            <a:off x="7381875" y="1773238"/>
            <a:ext cx="962025" cy="854075"/>
          </a:xfrm>
          <a:prstGeom prst="rect">
            <a:avLst/>
          </a:prstGeom>
          <a:noFill/>
          <a:ln w="9525">
            <a:noFill/>
            <a:miter lim="800000"/>
            <a:headEnd/>
            <a:tailEnd/>
          </a:ln>
        </p:spPr>
      </p:pic>
      <p:sp>
        <p:nvSpPr>
          <p:cNvPr id="190468" name="Rectangle 15">
            <a:extLst>
              <a:ext uri="{FF2B5EF4-FFF2-40B4-BE49-F238E27FC236}">
                <a16:creationId xmlns:a16="http://schemas.microsoft.com/office/drawing/2014/main" id="{510107C6-23ED-47C3-8F2A-E3541896E4B1}"/>
              </a:ext>
            </a:extLst>
          </p:cNvPr>
          <p:cNvSpPr>
            <a:spLocks noChangeArrowheads="1"/>
          </p:cNvSpPr>
          <p:nvPr/>
        </p:nvSpPr>
        <p:spPr bwMode="auto">
          <a:xfrm>
            <a:off x="1214438" y="3354388"/>
            <a:ext cx="65182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Keeping in mind the 5 leadership skills, given his role as a superintendent, what do you think Simon should do at this point?</a:t>
            </a:r>
          </a:p>
        </p:txBody>
      </p:sp>
      <p:pic>
        <p:nvPicPr>
          <p:cNvPr id="7" name="Picture 2" descr="Gimme Space" title="4. Gimme Space">
            <a:extLst>
              <a:ext uri="{FF2B5EF4-FFF2-40B4-BE49-F238E27FC236}">
                <a16:creationId xmlns:a16="http://schemas.microsoft.com/office/drawing/2014/main" id="{DCF34E9F-4605-4A2A-A49E-163C1A70E1C7}"/>
              </a:ext>
            </a:extLst>
          </p:cNvPr>
          <p:cNvPicPr>
            <a:picLocks noChangeAspect="1" noChangeArrowheads="1"/>
          </p:cNvPicPr>
          <p:nvPr/>
        </p:nvPicPr>
        <p:blipFill>
          <a:blip r:embed="rId4"/>
          <a:srcRect/>
          <a:stretch>
            <a:fillRect/>
          </a:stretch>
        </p:blipFill>
        <p:spPr bwMode="auto">
          <a:xfrm>
            <a:off x="128588" y="1465263"/>
            <a:ext cx="1798637"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00A26C35-C360-434B-9672-2BC17B50A59F}"/>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5329109-BF35-4EBE-9780-0FBD99CCF4B8}"/>
              </a:ext>
            </a:extLst>
          </p:cNvPr>
          <p:cNvSpPr>
            <a:spLocks noGrp="1" noChangeArrowheads="1"/>
          </p:cNvSpPr>
          <p:nvPr>
            <p:ph type="title"/>
          </p:nvPr>
        </p:nvSpPr>
        <p:spPr>
          <a:xfrm>
            <a:off x="457200" y="2182813"/>
            <a:ext cx="8229600" cy="1143000"/>
          </a:xfrm>
        </p:spPr>
        <p:txBody>
          <a:bodyPr/>
          <a:lstStyle/>
          <a:p>
            <a:r>
              <a:rPr lang="en-US" altLang="en-US" sz="3600" b="1">
                <a:solidFill>
                  <a:srgbClr val="FF0000"/>
                </a:solidFill>
              </a:rPr>
              <a:t>Safety Leaders Strengthen </a:t>
            </a:r>
            <a:br>
              <a:rPr lang="en-US" altLang="en-US" sz="3600" b="1">
                <a:solidFill>
                  <a:srgbClr val="FF0000"/>
                </a:solidFill>
              </a:rPr>
            </a:br>
            <a:r>
              <a:rPr lang="en-US" altLang="en-US" sz="3600" b="1">
                <a:solidFill>
                  <a:srgbClr val="FF0000"/>
                </a:solidFill>
              </a:rPr>
              <a:t>Jobsite Safety Climate</a:t>
            </a:r>
          </a:p>
        </p:txBody>
      </p:sp>
      <p:sp>
        <p:nvSpPr>
          <p:cNvPr id="45059" name="Content Placeholder 2">
            <a:extLst>
              <a:ext uri="{FF2B5EF4-FFF2-40B4-BE49-F238E27FC236}">
                <a16:creationId xmlns:a16="http://schemas.microsoft.com/office/drawing/2014/main" id="{62F62670-151D-4952-BE0C-C9285E670435}"/>
              </a:ext>
            </a:extLst>
          </p:cNvPr>
          <p:cNvSpPr>
            <a:spLocks noGrp="1" noChangeArrowheads="1"/>
          </p:cNvSpPr>
          <p:nvPr>
            <p:ph sz="half" idx="2"/>
          </p:nvPr>
        </p:nvSpPr>
        <p:spPr>
          <a:xfrm>
            <a:off x="1273175" y="3570288"/>
            <a:ext cx="6837363" cy="1335087"/>
          </a:xfrm>
        </p:spPr>
        <p:txBody>
          <a:bodyPr/>
          <a:lstStyle/>
          <a:p>
            <a:pPr marL="0" indent="0">
              <a:buFont typeface="Arial" panose="020B0604020202020204" pitchFamily="34" charset="0"/>
              <a:buNone/>
            </a:pPr>
            <a:r>
              <a:rPr lang="en-US" altLang="en-US" sz="2500"/>
              <a:t>How well a company’s policies, procedures, and practices are actually implemented on the job site.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9267-405F-42B8-9B67-A50234366CBA}"/>
              </a:ext>
            </a:extLst>
          </p:cNvPr>
          <p:cNvSpPr>
            <a:spLocks noGrp="1"/>
          </p:cNvSpPr>
          <p:nvPr>
            <p:ph type="title"/>
          </p:nvPr>
        </p:nvSpPr>
        <p:spPr>
          <a:xfrm>
            <a:off x="1927225" y="2044700"/>
            <a:ext cx="5832475" cy="977900"/>
          </a:xfrm>
        </p:spPr>
        <p:txBody>
          <a:bodyPr rtlCol="0">
            <a:normAutofit fontScale="90000"/>
          </a:bodyPr>
          <a:lstStyle/>
          <a:p>
            <a:pPr fontAlgn="auto">
              <a:spcAft>
                <a:spcPts val="0"/>
              </a:spcAft>
              <a:defRPr/>
            </a:pPr>
            <a:r>
              <a:rPr lang="en-US" sz="4000" b="1" dirty="0" err="1"/>
              <a:t>Gimme</a:t>
            </a:r>
            <a:r>
              <a:rPr lang="en-US" sz="4000" b="1" dirty="0"/>
              <a:t> Space</a:t>
            </a:r>
            <a:br>
              <a:rPr lang="en-US" sz="4000" dirty="0"/>
            </a:br>
            <a:r>
              <a:rPr lang="en-US" sz="4000" b="1" dirty="0">
                <a:solidFill>
                  <a:srgbClr val="FF0000"/>
                </a:solidFill>
              </a:rPr>
              <a:t>Outcome A – Key Points</a:t>
            </a:r>
            <a:br>
              <a:rPr lang="en-US" sz="3600" b="1" dirty="0">
                <a:solidFill>
                  <a:srgbClr val="FF0000"/>
                </a:solidFill>
              </a:rPr>
            </a:br>
            <a:endParaRPr lang="en-US" sz="3600" dirty="0"/>
          </a:p>
        </p:txBody>
      </p:sp>
      <p:sp>
        <p:nvSpPr>
          <p:cNvPr id="192515" name="Rectangle 16">
            <a:extLst>
              <a:ext uri="{FF2B5EF4-FFF2-40B4-BE49-F238E27FC236}">
                <a16:creationId xmlns:a16="http://schemas.microsoft.com/office/drawing/2014/main" id="{7F33CD06-B393-4D89-8508-94CEE9C313EA}"/>
              </a:ext>
            </a:extLst>
          </p:cNvPr>
          <p:cNvSpPr>
            <a:spLocks noChangeArrowheads="1"/>
          </p:cNvSpPr>
          <p:nvPr/>
        </p:nvSpPr>
        <p:spPr bwMode="auto">
          <a:xfrm>
            <a:off x="1179513" y="3238500"/>
            <a:ext cx="7138987" cy="1323975"/>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Simon disregards the lack of eye contact.</a:t>
            </a:r>
          </a:p>
          <a:p>
            <a:pPr eaLnBrk="1" hangingPunct="1">
              <a:spcAft>
                <a:spcPts val="600"/>
              </a:spcAft>
              <a:buFont typeface="Arial" panose="020B0604020202020204" pitchFamily="34" charset="0"/>
              <a:buChar char="•"/>
            </a:pPr>
            <a:r>
              <a:rPr lang="en-US" altLang="en-US" sz="2500"/>
              <a:t>He tells them to let him know if they need anything and he leaves.</a:t>
            </a:r>
          </a:p>
        </p:txBody>
      </p:sp>
      <p:pic>
        <p:nvPicPr>
          <p:cNvPr id="6" name="Picture 2" descr="Gimme Space" title="4. Gimme Space">
            <a:extLst>
              <a:ext uri="{FF2B5EF4-FFF2-40B4-BE49-F238E27FC236}">
                <a16:creationId xmlns:a16="http://schemas.microsoft.com/office/drawing/2014/main" id="{9E072BCA-6250-4C49-81B0-85FE384F8685}"/>
              </a:ext>
            </a:extLst>
          </p:cNvPr>
          <p:cNvPicPr>
            <a:picLocks noChangeAspect="1" noChangeArrowheads="1"/>
          </p:cNvPicPr>
          <p:nvPr/>
        </p:nvPicPr>
        <p:blipFill>
          <a:blip r:embed="rId3"/>
          <a:srcRect/>
          <a:stretch>
            <a:fillRect/>
          </a:stretch>
        </p:blipFill>
        <p:spPr bwMode="auto">
          <a:xfrm>
            <a:off x="128588" y="1465263"/>
            <a:ext cx="1798637"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B51DA496-6E04-4500-92B6-A51B46908176}"/>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2" hidden="1">
            <a:extLst>
              <a:ext uri="{FF2B5EF4-FFF2-40B4-BE49-F238E27FC236}">
                <a16:creationId xmlns:a16="http://schemas.microsoft.com/office/drawing/2014/main" id="{D3C11937-1CB4-4B3B-8CFC-CACAFFC20491}"/>
              </a:ext>
            </a:extLst>
          </p:cNvPr>
          <p:cNvSpPr>
            <a:spLocks noGrp="1" noChangeArrowheads="1"/>
          </p:cNvSpPr>
          <p:nvPr>
            <p:ph type="title"/>
          </p:nvPr>
        </p:nvSpPr>
        <p:spPr>
          <a:xfrm>
            <a:off x="2070100" y="1447800"/>
            <a:ext cx="5283200" cy="1143000"/>
          </a:xfrm>
        </p:spPr>
        <p:txBody>
          <a:bodyPr/>
          <a:lstStyle/>
          <a:p>
            <a:r>
              <a:rPr lang="en-US" altLang="en-US" sz="2400" b="1"/>
              <a:t>Gimme Space</a:t>
            </a:r>
            <a:br>
              <a:rPr lang="en-US" altLang="en-US" sz="2400" b="1"/>
            </a:br>
            <a:r>
              <a:rPr lang="en-US" altLang="en-US" sz="2400" b="1"/>
              <a:t>Reveal the discussion questions</a:t>
            </a:r>
          </a:p>
        </p:txBody>
      </p:sp>
      <p:sp>
        <p:nvSpPr>
          <p:cNvPr id="17" name="Rounded Rectangle 16">
            <a:extLst>
              <a:ext uri="{FF2B5EF4-FFF2-40B4-BE49-F238E27FC236}">
                <a16:creationId xmlns:a16="http://schemas.microsoft.com/office/drawing/2014/main" id="{805F2277-EE14-4A8E-99BB-540D564F6348}"/>
              </a:ext>
            </a:extLst>
          </p:cNvPr>
          <p:cNvSpPr/>
          <p:nvPr/>
        </p:nvSpPr>
        <p:spPr>
          <a:xfrm>
            <a:off x="1092200" y="2593975"/>
            <a:ext cx="7373938" cy="485775"/>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A</a:t>
            </a:r>
          </a:p>
        </p:txBody>
      </p:sp>
      <p:pic>
        <p:nvPicPr>
          <p:cNvPr id="18" name="Picture 2" descr="Quote bubble" title="Quote Bubble">
            <a:extLst>
              <a:ext uri="{FF2B5EF4-FFF2-40B4-BE49-F238E27FC236}">
                <a16:creationId xmlns:a16="http://schemas.microsoft.com/office/drawing/2014/main" id="{0352800F-771E-4683-AE2C-789C487F2BBF}"/>
              </a:ext>
            </a:extLst>
          </p:cNvPr>
          <p:cNvPicPr>
            <a:picLocks noChangeAspect="1" noChangeArrowheads="1"/>
          </p:cNvPicPr>
          <p:nvPr/>
        </p:nvPicPr>
        <p:blipFill>
          <a:blip r:embed="rId3"/>
          <a:srcRect l="11940"/>
          <a:stretch>
            <a:fillRect/>
          </a:stretch>
        </p:blipFill>
        <p:spPr bwMode="auto">
          <a:xfrm>
            <a:off x="7640638" y="1798638"/>
            <a:ext cx="962025" cy="854075"/>
          </a:xfrm>
          <a:prstGeom prst="rect">
            <a:avLst/>
          </a:prstGeom>
          <a:noFill/>
          <a:ln w="9525">
            <a:noFill/>
            <a:miter lim="800000"/>
            <a:headEnd/>
            <a:tailEnd/>
          </a:ln>
        </p:spPr>
      </p:pic>
      <p:sp>
        <p:nvSpPr>
          <p:cNvPr id="194565" name="Rectangle 1">
            <a:extLst>
              <a:ext uri="{FF2B5EF4-FFF2-40B4-BE49-F238E27FC236}">
                <a16:creationId xmlns:a16="http://schemas.microsoft.com/office/drawing/2014/main" id="{50FCAB45-D6F6-4288-A222-C2E07E0907D1}"/>
              </a:ext>
            </a:extLst>
          </p:cNvPr>
          <p:cNvSpPr>
            <a:spLocks noChangeArrowheads="1"/>
          </p:cNvSpPr>
          <p:nvPr/>
        </p:nvSpPr>
        <p:spPr bwMode="auto">
          <a:xfrm>
            <a:off x="1390650" y="3446463"/>
            <a:ext cx="65563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are your thoughts about how Simon handled this situation?  </a:t>
            </a:r>
          </a:p>
        </p:txBody>
      </p:sp>
      <p:pic>
        <p:nvPicPr>
          <p:cNvPr id="8" name="Picture 2" descr="Gimme Space" title="4. Gimme Space">
            <a:extLst>
              <a:ext uri="{FF2B5EF4-FFF2-40B4-BE49-F238E27FC236}">
                <a16:creationId xmlns:a16="http://schemas.microsoft.com/office/drawing/2014/main" id="{F911F5E8-D681-4629-8EDC-7DDBB064902A}"/>
              </a:ext>
            </a:extLst>
          </p:cNvPr>
          <p:cNvPicPr>
            <a:picLocks noChangeAspect="1" noChangeArrowheads="1"/>
          </p:cNvPicPr>
          <p:nvPr/>
        </p:nvPicPr>
        <p:blipFill>
          <a:blip r:embed="rId4"/>
          <a:srcRect/>
          <a:stretch>
            <a:fillRect/>
          </a:stretch>
        </p:blipFill>
        <p:spPr bwMode="auto">
          <a:xfrm>
            <a:off x="128588" y="1465263"/>
            <a:ext cx="1798637"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C360E357-2445-4F4D-8AD9-CD3600993076}"/>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81C-4208-40D0-B858-8256B928A6D7}"/>
              </a:ext>
            </a:extLst>
          </p:cNvPr>
          <p:cNvSpPr>
            <a:spLocks noGrp="1"/>
          </p:cNvSpPr>
          <p:nvPr>
            <p:ph type="title"/>
          </p:nvPr>
        </p:nvSpPr>
        <p:spPr>
          <a:xfrm>
            <a:off x="457200" y="1827213"/>
            <a:ext cx="8229600" cy="774700"/>
          </a:xfrm>
        </p:spPr>
        <p:txBody>
          <a:bodyPr rtlCol="0">
            <a:normAutofit fontScale="90000"/>
          </a:bodyPr>
          <a:lstStyle/>
          <a:p>
            <a:pPr fontAlgn="auto">
              <a:spcAft>
                <a:spcPts val="0"/>
              </a:spcAft>
              <a:defRPr/>
            </a:pPr>
            <a:r>
              <a:rPr lang="en-US" sz="4000" b="1" dirty="0" err="1"/>
              <a:t>Gimme</a:t>
            </a:r>
            <a:r>
              <a:rPr lang="en-US" sz="4000" b="1" dirty="0"/>
              <a:t> Space</a:t>
            </a:r>
            <a:br>
              <a:rPr lang="en-US" sz="4000" dirty="0"/>
            </a:br>
            <a:r>
              <a:rPr lang="en-US" sz="4000" b="1" dirty="0">
                <a:solidFill>
                  <a:srgbClr val="FF0000"/>
                </a:solidFill>
              </a:rPr>
              <a:t>Outcome B – Key Points</a:t>
            </a:r>
            <a:br>
              <a:rPr lang="en-US" sz="3600" b="1" dirty="0">
                <a:solidFill>
                  <a:srgbClr val="FF0000"/>
                </a:solidFill>
              </a:rPr>
            </a:br>
            <a:endParaRPr lang="en-US" sz="3600" dirty="0"/>
          </a:p>
        </p:txBody>
      </p:sp>
      <p:sp>
        <p:nvSpPr>
          <p:cNvPr id="196611" name="Rectangle 17">
            <a:extLst>
              <a:ext uri="{FF2B5EF4-FFF2-40B4-BE49-F238E27FC236}">
                <a16:creationId xmlns:a16="http://schemas.microsoft.com/office/drawing/2014/main" id="{BB2915D5-05E8-4DBD-BB29-669E011699A2}"/>
              </a:ext>
            </a:extLst>
          </p:cNvPr>
          <p:cNvSpPr>
            <a:spLocks noChangeArrowheads="1"/>
          </p:cNvSpPr>
          <p:nvPr/>
        </p:nvSpPr>
        <p:spPr bwMode="auto">
          <a:xfrm>
            <a:off x="917575" y="2732088"/>
            <a:ext cx="7431088" cy="3708400"/>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Rather than taking Ted’s word for it, Simon asks his crew to walk him through the tasks and safety issues for the day.</a:t>
            </a:r>
          </a:p>
          <a:p>
            <a:pPr eaLnBrk="1" hangingPunct="1">
              <a:spcAft>
                <a:spcPts val="600"/>
              </a:spcAft>
              <a:buFont typeface="Arial" panose="020B0604020202020204" pitchFamily="34" charset="0"/>
              <a:buChar char="•"/>
            </a:pPr>
            <a:r>
              <a:rPr lang="en-US" altLang="en-US" sz="2500"/>
              <a:t>Fred points out that because of the tight space, it will be difficult for them to use a ladder to be able to insulate the copper pipes in the ceiling.</a:t>
            </a:r>
          </a:p>
          <a:p>
            <a:pPr eaLnBrk="1" hangingPunct="1">
              <a:spcAft>
                <a:spcPts val="600"/>
              </a:spcAft>
              <a:buFont typeface="Arial" panose="020B0604020202020204" pitchFamily="34" charset="0"/>
              <a:buChar char="•"/>
            </a:pPr>
            <a:r>
              <a:rPr lang="en-US" altLang="en-US" sz="2500"/>
              <a:t>Simon thanks the crew for identifying issues ahead of time. He and the entire crew discuss the situation and together they come up with a good solution.</a:t>
            </a:r>
          </a:p>
        </p:txBody>
      </p:sp>
      <p:pic>
        <p:nvPicPr>
          <p:cNvPr id="6" name="Picture 2" descr="Gimme Space" title="4. Gimme Space">
            <a:extLst>
              <a:ext uri="{FF2B5EF4-FFF2-40B4-BE49-F238E27FC236}">
                <a16:creationId xmlns:a16="http://schemas.microsoft.com/office/drawing/2014/main" id="{234B03F5-FC2E-4A1B-BA3E-86A87D305D44}"/>
              </a:ext>
            </a:extLst>
          </p:cNvPr>
          <p:cNvPicPr>
            <a:picLocks noChangeAspect="1" noChangeArrowheads="1"/>
          </p:cNvPicPr>
          <p:nvPr/>
        </p:nvPicPr>
        <p:blipFill>
          <a:blip r:embed="rId3"/>
          <a:srcRect/>
          <a:stretch>
            <a:fillRect/>
          </a:stretch>
        </p:blipFill>
        <p:spPr bwMode="auto">
          <a:xfrm>
            <a:off x="128588" y="1465263"/>
            <a:ext cx="1798637"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849E3211-0DFB-4BF9-AD50-ACF8FA4BD184}"/>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5C8C475-D76D-4BE4-82AC-770E9E637314}"/>
              </a:ext>
            </a:extLst>
          </p:cNvPr>
          <p:cNvSpPr>
            <a:spLocks noGrp="1"/>
          </p:cNvSpPr>
          <p:nvPr>
            <p:ph type="title"/>
          </p:nvPr>
        </p:nvSpPr>
        <p:spPr>
          <a:xfrm>
            <a:off x="1901825" y="1266825"/>
            <a:ext cx="6248400" cy="1143000"/>
          </a:xfrm>
        </p:spPr>
        <p:txBody>
          <a:bodyPr rtlCol="0">
            <a:normAutofit fontScale="90000"/>
          </a:bodyPr>
          <a:lstStyle/>
          <a:p>
            <a:pPr fontAlgn="auto">
              <a:spcAft>
                <a:spcPts val="0"/>
              </a:spcAft>
              <a:defRPr/>
            </a:pPr>
            <a:r>
              <a:rPr lang="en-US" sz="3600" b="1" dirty="0" err="1"/>
              <a:t>Gimme</a:t>
            </a:r>
            <a:r>
              <a:rPr lang="en-US" sz="3600" b="1" dirty="0"/>
              <a:t> Space Discussion Questions</a:t>
            </a:r>
          </a:p>
        </p:txBody>
      </p:sp>
      <p:sp>
        <p:nvSpPr>
          <p:cNvPr id="17" name="Rounded Rectangle 16">
            <a:extLst>
              <a:ext uri="{FF2B5EF4-FFF2-40B4-BE49-F238E27FC236}">
                <a16:creationId xmlns:a16="http://schemas.microsoft.com/office/drawing/2014/main" id="{0F2ECF05-99E4-4E3A-A566-FFB68110F40E}"/>
              </a:ext>
            </a:extLst>
          </p:cNvPr>
          <p:cNvSpPr/>
          <p:nvPr/>
        </p:nvSpPr>
        <p:spPr>
          <a:xfrm>
            <a:off x="1092200" y="2593975"/>
            <a:ext cx="7373938" cy="485775"/>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B</a:t>
            </a:r>
          </a:p>
        </p:txBody>
      </p:sp>
      <p:pic>
        <p:nvPicPr>
          <p:cNvPr id="18" name="Picture 2" descr="Quote bubble" title="Quote Bubble">
            <a:extLst>
              <a:ext uri="{FF2B5EF4-FFF2-40B4-BE49-F238E27FC236}">
                <a16:creationId xmlns:a16="http://schemas.microsoft.com/office/drawing/2014/main" id="{5AFA7C48-2030-4508-86F3-F5ECBA770DF5}"/>
              </a:ext>
            </a:extLst>
          </p:cNvPr>
          <p:cNvPicPr>
            <a:picLocks noChangeAspect="1" noChangeArrowheads="1"/>
          </p:cNvPicPr>
          <p:nvPr/>
        </p:nvPicPr>
        <p:blipFill>
          <a:blip r:embed="rId3"/>
          <a:srcRect l="11940"/>
          <a:stretch>
            <a:fillRect/>
          </a:stretch>
        </p:blipFill>
        <p:spPr bwMode="auto">
          <a:xfrm>
            <a:off x="7669213" y="1982788"/>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DE4056FB-ADB4-4F49-8409-93CFF6F6B981}"/>
              </a:ext>
            </a:extLst>
          </p:cNvPr>
          <p:cNvSpPr>
            <a:spLocks noChangeArrowheads="1"/>
          </p:cNvSpPr>
          <p:nvPr/>
        </p:nvSpPr>
        <p:spPr bwMode="auto">
          <a:xfrm>
            <a:off x="733425" y="3248025"/>
            <a:ext cx="773906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Font typeface="Calibri" panose="020F0502020204030204" pitchFamily="34" charset="0"/>
              <a:buAutoNum type="arabicPeriod"/>
            </a:pPr>
            <a:r>
              <a:rPr lang="en-US" altLang="en-US" sz="2500"/>
              <a:t>What leadership skills did Simon demonstrate in this ending compared to the earlier one?</a:t>
            </a:r>
          </a:p>
          <a:p>
            <a:pPr eaLnBrk="1" hangingPunct="1">
              <a:spcAft>
                <a:spcPts val="1200"/>
              </a:spcAft>
              <a:buFont typeface="Calibri" panose="020F0502020204030204" pitchFamily="34" charset="0"/>
              <a:buAutoNum type="arabicPeriod"/>
            </a:pPr>
            <a:r>
              <a:rPr lang="en-US" altLang="en-US" sz="2500"/>
              <a:t>What can be done from a leadership perspective to ensure that workers feel comfortable bringing up safety issues?</a:t>
            </a:r>
          </a:p>
        </p:txBody>
      </p:sp>
      <p:pic>
        <p:nvPicPr>
          <p:cNvPr id="8" name="Picture 2" descr="Gimme Space" title="4. Gimme Space">
            <a:extLst>
              <a:ext uri="{FF2B5EF4-FFF2-40B4-BE49-F238E27FC236}">
                <a16:creationId xmlns:a16="http://schemas.microsoft.com/office/drawing/2014/main" id="{0C1BAA1C-6697-4EB0-873E-1D7BF5653871}"/>
              </a:ext>
            </a:extLst>
          </p:cNvPr>
          <p:cNvPicPr>
            <a:picLocks noChangeAspect="1" noChangeArrowheads="1"/>
          </p:cNvPicPr>
          <p:nvPr/>
        </p:nvPicPr>
        <p:blipFill>
          <a:blip r:embed="rId4"/>
          <a:srcRect/>
          <a:stretch>
            <a:fillRect/>
          </a:stretch>
        </p:blipFill>
        <p:spPr bwMode="auto">
          <a:xfrm>
            <a:off x="128588" y="1465263"/>
            <a:ext cx="1798637"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01DB9592-1291-4976-8D51-791736AC07B7}"/>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imme Space" title="4. Gimme Space">
            <a:extLst>
              <a:ext uri="{FF2B5EF4-FFF2-40B4-BE49-F238E27FC236}">
                <a16:creationId xmlns:a16="http://schemas.microsoft.com/office/drawing/2014/main" id="{B78E85CF-A465-4234-A793-76C7E835319B}"/>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sp>
        <p:nvSpPr>
          <p:cNvPr id="200707" name="Title 2" hidden="1">
            <a:extLst>
              <a:ext uri="{FF2B5EF4-FFF2-40B4-BE49-F238E27FC236}">
                <a16:creationId xmlns:a16="http://schemas.microsoft.com/office/drawing/2014/main" id="{94E2D498-4C0A-4626-BE17-460CF218981B}"/>
              </a:ext>
            </a:extLst>
          </p:cNvPr>
          <p:cNvSpPr>
            <a:spLocks noGrp="1" noChangeArrowheads="1"/>
          </p:cNvSpPr>
          <p:nvPr>
            <p:ph type="title"/>
          </p:nvPr>
        </p:nvSpPr>
        <p:spPr>
          <a:xfrm>
            <a:off x="1908175" y="1447800"/>
            <a:ext cx="5978525" cy="490538"/>
          </a:xfrm>
        </p:spPr>
        <p:txBody>
          <a:bodyPr/>
          <a:lstStyle/>
          <a:p>
            <a:r>
              <a:rPr lang="en-US" altLang="en-US" sz="2400"/>
              <a:t>Gimme Space Situation</a:t>
            </a:r>
          </a:p>
        </p:txBody>
      </p:sp>
      <p:sp>
        <p:nvSpPr>
          <p:cNvPr id="8" name="TextBox 7">
            <a:extLst>
              <a:ext uri="{FF2B5EF4-FFF2-40B4-BE49-F238E27FC236}">
                <a16:creationId xmlns:a16="http://schemas.microsoft.com/office/drawing/2014/main" id="{D9810025-28F1-4E9B-9C82-AFDDEEFE7593}"/>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DCADFFC7-A18E-4686-AB7D-33AD02356979}"/>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00710" name="Picture 1">
            <a:hlinkClick r:id="rId6" tooltip="Select image to launch video on YouTube and select CC for Closed-Captioning"/>
            <a:extLst>
              <a:ext uri="{FF2B5EF4-FFF2-40B4-BE49-F238E27FC236}">
                <a16:creationId xmlns:a16="http://schemas.microsoft.com/office/drawing/2014/main" id="{7D800F97-4388-4863-9FCA-702A949591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74838"/>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A6920BE2-E7CA-4842-8157-9EEC35FFC69E}"/>
              </a:ext>
            </a:extLst>
          </p:cNvPr>
          <p:cNvSpPr>
            <a:spLocks noGrp="1" noChangeArrowheads="1"/>
          </p:cNvSpPr>
          <p:nvPr>
            <p:ph type="title"/>
          </p:nvPr>
        </p:nvSpPr>
        <p:spPr>
          <a:xfrm>
            <a:off x="1595438" y="1584325"/>
            <a:ext cx="6196012" cy="1143000"/>
          </a:xfrm>
        </p:spPr>
        <p:txBody>
          <a:bodyPr/>
          <a:lstStyle/>
          <a:p>
            <a:r>
              <a:rPr lang="en-US" altLang="en-US" sz="3600" b="1"/>
              <a:t>Gimme Space</a:t>
            </a:r>
            <a:br>
              <a:rPr lang="en-US" altLang="en-US" sz="3600"/>
            </a:br>
            <a:r>
              <a:rPr lang="en-US" altLang="en-US" sz="3600" b="1">
                <a:solidFill>
                  <a:srgbClr val="FF0000"/>
                </a:solidFill>
              </a:rPr>
              <a:t>Outcome A</a:t>
            </a:r>
            <a:endParaRPr lang="en-US" altLang="en-US" sz="3600"/>
          </a:p>
        </p:txBody>
      </p:sp>
      <p:sp>
        <p:nvSpPr>
          <p:cNvPr id="202755" name="Rectangle 7">
            <a:extLst>
              <a:ext uri="{FF2B5EF4-FFF2-40B4-BE49-F238E27FC236}">
                <a16:creationId xmlns:a16="http://schemas.microsoft.com/office/drawing/2014/main" id="{ABAD0B21-67E4-4C23-A4AC-671FBD0B1AA5}"/>
              </a:ext>
            </a:extLst>
          </p:cNvPr>
          <p:cNvSpPr>
            <a:spLocks noChangeArrowheads="1"/>
          </p:cNvSpPr>
          <p:nvPr/>
        </p:nvSpPr>
        <p:spPr bwMode="auto">
          <a:xfrm>
            <a:off x="606425" y="2867025"/>
            <a:ext cx="8034338" cy="1246188"/>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Role play the conversation between </a:t>
            </a:r>
            <a:r>
              <a:rPr lang="en-US" altLang="en-US" sz="2500">
                <a:solidFill>
                  <a:srgbClr val="FF0000"/>
                </a:solidFill>
              </a:rPr>
              <a:t>Simon </a:t>
            </a:r>
            <a:r>
              <a:rPr lang="en-US" altLang="en-US" sz="2500"/>
              <a:t>and </a:t>
            </a:r>
            <a:r>
              <a:rPr lang="en-US" altLang="en-US" sz="2500">
                <a:solidFill>
                  <a:srgbClr val="FF0000"/>
                </a:solidFill>
              </a:rPr>
              <a:t>Ted </a:t>
            </a:r>
            <a:r>
              <a:rPr lang="en-US" altLang="en-US" sz="2500"/>
              <a:t>in which </a:t>
            </a:r>
            <a:r>
              <a:rPr lang="en-US" altLang="en-US" sz="2500">
                <a:solidFill>
                  <a:srgbClr val="FF0000"/>
                </a:solidFill>
              </a:rPr>
              <a:t>Simon</a:t>
            </a:r>
            <a:r>
              <a:rPr lang="en-US" altLang="en-US" sz="2500"/>
              <a:t> responds to </a:t>
            </a:r>
            <a:r>
              <a:rPr lang="en-US" altLang="en-US" sz="2500">
                <a:solidFill>
                  <a:srgbClr val="FF0000"/>
                </a:solidFill>
              </a:rPr>
              <a:t>Ted’s </a:t>
            </a:r>
            <a:r>
              <a:rPr lang="en-US" altLang="en-US" sz="2500"/>
              <a:t>statement that everything is fine.  </a:t>
            </a:r>
            <a:r>
              <a:rPr lang="en-US" altLang="en-US" sz="2500" b="1"/>
              <a:t>DO NOT</a:t>
            </a:r>
            <a:r>
              <a:rPr lang="en-US" altLang="en-US" sz="2500"/>
              <a:t> use any of the leadership skills. </a:t>
            </a:r>
          </a:p>
        </p:txBody>
      </p:sp>
      <p:sp>
        <p:nvSpPr>
          <p:cNvPr id="11" name="Content Placeholder 3">
            <a:extLst>
              <a:ext uri="{FF2B5EF4-FFF2-40B4-BE49-F238E27FC236}">
                <a16:creationId xmlns:a16="http://schemas.microsoft.com/office/drawing/2014/main" id="{50AD1668-7932-4C90-AE60-8D2BBD5BCCD9}"/>
              </a:ext>
            </a:extLst>
          </p:cNvPr>
          <p:cNvSpPr txBox="1">
            <a:spLocks/>
          </p:cNvSpPr>
          <p:nvPr/>
        </p:nvSpPr>
        <p:spPr>
          <a:xfrm>
            <a:off x="547688" y="4408488"/>
            <a:ext cx="8291512" cy="15351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A</a:t>
            </a:r>
            <a:endParaRPr lang="en-US" sz="2500" b="1" dirty="0"/>
          </a:p>
          <a:p>
            <a:pPr marL="457200" indent="-457200" fontAlgn="auto">
              <a:spcBef>
                <a:spcPts val="0"/>
              </a:spcBef>
              <a:spcAft>
                <a:spcPts val="600"/>
              </a:spcAft>
              <a:buFont typeface="+mj-lt"/>
              <a:buAutoNum type="arabicPeriod"/>
              <a:defRPr/>
            </a:pPr>
            <a:r>
              <a:rPr lang="en-US" sz="2500" dirty="0"/>
              <a:t>How did Simon respond to Ted saying everything was OK? </a:t>
            </a:r>
          </a:p>
          <a:p>
            <a:pPr marL="457200" indent="-457200" fontAlgn="auto">
              <a:spcBef>
                <a:spcPts val="0"/>
              </a:spcBef>
              <a:spcAft>
                <a:spcPts val="600"/>
              </a:spcAft>
              <a:buFont typeface="+mj-lt"/>
              <a:buAutoNum type="arabicPeriod"/>
              <a:defRPr/>
            </a:pPr>
            <a:r>
              <a:rPr lang="en-US" sz="2500" dirty="0"/>
              <a:t>What was Ted’s reaction? </a:t>
            </a:r>
          </a:p>
        </p:txBody>
      </p:sp>
      <p:pic>
        <p:nvPicPr>
          <p:cNvPr id="7" name="Picture 2" descr="Gimme Space" title="4. Gimme Space">
            <a:extLst>
              <a:ext uri="{FF2B5EF4-FFF2-40B4-BE49-F238E27FC236}">
                <a16:creationId xmlns:a16="http://schemas.microsoft.com/office/drawing/2014/main" id="{A84F552F-C9FD-4673-B41F-D53E08BAB87A}"/>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A66B201B-0758-467C-8B9A-9FC190619A73}"/>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9CE18805-C456-4F6B-9B32-0499F1B3B9D3}"/>
              </a:ext>
            </a:extLst>
          </p:cNvPr>
          <p:cNvSpPr>
            <a:spLocks noGrp="1" noChangeArrowheads="1"/>
          </p:cNvSpPr>
          <p:nvPr>
            <p:ph type="title"/>
          </p:nvPr>
        </p:nvSpPr>
        <p:spPr>
          <a:xfrm>
            <a:off x="457200" y="1447800"/>
            <a:ext cx="8229600" cy="939800"/>
          </a:xfrm>
        </p:spPr>
        <p:txBody>
          <a:bodyPr/>
          <a:lstStyle/>
          <a:p>
            <a:r>
              <a:rPr lang="en-US" altLang="en-US" sz="3600" b="1"/>
              <a:t>Gimme Space</a:t>
            </a:r>
            <a:br>
              <a:rPr lang="en-US" altLang="en-US" sz="3600"/>
            </a:br>
            <a:r>
              <a:rPr lang="en-US" altLang="en-US" sz="3600" b="1">
                <a:solidFill>
                  <a:srgbClr val="FF0000"/>
                </a:solidFill>
              </a:rPr>
              <a:t>Outcome B</a:t>
            </a:r>
          </a:p>
        </p:txBody>
      </p:sp>
      <p:sp>
        <p:nvSpPr>
          <p:cNvPr id="204803" name="Rectangle 10">
            <a:extLst>
              <a:ext uri="{FF2B5EF4-FFF2-40B4-BE49-F238E27FC236}">
                <a16:creationId xmlns:a16="http://schemas.microsoft.com/office/drawing/2014/main" id="{D4729AB2-5FE5-47EB-AF0B-3FB8402DF09C}"/>
              </a:ext>
            </a:extLst>
          </p:cNvPr>
          <p:cNvSpPr>
            <a:spLocks noChangeArrowheads="1"/>
          </p:cNvSpPr>
          <p:nvPr/>
        </p:nvSpPr>
        <p:spPr bwMode="auto">
          <a:xfrm>
            <a:off x="606425" y="2628900"/>
            <a:ext cx="8034338" cy="1630363"/>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a:t>This time have </a:t>
            </a:r>
            <a:r>
              <a:rPr lang="en-US" altLang="en-US" sz="2500">
                <a:solidFill>
                  <a:srgbClr val="FF0000"/>
                </a:solidFill>
              </a:rPr>
              <a:t>Simon </a:t>
            </a:r>
            <a:r>
              <a:rPr lang="en-US" altLang="en-US" sz="2500"/>
              <a:t>discuss the situation with </a:t>
            </a:r>
            <a:r>
              <a:rPr lang="en-US" altLang="en-US" sz="2500">
                <a:solidFill>
                  <a:srgbClr val="FF0000"/>
                </a:solidFill>
              </a:rPr>
              <a:t>Fred </a:t>
            </a:r>
            <a:r>
              <a:rPr lang="en-US" altLang="en-US" sz="2500"/>
              <a:t>and the others using the leadership skills such as active listening, engaging and empowering his workers, and recognizing them for identifying a hazardous situation. </a:t>
            </a:r>
          </a:p>
        </p:txBody>
      </p:sp>
      <p:sp>
        <p:nvSpPr>
          <p:cNvPr id="14" name="Content Placeholder 3">
            <a:extLst>
              <a:ext uri="{FF2B5EF4-FFF2-40B4-BE49-F238E27FC236}">
                <a16:creationId xmlns:a16="http://schemas.microsoft.com/office/drawing/2014/main" id="{62671EDE-8566-4926-8BE7-69B7D755DDA3}"/>
              </a:ext>
            </a:extLst>
          </p:cNvPr>
          <p:cNvSpPr txBox="1">
            <a:spLocks/>
          </p:cNvSpPr>
          <p:nvPr/>
        </p:nvSpPr>
        <p:spPr>
          <a:xfrm>
            <a:off x="606425" y="4548188"/>
            <a:ext cx="8291513" cy="15351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Bef>
                <a:spcPts val="0"/>
              </a:spcBef>
              <a:spcAft>
                <a:spcPts val="600"/>
              </a:spcAft>
              <a:buFont typeface="Arial"/>
              <a:buNone/>
              <a:defRPr/>
            </a:pPr>
            <a:r>
              <a:rPr lang="en-US" sz="2500" b="1" dirty="0">
                <a:solidFill>
                  <a:srgbClr val="FF0000"/>
                </a:solidFill>
              </a:rPr>
              <a:t>Discussion Questions for Outcome B</a:t>
            </a:r>
            <a:endParaRPr lang="en-US" sz="2500" b="1" dirty="0"/>
          </a:p>
          <a:p>
            <a:pPr marL="457200" indent="-457200" fontAlgn="auto">
              <a:spcBef>
                <a:spcPts val="0"/>
              </a:spcBef>
              <a:spcAft>
                <a:spcPts val="600"/>
              </a:spcAft>
              <a:buFont typeface="+mj-lt"/>
              <a:buAutoNum type="arabicPeriod"/>
              <a:defRPr/>
            </a:pPr>
            <a:r>
              <a:rPr lang="en-US" sz="2500" dirty="0"/>
              <a:t>In what ways was Simon’s response different this time?</a:t>
            </a:r>
          </a:p>
          <a:p>
            <a:pPr marL="457200" indent="-457200" fontAlgn="auto">
              <a:spcBef>
                <a:spcPts val="0"/>
              </a:spcBef>
              <a:spcAft>
                <a:spcPts val="600"/>
              </a:spcAft>
              <a:buFont typeface="+mj-lt"/>
              <a:buAutoNum type="arabicPeriod"/>
              <a:defRPr/>
            </a:pPr>
            <a:r>
              <a:rPr lang="en-US" sz="2500" dirty="0"/>
              <a:t>What was Ted’s reaction? </a:t>
            </a:r>
          </a:p>
        </p:txBody>
      </p:sp>
      <p:pic>
        <p:nvPicPr>
          <p:cNvPr id="7" name="Picture 2" descr="Gimme Space" title="4. Gimme Space">
            <a:extLst>
              <a:ext uri="{FF2B5EF4-FFF2-40B4-BE49-F238E27FC236}">
                <a16:creationId xmlns:a16="http://schemas.microsoft.com/office/drawing/2014/main" id="{155F1E35-6034-453B-92FB-05D9B1520D4E}"/>
              </a:ext>
            </a:extLst>
          </p:cNvPr>
          <p:cNvPicPr>
            <a:picLocks noChangeAspect="1" noChangeArrowheads="1"/>
          </p:cNvPicPr>
          <p:nvPr/>
        </p:nvPicPr>
        <p:blipFill>
          <a:blip r:embed="rId3"/>
          <a:srcRect/>
          <a:stretch>
            <a:fillRect/>
          </a:stretch>
        </p:blipFill>
        <p:spPr bwMode="auto">
          <a:xfrm>
            <a:off x="103188" y="1404938"/>
            <a:ext cx="1804987" cy="371475"/>
          </a:xfrm>
          <a:prstGeom prst="rect">
            <a:avLst/>
          </a:prstGeom>
          <a:noFill/>
          <a:ln>
            <a:noFill/>
          </a:ln>
          <a:effectLst/>
        </p:spPr>
      </p:pic>
      <p:pic>
        <p:nvPicPr>
          <p:cNvPr id="8" name="Picture 7" descr="Scenario Main Menu" title="Decorative image">
            <a:hlinkClick r:id="rId4" action="ppaction://hlinksldjump"/>
            <a:extLst>
              <a:ext uri="{FF2B5EF4-FFF2-40B4-BE49-F238E27FC236}">
                <a16:creationId xmlns:a16="http://schemas.microsoft.com/office/drawing/2014/main" id="{75E86561-37C4-43F7-AC73-D2C30AC606CD}"/>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The Right Tool" title="5. The Right Tool For the Right Job">
            <a:extLst>
              <a:ext uri="{FF2B5EF4-FFF2-40B4-BE49-F238E27FC236}">
                <a16:creationId xmlns:a16="http://schemas.microsoft.com/office/drawing/2014/main" id="{C76D3CB7-3A54-4F16-B1AC-1AB7CC3FBD9C}"/>
              </a:ext>
            </a:extLst>
          </p:cNvPr>
          <p:cNvPicPr>
            <a:picLocks noChangeAspect="1" noChangeArrowheads="1"/>
          </p:cNvPicPr>
          <p:nvPr/>
        </p:nvPicPr>
        <p:blipFill>
          <a:blip r:embed="rId3"/>
          <a:srcRect/>
          <a:stretch>
            <a:fillRect/>
          </a:stretch>
        </p:blipFill>
        <p:spPr bwMode="auto">
          <a:xfrm>
            <a:off x="125413" y="1428750"/>
            <a:ext cx="1146175" cy="371475"/>
          </a:xfrm>
          <a:prstGeom prst="rect">
            <a:avLst/>
          </a:prstGeom>
          <a:noFill/>
          <a:ln>
            <a:noFill/>
          </a:ln>
          <a:effectLst/>
        </p:spPr>
      </p:pic>
      <p:sp>
        <p:nvSpPr>
          <p:cNvPr id="2" name="Title 1" hidden="1">
            <a:extLst>
              <a:ext uri="{FF2B5EF4-FFF2-40B4-BE49-F238E27FC236}">
                <a16:creationId xmlns:a16="http://schemas.microsoft.com/office/drawing/2014/main" id="{0C071ECB-5A21-4EC3-9FD3-D9657E2F25A9}"/>
              </a:ext>
            </a:extLst>
          </p:cNvPr>
          <p:cNvSpPr>
            <a:spLocks noGrp="1"/>
          </p:cNvSpPr>
          <p:nvPr>
            <p:ph type="title"/>
          </p:nvPr>
        </p:nvSpPr>
        <p:spPr>
          <a:xfrm>
            <a:off x="1482725" y="1447800"/>
            <a:ext cx="5908675" cy="352425"/>
          </a:xfrm>
        </p:spPr>
        <p:txBody>
          <a:bodyPr rtlCol="0">
            <a:normAutofit fontScale="90000"/>
          </a:bodyPr>
          <a:lstStyle/>
          <a:p>
            <a:pPr fontAlgn="auto">
              <a:spcAft>
                <a:spcPts val="0"/>
              </a:spcAft>
              <a:defRPr/>
            </a:pPr>
            <a:r>
              <a:rPr lang="en-US" sz="2400" dirty="0"/>
              <a:t>Struck By</a:t>
            </a:r>
          </a:p>
        </p:txBody>
      </p:sp>
      <p:sp>
        <p:nvSpPr>
          <p:cNvPr id="37" name="Rounded Rectangle 36" descr="yellow background" title="Yellow background">
            <a:extLst>
              <a:ext uri="{FF2B5EF4-FFF2-40B4-BE49-F238E27FC236}">
                <a16:creationId xmlns:a16="http://schemas.microsoft.com/office/drawing/2014/main" id="{53187870-B77D-4C9F-8626-237A52B986AB}"/>
              </a:ext>
            </a:extLst>
          </p:cNvPr>
          <p:cNvSpPr/>
          <p:nvPr/>
        </p:nvSpPr>
        <p:spPr>
          <a:xfrm>
            <a:off x="1482725" y="1982788"/>
            <a:ext cx="6442075" cy="1933575"/>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ounded Rectangle 37" descr="White background" title="White background">
            <a:extLst>
              <a:ext uri="{FF2B5EF4-FFF2-40B4-BE49-F238E27FC236}">
                <a16:creationId xmlns:a16="http://schemas.microsoft.com/office/drawing/2014/main" id="{5480BFE5-1B0B-4BF8-8EC7-FDBA9632277F}"/>
              </a:ext>
            </a:extLst>
          </p:cNvPr>
          <p:cNvSpPr/>
          <p:nvPr/>
        </p:nvSpPr>
        <p:spPr>
          <a:xfrm>
            <a:off x="1371600" y="1858963"/>
            <a:ext cx="6442075" cy="19335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9" name="Table 38" descr="Who: Felicia&#10;Role: AMB, Inc. Foreman &amp; Co-owner&#10;Who: Eric&#10;Role: AMB, Inc. Experienced Worker&#10;Who: Tyler&#10;Role: AMB, Inc. Trainee/apprentice" title="The Right Tool Table">
            <a:extLst>
              <a:ext uri="{FF2B5EF4-FFF2-40B4-BE49-F238E27FC236}">
                <a16:creationId xmlns:a16="http://schemas.microsoft.com/office/drawing/2014/main" id="{0426B578-FD56-4DBC-94DD-1423848C42E9}"/>
              </a:ext>
            </a:extLst>
          </p:cNvPr>
          <p:cNvGraphicFramePr>
            <a:graphicFrameLocks noGrp="1"/>
          </p:cNvGraphicFramePr>
          <p:nvPr/>
        </p:nvGraphicFramePr>
        <p:xfrm>
          <a:off x="3233738" y="1974850"/>
          <a:ext cx="4386262" cy="1585913"/>
        </p:xfrm>
        <a:graphic>
          <a:graphicData uri="http://schemas.openxmlformats.org/drawingml/2006/table">
            <a:tbl>
              <a:tblPr firstRow="1" bandRow="1">
                <a:tableStyleId>{5C22544A-7EE6-4342-B048-85BDC9FD1C3A}</a:tableStyleId>
              </a:tblPr>
              <a:tblGrid>
                <a:gridCol w="936603">
                  <a:extLst>
                    <a:ext uri="{9D8B030D-6E8A-4147-A177-3AD203B41FA5}">
                      <a16:colId xmlns:a16="http://schemas.microsoft.com/office/drawing/2014/main" val="20000"/>
                    </a:ext>
                  </a:extLst>
                </a:gridCol>
                <a:gridCol w="3449659">
                  <a:extLst>
                    <a:ext uri="{9D8B030D-6E8A-4147-A177-3AD203B41FA5}">
                      <a16:colId xmlns:a16="http://schemas.microsoft.com/office/drawing/2014/main" val="20001"/>
                    </a:ext>
                  </a:extLst>
                </a:gridCol>
              </a:tblGrid>
              <a:tr h="396478">
                <a:tc>
                  <a:txBody>
                    <a:bodyPr/>
                    <a:lstStyle/>
                    <a:p>
                      <a:pPr algn="ctr"/>
                      <a:r>
                        <a:rPr lang="en-US" sz="2000" dirty="0"/>
                        <a:t>Who</a:t>
                      </a:r>
                    </a:p>
                  </a:txBody>
                  <a:tcPr marL="91427" marR="91427" marT="45747" marB="45747">
                    <a:solidFill>
                      <a:schemeClr val="tx1">
                        <a:lumMod val="65000"/>
                        <a:lumOff val="35000"/>
                      </a:schemeClr>
                    </a:solidFill>
                  </a:tcPr>
                </a:tc>
                <a:tc>
                  <a:txBody>
                    <a:bodyPr/>
                    <a:lstStyle/>
                    <a:p>
                      <a:pPr algn="ctr"/>
                      <a:r>
                        <a:rPr lang="en-US" sz="2000" b="1" kern="1200" dirty="0">
                          <a:solidFill>
                            <a:schemeClr val="bg1"/>
                          </a:solidFill>
                          <a:latin typeface="+mn-lt"/>
                          <a:ea typeface="+mn-ea"/>
                          <a:cs typeface="+mn-cs"/>
                        </a:rPr>
                        <a:t>Role</a:t>
                      </a:r>
                    </a:p>
                  </a:txBody>
                  <a:tcPr marL="91427" marR="91427" marT="45747" marB="45747">
                    <a:solidFill>
                      <a:schemeClr val="tx1">
                        <a:lumMod val="65000"/>
                        <a:lumOff val="35000"/>
                      </a:schemeClr>
                    </a:solidFill>
                  </a:tcPr>
                </a:tc>
                <a:extLst>
                  <a:ext uri="{0D108BD9-81ED-4DB2-BD59-A6C34878D82A}">
                    <a16:rowId xmlns:a16="http://schemas.microsoft.com/office/drawing/2014/main" val="10000"/>
                  </a:ext>
                </a:extLst>
              </a:tr>
              <a:tr h="396478">
                <a:tc>
                  <a:txBody>
                    <a:bodyPr/>
                    <a:lstStyle/>
                    <a:p>
                      <a:r>
                        <a:rPr lang="en-US" sz="2000" b="1" dirty="0">
                          <a:solidFill>
                            <a:schemeClr val="tx1"/>
                          </a:solidFill>
                        </a:rPr>
                        <a:t>Felicia</a:t>
                      </a:r>
                      <a:endParaRPr lang="en-US" sz="2000" dirty="0">
                        <a:solidFill>
                          <a:schemeClr val="tx1"/>
                        </a:solidFill>
                      </a:endParaRPr>
                    </a:p>
                  </a:txBody>
                  <a:tcPr marL="91427" marR="91427" marT="45747" marB="45747">
                    <a:solidFill>
                      <a:schemeClr val="bg1"/>
                    </a:solidFill>
                  </a:tcPr>
                </a:tc>
                <a:tc>
                  <a:txBody>
                    <a:bodyPr/>
                    <a:lstStyle/>
                    <a:p>
                      <a:r>
                        <a:rPr lang="en-US" sz="2000" i="1" dirty="0">
                          <a:solidFill>
                            <a:schemeClr val="tx1"/>
                          </a:solidFill>
                        </a:rPr>
                        <a:t>AMB, Inc. </a:t>
                      </a:r>
                      <a:r>
                        <a:rPr lang="en-US" sz="2000" i="0" dirty="0">
                          <a:solidFill>
                            <a:schemeClr val="tx1"/>
                          </a:solidFill>
                        </a:rPr>
                        <a:t>Foreman</a:t>
                      </a:r>
                      <a:r>
                        <a:rPr lang="en-US" sz="2000" i="0" baseline="0" dirty="0">
                          <a:solidFill>
                            <a:schemeClr val="tx1"/>
                          </a:solidFill>
                        </a:rPr>
                        <a:t> &amp; </a:t>
                      </a:r>
                      <a:r>
                        <a:rPr lang="en-US" sz="2000" i="0" dirty="0">
                          <a:solidFill>
                            <a:schemeClr val="tx1"/>
                          </a:solidFill>
                        </a:rPr>
                        <a:t>Co-owner</a:t>
                      </a:r>
                      <a:endParaRPr lang="en-US" sz="2000" b="0" i="0" kern="1200" dirty="0">
                        <a:solidFill>
                          <a:schemeClr val="tx1"/>
                        </a:solidFill>
                        <a:latin typeface="+mn-lt"/>
                        <a:ea typeface="+mn-ea"/>
                        <a:cs typeface="+mn-cs"/>
                      </a:endParaRPr>
                    </a:p>
                  </a:txBody>
                  <a:tcPr marL="91427" marR="91427" marT="45747" marB="45747">
                    <a:solidFill>
                      <a:schemeClr val="bg1"/>
                    </a:solidFill>
                  </a:tcPr>
                </a:tc>
                <a:extLst>
                  <a:ext uri="{0D108BD9-81ED-4DB2-BD59-A6C34878D82A}">
                    <a16:rowId xmlns:a16="http://schemas.microsoft.com/office/drawing/2014/main" val="10001"/>
                  </a:ext>
                </a:extLst>
              </a:tr>
              <a:tr h="396478">
                <a:tc>
                  <a:txBody>
                    <a:bodyPr/>
                    <a:lstStyle/>
                    <a:p>
                      <a:r>
                        <a:rPr lang="en-US" sz="2000" b="1" dirty="0">
                          <a:solidFill>
                            <a:schemeClr val="tx1"/>
                          </a:solidFill>
                        </a:rPr>
                        <a:t>Eric</a:t>
                      </a:r>
                      <a:endParaRPr lang="en-US" sz="2000" dirty="0">
                        <a:solidFill>
                          <a:schemeClr val="tx1"/>
                        </a:solidFill>
                      </a:endParaRPr>
                    </a:p>
                  </a:txBody>
                  <a:tcPr marL="91427" marR="91427" marT="45747" marB="45747">
                    <a:solidFill>
                      <a:schemeClr val="bg1"/>
                    </a:solidFill>
                  </a:tcPr>
                </a:tc>
                <a:tc>
                  <a:txBody>
                    <a:bodyPr/>
                    <a:lstStyle/>
                    <a:p>
                      <a:r>
                        <a:rPr lang="en-US" sz="2000" i="1" dirty="0">
                          <a:solidFill>
                            <a:schemeClr val="tx1"/>
                          </a:solidFill>
                        </a:rPr>
                        <a:t>AMB, Inc. </a:t>
                      </a:r>
                      <a:r>
                        <a:rPr lang="en-US" sz="2000" i="0" dirty="0">
                          <a:solidFill>
                            <a:schemeClr val="tx1"/>
                          </a:solidFill>
                        </a:rPr>
                        <a:t>Experienced Worker</a:t>
                      </a:r>
                      <a:endParaRPr lang="en-US" sz="2000" b="1" i="0" kern="1200" dirty="0">
                        <a:solidFill>
                          <a:schemeClr val="tx1"/>
                        </a:solidFill>
                        <a:latin typeface="+mn-lt"/>
                        <a:ea typeface="+mn-ea"/>
                        <a:cs typeface="+mn-cs"/>
                      </a:endParaRPr>
                    </a:p>
                  </a:txBody>
                  <a:tcPr marL="91427" marR="91427" marT="45747" marB="45747">
                    <a:solidFill>
                      <a:schemeClr val="bg1"/>
                    </a:solidFill>
                  </a:tcPr>
                </a:tc>
                <a:extLst>
                  <a:ext uri="{0D108BD9-81ED-4DB2-BD59-A6C34878D82A}">
                    <a16:rowId xmlns:a16="http://schemas.microsoft.com/office/drawing/2014/main" val="10002"/>
                  </a:ext>
                </a:extLst>
              </a:tr>
              <a:tr h="396478">
                <a:tc>
                  <a:txBody>
                    <a:bodyPr/>
                    <a:lstStyle/>
                    <a:p>
                      <a:r>
                        <a:rPr lang="en-US" sz="2000" b="1" kern="1200" dirty="0">
                          <a:solidFill>
                            <a:schemeClr val="tx1"/>
                          </a:solidFill>
                          <a:latin typeface="+mn-lt"/>
                          <a:ea typeface="+mn-ea"/>
                          <a:cs typeface="+mn-cs"/>
                        </a:rPr>
                        <a:t>Tyler</a:t>
                      </a:r>
                    </a:p>
                  </a:txBody>
                  <a:tcPr marL="91427" marR="91427" marT="45747" marB="45747">
                    <a:solidFill>
                      <a:schemeClr val="bg1"/>
                    </a:solidFill>
                  </a:tcPr>
                </a:tc>
                <a:tc>
                  <a:txBody>
                    <a:bodyPr/>
                    <a:lstStyle/>
                    <a:p>
                      <a:r>
                        <a:rPr lang="en-US" sz="2000" i="1" dirty="0">
                          <a:solidFill>
                            <a:schemeClr val="tx1"/>
                          </a:solidFill>
                        </a:rPr>
                        <a:t>AMB, Inc. </a:t>
                      </a:r>
                      <a:r>
                        <a:rPr lang="en-US" sz="2000" i="0" dirty="0">
                          <a:solidFill>
                            <a:schemeClr val="tx1"/>
                          </a:solidFill>
                        </a:rPr>
                        <a:t>Trainee/apprentice</a:t>
                      </a:r>
                      <a:endParaRPr lang="en-US" sz="2000" b="1" i="0" kern="1200" dirty="0">
                        <a:solidFill>
                          <a:schemeClr val="tx1"/>
                        </a:solidFill>
                        <a:latin typeface="+mn-lt"/>
                        <a:ea typeface="+mn-ea"/>
                        <a:cs typeface="+mn-cs"/>
                      </a:endParaRPr>
                    </a:p>
                  </a:txBody>
                  <a:tcPr marL="91427" marR="91427" marT="45747" marB="45747">
                    <a:solidFill>
                      <a:schemeClr val="bg1"/>
                    </a:solidFill>
                  </a:tcPr>
                </a:tc>
                <a:extLst>
                  <a:ext uri="{0D108BD9-81ED-4DB2-BD59-A6C34878D82A}">
                    <a16:rowId xmlns:a16="http://schemas.microsoft.com/office/drawing/2014/main" val="10003"/>
                  </a:ext>
                </a:extLst>
              </a:tr>
            </a:tbl>
          </a:graphicData>
        </a:graphic>
      </p:graphicFrame>
      <p:grpSp>
        <p:nvGrpSpPr>
          <p:cNvPr id="206871" name="Group 39" descr="The Right Tool Icon">
            <a:extLst>
              <a:ext uri="{FF2B5EF4-FFF2-40B4-BE49-F238E27FC236}">
                <a16:creationId xmlns:a16="http://schemas.microsoft.com/office/drawing/2014/main" id="{D8B1548D-0597-443E-A81D-CD3DE1BC4FF8}"/>
              </a:ext>
            </a:extLst>
          </p:cNvPr>
          <p:cNvGrpSpPr>
            <a:grpSpLocks/>
          </p:cNvGrpSpPr>
          <p:nvPr/>
        </p:nvGrpSpPr>
        <p:grpSpPr bwMode="auto">
          <a:xfrm>
            <a:off x="1582738" y="2014538"/>
            <a:ext cx="1419225" cy="1673225"/>
            <a:chOff x="3687152" y="4403684"/>
            <a:chExt cx="1584960" cy="1865376"/>
          </a:xfrm>
        </p:grpSpPr>
        <p:pic>
          <p:nvPicPr>
            <p:cNvPr id="41" name="Picture 5" descr="Wrenches" title="The Right Tool">
              <a:extLst>
                <a:ext uri="{FF2B5EF4-FFF2-40B4-BE49-F238E27FC236}">
                  <a16:creationId xmlns:a16="http://schemas.microsoft.com/office/drawing/2014/main" id="{26393CC6-B7CF-4FA1-A526-D5E610669F38}"/>
                </a:ext>
              </a:extLst>
            </p:cNvPr>
            <p:cNvPicPr>
              <a:picLocks noChangeAspect="1" noChangeArrowheads="1"/>
            </p:cNvPicPr>
            <p:nvPr/>
          </p:nvPicPr>
          <p:blipFill>
            <a:blip r:embed="rId4"/>
            <a:srcRect/>
            <a:stretch>
              <a:fillRect/>
            </a:stretch>
          </p:blipFill>
          <p:spPr bwMode="auto">
            <a:xfrm>
              <a:off x="3687152" y="4403684"/>
              <a:ext cx="1584960" cy="1865376"/>
            </a:xfrm>
            <a:prstGeom prst="rect">
              <a:avLst/>
            </a:prstGeom>
            <a:noFill/>
            <a:ln w="34925">
              <a:solidFill>
                <a:schemeClr val="accent1"/>
              </a:solidFill>
            </a:ln>
          </p:spPr>
        </p:pic>
        <p:sp>
          <p:nvSpPr>
            <p:cNvPr id="42" name="Rectangle 41">
              <a:extLst>
                <a:ext uri="{FF2B5EF4-FFF2-40B4-BE49-F238E27FC236}">
                  <a16:creationId xmlns:a16="http://schemas.microsoft.com/office/drawing/2014/main" id="{45BE69CB-252E-4543-9447-0FC3F224754F}"/>
                </a:ext>
              </a:extLst>
            </p:cNvPr>
            <p:cNvSpPr/>
            <p:nvPr/>
          </p:nvSpPr>
          <p:spPr>
            <a:xfrm>
              <a:off x="5061138" y="6077921"/>
              <a:ext cx="210974" cy="191139"/>
            </a:xfrm>
            <a:prstGeom prst="rect">
              <a:avLst/>
            </a:prstGeom>
            <a:solidFill>
              <a:srgbClr val="5FBAF3"/>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rPr>
                <a:t>5</a:t>
              </a:r>
            </a:p>
          </p:txBody>
        </p:sp>
      </p:grpSp>
      <p:sp>
        <p:nvSpPr>
          <p:cNvPr id="35" name="Rectangle 34" descr="Scenario Main Menu" title="Decorative image">
            <a:hlinkClick r:id="rId5" action="ppaction://hlinksldjump"/>
            <a:extLst>
              <a:ext uri="{FF2B5EF4-FFF2-40B4-BE49-F238E27FC236}">
                <a16:creationId xmlns:a16="http://schemas.microsoft.com/office/drawing/2014/main" id="{76FF89F0-5A80-4F26-9B30-AC485E4938BA}"/>
              </a:ext>
            </a:extLst>
          </p:cNvPr>
          <p:cNvSpPr/>
          <p:nvPr/>
        </p:nvSpPr>
        <p:spPr>
          <a:xfrm>
            <a:off x="8466138" y="6242050"/>
            <a:ext cx="574675" cy="4302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0178" name="Picture 2" descr="Watch - Image of a vide camera" title="Watch">
            <a:hlinkClick r:id="rId6" action="ppaction://hlinksldjump"/>
            <a:extLst>
              <a:ext uri="{FF2B5EF4-FFF2-40B4-BE49-F238E27FC236}">
                <a16:creationId xmlns:a16="http://schemas.microsoft.com/office/drawing/2014/main" id="{2A544F08-FB86-42D8-88E4-55AFF5CBD5B3}"/>
              </a:ext>
            </a:extLst>
          </p:cNvPr>
          <p:cNvPicPr>
            <a:picLocks noChangeAspect="1" noChangeArrowheads="1"/>
          </p:cNvPicPr>
          <p:nvPr/>
        </p:nvPicPr>
        <p:blipFill>
          <a:blip r:embed="rId7"/>
          <a:srcRect/>
          <a:stretch>
            <a:fillRect/>
          </a:stretch>
        </p:blipFill>
        <p:spPr bwMode="auto">
          <a:xfrm>
            <a:off x="1501775" y="4264025"/>
            <a:ext cx="1500188" cy="1798638"/>
          </a:xfrm>
          <a:prstGeom prst="rect">
            <a:avLst/>
          </a:prstGeom>
          <a:noFill/>
          <a:ln>
            <a:noFill/>
          </a:ln>
          <a:effectLst/>
        </p:spPr>
      </p:pic>
      <p:pic>
        <p:nvPicPr>
          <p:cNvPr id="50179" name="Picture 3" descr="Read - Image of lined paper" title="Read">
            <a:hlinkClick r:id="rId8" action="ppaction://hlinksldjump"/>
            <a:extLst>
              <a:ext uri="{FF2B5EF4-FFF2-40B4-BE49-F238E27FC236}">
                <a16:creationId xmlns:a16="http://schemas.microsoft.com/office/drawing/2014/main" id="{22586906-0B14-484F-928C-02A3ADDEAE6F}"/>
              </a:ext>
            </a:extLst>
          </p:cNvPr>
          <p:cNvPicPr>
            <a:picLocks noChangeAspect="1" noChangeArrowheads="1"/>
          </p:cNvPicPr>
          <p:nvPr/>
        </p:nvPicPr>
        <p:blipFill>
          <a:blip r:embed="rId9"/>
          <a:srcRect/>
          <a:stretch>
            <a:fillRect/>
          </a:stretch>
        </p:blipFill>
        <p:spPr bwMode="auto">
          <a:xfrm>
            <a:off x="3841750" y="4232275"/>
            <a:ext cx="1500188" cy="1798638"/>
          </a:xfrm>
          <a:prstGeom prst="rect">
            <a:avLst/>
          </a:prstGeom>
          <a:noFill/>
          <a:ln>
            <a:noFill/>
          </a:ln>
          <a:effectLst/>
        </p:spPr>
      </p:pic>
      <p:pic>
        <p:nvPicPr>
          <p:cNvPr id="50180" name="Picture 4" descr="(Role) Play - image of two animated construction project managers" title="Play">
            <a:hlinkClick r:id="rId10" action="ppaction://hlinksldjump"/>
            <a:extLst>
              <a:ext uri="{FF2B5EF4-FFF2-40B4-BE49-F238E27FC236}">
                <a16:creationId xmlns:a16="http://schemas.microsoft.com/office/drawing/2014/main" id="{06713B2A-7E9D-4CE7-BAAA-1F9B4B9A9D6B}"/>
              </a:ext>
            </a:extLst>
          </p:cNvPr>
          <p:cNvPicPr>
            <a:picLocks noChangeAspect="1" noChangeArrowheads="1"/>
          </p:cNvPicPr>
          <p:nvPr/>
        </p:nvPicPr>
        <p:blipFill>
          <a:blip r:embed="rId11"/>
          <a:srcRect/>
          <a:stretch>
            <a:fillRect/>
          </a:stretch>
        </p:blipFill>
        <p:spPr bwMode="auto">
          <a:xfrm>
            <a:off x="6126163" y="4232275"/>
            <a:ext cx="1493837" cy="1798638"/>
          </a:xfrm>
          <a:prstGeom prst="rect">
            <a:avLst/>
          </a:prstGeom>
          <a:noFill/>
          <a:ln>
            <a:noFill/>
          </a:ln>
          <a:effectLst/>
        </p:spPr>
      </p:pic>
      <p:pic>
        <p:nvPicPr>
          <p:cNvPr id="34" name="Picture 33" descr="Scenario Main Menu" title="Decorative image">
            <a:hlinkClick r:id="rId5" action="ppaction://hlinksldjump"/>
            <a:extLst>
              <a:ext uri="{FF2B5EF4-FFF2-40B4-BE49-F238E27FC236}">
                <a16:creationId xmlns:a16="http://schemas.microsoft.com/office/drawing/2014/main" id="{765358FF-E0A4-4760-AF2F-41FF624B7832}"/>
              </a:ext>
            </a:extLst>
          </p:cNvPr>
          <p:cNvPicPr>
            <a:picLocks noChangeAspect="1"/>
          </p:cNvPicPr>
          <p:nvPr/>
        </p:nvPicPr>
        <p:blipFill>
          <a:blip r:embed="rId12"/>
          <a:stretch>
            <a:fillRect/>
          </a:stretch>
        </p:blipFill>
        <p:spPr>
          <a:xfrm>
            <a:off x="8466138" y="6242050"/>
            <a:ext cx="574675" cy="43021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ight tool" title="5. Right Tool">
            <a:extLst>
              <a:ext uri="{FF2B5EF4-FFF2-40B4-BE49-F238E27FC236}">
                <a16:creationId xmlns:a16="http://schemas.microsoft.com/office/drawing/2014/main" id="{86A419D2-8E1B-4835-91D7-87C40E64347E}"/>
              </a:ext>
            </a:extLst>
          </p:cNvPr>
          <p:cNvPicPr>
            <a:picLocks noChangeAspect="1" noChangeArrowheads="1"/>
          </p:cNvPicPr>
          <p:nvPr/>
        </p:nvPicPr>
        <p:blipFill>
          <a:blip r:embed="rId3"/>
          <a:srcRect/>
          <a:stretch>
            <a:fillRect/>
          </a:stretch>
        </p:blipFill>
        <p:spPr bwMode="auto">
          <a:xfrm>
            <a:off x="111125" y="1458913"/>
            <a:ext cx="1530350" cy="371475"/>
          </a:xfrm>
          <a:prstGeom prst="rect">
            <a:avLst/>
          </a:prstGeom>
          <a:noFill/>
          <a:ln>
            <a:noFill/>
          </a:ln>
          <a:effectLst/>
        </p:spPr>
      </p:pic>
      <p:sp>
        <p:nvSpPr>
          <p:cNvPr id="208899" name="Title 2" hidden="1">
            <a:extLst>
              <a:ext uri="{FF2B5EF4-FFF2-40B4-BE49-F238E27FC236}">
                <a16:creationId xmlns:a16="http://schemas.microsoft.com/office/drawing/2014/main" id="{6C6D5B50-5404-44BA-9776-AB1D7EFB38B4}"/>
              </a:ext>
            </a:extLst>
          </p:cNvPr>
          <p:cNvSpPr>
            <a:spLocks noGrp="1" noChangeArrowheads="1"/>
          </p:cNvSpPr>
          <p:nvPr>
            <p:ph type="title"/>
          </p:nvPr>
        </p:nvSpPr>
        <p:spPr>
          <a:xfrm>
            <a:off x="457200" y="1447800"/>
            <a:ext cx="8229600" cy="593725"/>
          </a:xfrm>
        </p:spPr>
        <p:txBody>
          <a:bodyPr/>
          <a:lstStyle/>
          <a:p>
            <a:r>
              <a:rPr lang="en-US" altLang="en-US" sz="2400"/>
              <a:t>Right Tool Situation (Video)</a:t>
            </a:r>
          </a:p>
        </p:txBody>
      </p:sp>
      <p:sp>
        <p:nvSpPr>
          <p:cNvPr id="8" name="TextBox 7">
            <a:extLst>
              <a:ext uri="{FF2B5EF4-FFF2-40B4-BE49-F238E27FC236}">
                <a16:creationId xmlns:a16="http://schemas.microsoft.com/office/drawing/2014/main" id="{E66ADEAE-EA9C-4DA6-AA2E-2CFB82C3466C}"/>
              </a:ext>
            </a:extLst>
          </p:cNvPr>
          <p:cNvSpPr txBox="1"/>
          <p:nvPr/>
        </p:nvSpPr>
        <p:spPr>
          <a:xfrm>
            <a:off x="4059238" y="6248400"/>
            <a:ext cx="1052512"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Situation</a:t>
            </a:r>
          </a:p>
        </p:txBody>
      </p:sp>
      <p:pic>
        <p:nvPicPr>
          <p:cNvPr id="7" name="Picture 6" descr="Scenario Main Menu" title="Decorative image">
            <a:hlinkClick r:id="rId4" action="ppaction://hlinksldjump"/>
            <a:extLst>
              <a:ext uri="{FF2B5EF4-FFF2-40B4-BE49-F238E27FC236}">
                <a16:creationId xmlns:a16="http://schemas.microsoft.com/office/drawing/2014/main" id="{D08598A5-F255-4B70-A842-D19B77BD6D38}"/>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08902" name="Picture 1">
            <a:hlinkClick r:id="rId6" tooltip="Select image to launch video on YouTube and select CC for Closed-Captioning"/>
            <a:extLst>
              <a:ext uri="{FF2B5EF4-FFF2-40B4-BE49-F238E27FC236}">
                <a16:creationId xmlns:a16="http://schemas.microsoft.com/office/drawing/2014/main" id="{A202BD75-EFE8-4699-8F1F-AAE63F4F9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055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2">
            <a:extLst>
              <a:ext uri="{FF2B5EF4-FFF2-40B4-BE49-F238E27FC236}">
                <a16:creationId xmlns:a16="http://schemas.microsoft.com/office/drawing/2014/main" id="{7C9F8633-88FA-4926-A819-DBA2E02871D2}"/>
              </a:ext>
            </a:extLst>
          </p:cNvPr>
          <p:cNvSpPr>
            <a:spLocks noGrp="1" noChangeArrowheads="1"/>
          </p:cNvSpPr>
          <p:nvPr>
            <p:ph type="title"/>
          </p:nvPr>
        </p:nvSpPr>
        <p:spPr>
          <a:xfrm>
            <a:off x="1193800" y="1930400"/>
            <a:ext cx="6832600" cy="1143000"/>
          </a:xfrm>
        </p:spPr>
        <p:txBody>
          <a:bodyPr/>
          <a:lstStyle/>
          <a:p>
            <a:r>
              <a:rPr lang="en-US" altLang="en-US" sz="3600" b="1"/>
              <a:t>Right Tool</a:t>
            </a:r>
            <a:br>
              <a:rPr lang="en-US" altLang="en-US" sz="3600" b="1"/>
            </a:br>
            <a:r>
              <a:rPr lang="en-US" altLang="en-US" sz="3600" b="1"/>
              <a:t>Discussion Questions: </a:t>
            </a:r>
            <a:r>
              <a:rPr lang="en-US" altLang="en-US" sz="3600" b="1">
                <a:solidFill>
                  <a:srgbClr val="FF0000"/>
                </a:solidFill>
              </a:rPr>
              <a:t>Situation</a:t>
            </a:r>
          </a:p>
        </p:txBody>
      </p:sp>
      <p:sp>
        <p:nvSpPr>
          <p:cNvPr id="210947" name="Rectangle 1">
            <a:extLst>
              <a:ext uri="{FF2B5EF4-FFF2-40B4-BE49-F238E27FC236}">
                <a16:creationId xmlns:a16="http://schemas.microsoft.com/office/drawing/2014/main" id="{9609D22C-1696-459B-AFCF-D7BF75577EB1}"/>
              </a:ext>
            </a:extLst>
          </p:cNvPr>
          <p:cNvSpPr>
            <a:spLocks noChangeArrowheads="1"/>
          </p:cNvSpPr>
          <p:nvPr/>
        </p:nvSpPr>
        <p:spPr bwMode="auto">
          <a:xfrm>
            <a:off x="827088" y="3340100"/>
            <a:ext cx="7342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are your thoughts about how Felicia handled this situation?</a:t>
            </a:r>
          </a:p>
          <a:p>
            <a:pPr eaLnBrk="1" hangingPunct="1">
              <a:buFont typeface="Calibri" panose="020F0502020204030204" pitchFamily="34" charset="0"/>
              <a:buAutoNum type="arabicPeriod"/>
            </a:pPr>
            <a:r>
              <a:rPr lang="en-US" altLang="en-US" sz="2500"/>
              <a:t>Was Eric demonstrating safety leadership?  Why or why not?</a:t>
            </a:r>
          </a:p>
        </p:txBody>
      </p:sp>
      <p:pic>
        <p:nvPicPr>
          <p:cNvPr id="6" name="Picture 2" descr="Right tool" title="5. Right Tool">
            <a:extLst>
              <a:ext uri="{FF2B5EF4-FFF2-40B4-BE49-F238E27FC236}">
                <a16:creationId xmlns:a16="http://schemas.microsoft.com/office/drawing/2014/main" id="{946BBE16-EFBA-466F-9E2F-B2ACF92C9284}"/>
              </a:ext>
            </a:extLst>
          </p:cNvPr>
          <p:cNvPicPr>
            <a:picLocks noChangeAspect="1" noChangeArrowheads="1"/>
          </p:cNvPicPr>
          <p:nvPr/>
        </p:nvPicPr>
        <p:blipFill>
          <a:blip r:embed="rId3"/>
          <a:srcRect/>
          <a:stretch>
            <a:fillRect/>
          </a:stretch>
        </p:blipFill>
        <p:spPr bwMode="auto">
          <a:xfrm>
            <a:off x="111125" y="1458913"/>
            <a:ext cx="1530350"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DBF1C7B3-E82F-48CA-A405-486548897AF7}"/>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C683044-B9EF-4250-AB31-57B8F7EA34DB}"/>
              </a:ext>
            </a:extLst>
          </p:cNvPr>
          <p:cNvSpPr>
            <a:spLocks noGrp="1" noChangeArrowheads="1"/>
          </p:cNvSpPr>
          <p:nvPr>
            <p:ph type="title"/>
          </p:nvPr>
        </p:nvSpPr>
        <p:spPr>
          <a:xfrm>
            <a:off x="138113" y="1454150"/>
            <a:ext cx="8702675" cy="1143000"/>
          </a:xfrm>
        </p:spPr>
        <p:txBody>
          <a:bodyPr/>
          <a:lstStyle/>
          <a:p>
            <a:r>
              <a:rPr lang="en-US" altLang="en-US" sz="3600" b="1">
                <a:solidFill>
                  <a:srgbClr val="FF0000"/>
                </a:solidFill>
              </a:rPr>
              <a:t>Direct Costs </a:t>
            </a:r>
          </a:p>
        </p:txBody>
      </p:sp>
      <p:sp>
        <p:nvSpPr>
          <p:cNvPr id="6" name="TextBox 5" descr="  Medical treatment&#10;  Lost wages&#10;  Sick pay&#10;  Damage to product or equipment&#10;  Higher insurance " title="Text Box">
            <a:extLst>
              <a:ext uri="{FF2B5EF4-FFF2-40B4-BE49-F238E27FC236}">
                <a16:creationId xmlns:a16="http://schemas.microsoft.com/office/drawing/2014/main" id="{E6685BE9-450D-4195-8DC9-9C7A95A59168}"/>
              </a:ext>
            </a:extLst>
          </p:cNvPr>
          <p:cNvSpPr txBox="1"/>
          <p:nvPr/>
        </p:nvSpPr>
        <p:spPr>
          <a:xfrm>
            <a:off x="4932363" y="2832100"/>
            <a:ext cx="3857625" cy="1476375"/>
          </a:xfrm>
          <a:prstGeom prst="rect">
            <a:avLst/>
          </a:prstGeom>
          <a:solidFill>
            <a:schemeClr val="bg1"/>
          </a:solidFill>
          <a:ln>
            <a:solidFill>
              <a:srgbClr val="3333CC"/>
            </a:solidFill>
          </a:ln>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buFont typeface="Arial" panose="020B0604020202020204" pitchFamily="34" charset="0"/>
              <a:buChar char="•"/>
              <a:defRPr/>
            </a:pPr>
            <a:r>
              <a:rPr lang="en-US" dirty="0"/>
              <a:t>  Medical treatment</a:t>
            </a:r>
          </a:p>
          <a:p>
            <a:pPr eaLnBrk="1" fontAlgn="auto" hangingPunct="1">
              <a:spcBef>
                <a:spcPts val="0"/>
              </a:spcBef>
              <a:spcAft>
                <a:spcPts val="0"/>
              </a:spcAft>
              <a:buFont typeface="Arial" panose="020B0604020202020204" pitchFamily="34" charset="0"/>
              <a:buChar char="•"/>
              <a:defRPr/>
            </a:pPr>
            <a:r>
              <a:rPr lang="en-US" dirty="0"/>
              <a:t>  Lost wages</a:t>
            </a:r>
          </a:p>
          <a:p>
            <a:pPr eaLnBrk="1" fontAlgn="auto" hangingPunct="1">
              <a:spcBef>
                <a:spcPts val="0"/>
              </a:spcBef>
              <a:spcAft>
                <a:spcPts val="0"/>
              </a:spcAft>
              <a:buFont typeface="Arial" panose="020B0604020202020204" pitchFamily="34" charset="0"/>
              <a:buChar char="•"/>
              <a:defRPr/>
            </a:pPr>
            <a:r>
              <a:rPr lang="en-US" dirty="0"/>
              <a:t>  Sick pay</a:t>
            </a:r>
          </a:p>
          <a:p>
            <a:pPr eaLnBrk="1" fontAlgn="auto" hangingPunct="1">
              <a:spcBef>
                <a:spcPts val="0"/>
              </a:spcBef>
              <a:spcAft>
                <a:spcPts val="0"/>
              </a:spcAft>
              <a:buFont typeface="Arial" panose="020B0604020202020204" pitchFamily="34" charset="0"/>
              <a:buChar char="•"/>
              <a:defRPr/>
            </a:pPr>
            <a:r>
              <a:rPr lang="en-US" dirty="0"/>
              <a:t>  Damage to product or equipment</a:t>
            </a:r>
          </a:p>
          <a:p>
            <a:pPr eaLnBrk="1" fontAlgn="auto" hangingPunct="1">
              <a:spcBef>
                <a:spcPts val="0"/>
              </a:spcBef>
              <a:spcAft>
                <a:spcPts val="0"/>
              </a:spcAft>
              <a:buFont typeface="Arial" panose="020B0604020202020204" pitchFamily="34" charset="0"/>
              <a:buChar char="•"/>
              <a:defRPr/>
            </a:pPr>
            <a:r>
              <a:rPr lang="en-US" dirty="0"/>
              <a:t>  Higher insurance premiums</a:t>
            </a:r>
          </a:p>
        </p:txBody>
      </p:sp>
      <p:cxnSp>
        <p:nvCxnSpPr>
          <p:cNvPr id="8" name="Straight Arrow Connector 7" descr="Red arrow from the text box to the photo" title="Connector Arrow">
            <a:extLst>
              <a:ext uri="{FF2B5EF4-FFF2-40B4-BE49-F238E27FC236}">
                <a16:creationId xmlns:a16="http://schemas.microsoft.com/office/drawing/2014/main" id="{E7382A40-6E3F-4301-B0B9-D4316F765AD7}"/>
              </a:ext>
            </a:extLst>
          </p:cNvPr>
          <p:cNvCxnSpPr/>
          <p:nvPr/>
        </p:nvCxnSpPr>
        <p:spPr>
          <a:xfrm flipH="1">
            <a:off x="3200400" y="3641725"/>
            <a:ext cx="1568450"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4" descr="Photo of an iceberg showing above water (things that can be seen)" title="Picture">
            <a:extLst>
              <a:ext uri="{FF2B5EF4-FFF2-40B4-BE49-F238E27FC236}">
                <a16:creationId xmlns:a16="http://schemas.microsoft.com/office/drawing/2014/main" id="{EC1C7239-1304-4998-A879-7B3284BD2C41}"/>
              </a:ext>
            </a:extLst>
          </p:cNvPr>
          <p:cNvPicPr>
            <a:picLocks noChangeAspect="1" noChangeArrowheads="1"/>
          </p:cNvPicPr>
          <p:nvPr/>
        </p:nvPicPr>
        <p:blipFill rotWithShape="1">
          <a:blip r:embed="rId3"/>
          <a:srcRect b="6607"/>
          <a:stretch/>
        </p:blipFill>
        <p:spPr bwMode="auto">
          <a:xfrm>
            <a:off x="582613" y="2705100"/>
            <a:ext cx="2579687"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2" hidden="1">
            <a:extLst>
              <a:ext uri="{FF2B5EF4-FFF2-40B4-BE49-F238E27FC236}">
                <a16:creationId xmlns:a16="http://schemas.microsoft.com/office/drawing/2014/main" id="{3784BF65-AE3E-44B5-9DE6-AE5C940E246A}"/>
              </a:ext>
            </a:extLst>
          </p:cNvPr>
          <p:cNvSpPr>
            <a:spLocks noGrp="1" noChangeArrowheads="1"/>
          </p:cNvSpPr>
          <p:nvPr>
            <p:ph type="title"/>
          </p:nvPr>
        </p:nvSpPr>
        <p:spPr>
          <a:xfrm>
            <a:off x="1778000" y="1447800"/>
            <a:ext cx="6235700" cy="477838"/>
          </a:xfrm>
        </p:spPr>
        <p:txBody>
          <a:bodyPr/>
          <a:lstStyle/>
          <a:p>
            <a:r>
              <a:rPr lang="en-US" altLang="en-US" sz="2400"/>
              <a:t>Right Tool Outcome A (Video)</a:t>
            </a:r>
          </a:p>
        </p:txBody>
      </p:sp>
      <p:sp>
        <p:nvSpPr>
          <p:cNvPr id="8" name="TextBox 7">
            <a:extLst>
              <a:ext uri="{FF2B5EF4-FFF2-40B4-BE49-F238E27FC236}">
                <a16:creationId xmlns:a16="http://schemas.microsoft.com/office/drawing/2014/main" id="{D25D431C-EB2B-4D19-AD37-0E4A3F343674}"/>
              </a:ext>
            </a:extLst>
          </p:cNvPr>
          <p:cNvSpPr txBox="1"/>
          <p:nvPr/>
        </p:nvSpPr>
        <p:spPr>
          <a:xfrm>
            <a:off x="4059238" y="6248400"/>
            <a:ext cx="1244600"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A</a:t>
            </a:r>
          </a:p>
        </p:txBody>
      </p:sp>
      <p:pic>
        <p:nvPicPr>
          <p:cNvPr id="7" name="Picture 2" descr="Right tool" title="5. Right Tool">
            <a:extLst>
              <a:ext uri="{FF2B5EF4-FFF2-40B4-BE49-F238E27FC236}">
                <a16:creationId xmlns:a16="http://schemas.microsoft.com/office/drawing/2014/main" id="{09D5FB0F-E3E8-43C7-BB9A-D7D372F90966}"/>
              </a:ext>
            </a:extLst>
          </p:cNvPr>
          <p:cNvPicPr>
            <a:picLocks noChangeAspect="1" noChangeArrowheads="1"/>
          </p:cNvPicPr>
          <p:nvPr/>
        </p:nvPicPr>
        <p:blipFill>
          <a:blip r:embed="rId3"/>
          <a:srcRect/>
          <a:stretch>
            <a:fillRect/>
          </a:stretch>
        </p:blipFill>
        <p:spPr bwMode="auto">
          <a:xfrm>
            <a:off x="111125" y="1458913"/>
            <a:ext cx="1530350"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207D82D2-0F79-4AA6-A136-D16150CBC86C}"/>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12998" name="Picture 1">
            <a:hlinkClick r:id="rId6" tooltip="Select image to launch video on YouTube and select CC for Closed-Captioning"/>
            <a:extLst>
              <a:ext uri="{FF2B5EF4-FFF2-40B4-BE49-F238E27FC236}">
                <a16:creationId xmlns:a16="http://schemas.microsoft.com/office/drawing/2014/main" id="{7EC0CD1C-7C55-402A-9E4C-B0A4539453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055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2">
            <a:extLst>
              <a:ext uri="{FF2B5EF4-FFF2-40B4-BE49-F238E27FC236}">
                <a16:creationId xmlns:a16="http://schemas.microsoft.com/office/drawing/2014/main" id="{D197BF95-255E-43C0-B84E-751C045DDD86}"/>
              </a:ext>
            </a:extLst>
          </p:cNvPr>
          <p:cNvSpPr>
            <a:spLocks noGrp="1" noChangeArrowheads="1"/>
          </p:cNvSpPr>
          <p:nvPr>
            <p:ph type="title"/>
          </p:nvPr>
        </p:nvSpPr>
        <p:spPr>
          <a:xfrm>
            <a:off x="1111250" y="2036763"/>
            <a:ext cx="7000875" cy="1143000"/>
          </a:xfrm>
        </p:spPr>
        <p:txBody>
          <a:bodyPr/>
          <a:lstStyle/>
          <a:p>
            <a:r>
              <a:rPr lang="en-US" altLang="en-US" sz="3600" b="1"/>
              <a:t>Right Tool</a:t>
            </a:r>
            <a:br>
              <a:rPr lang="en-US" altLang="en-US" sz="3600" b="1"/>
            </a:br>
            <a:r>
              <a:rPr lang="en-US" altLang="en-US" sz="3600" b="1"/>
              <a:t>Discussion Questions:  </a:t>
            </a:r>
            <a:r>
              <a:rPr lang="en-US" altLang="en-US" sz="3600" b="1">
                <a:solidFill>
                  <a:srgbClr val="FF0000"/>
                </a:solidFill>
              </a:rPr>
              <a:t>Outcome A</a:t>
            </a:r>
            <a:endParaRPr lang="en-US" altLang="en-US" sz="3600"/>
          </a:p>
        </p:txBody>
      </p:sp>
      <p:pic>
        <p:nvPicPr>
          <p:cNvPr id="18" name="Picture 2" descr="Quote Bubble" title="Quoate Bubble">
            <a:extLst>
              <a:ext uri="{FF2B5EF4-FFF2-40B4-BE49-F238E27FC236}">
                <a16:creationId xmlns:a16="http://schemas.microsoft.com/office/drawing/2014/main" id="{D9624572-B62B-440E-8ECD-E5F49E750490}"/>
              </a:ext>
            </a:extLst>
          </p:cNvPr>
          <p:cNvPicPr>
            <a:picLocks noChangeAspect="1" noChangeArrowheads="1"/>
          </p:cNvPicPr>
          <p:nvPr/>
        </p:nvPicPr>
        <p:blipFill>
          <a:blip r:embed="rId3"/>
          <a:srcRect l="11940"/>
          <a:stretch>
            <a:fillRect/>
          </a:stretch>
        </p:blipFill>
        <p:spPr bwMode="auto">
          <a:xfrm>
            <a:off x="7791450" y="1906588"/>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C9BDF26F-4E95-467F-BD67-B618BF012E3B}"/>
              </a:ext>
            </a:extLst>
          </p:cNvPr>
          <p:cNvSpPr>
            <a:spLocks noChangeArrowheads="1"/>
          </p:cNvSpPr>
          <p:nvPr/>
        </p:nvSpPr>
        <p:spPr bwMode="auto">
          <a:xfrm>
            <a:off x="612775" y="3408363"/>
            <a:ext cx="7997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safety leadership skills might Tyler use to help Eric, his foreman? </a:t>
            </a:r>
          </a:p>
          <a:p>
            <a:pPr eaLnBrk="1" hangingPunct="1">
              <a:buFont typeface="Calibri" panose="020F0502020204030204" pitchFamily="34" charset="0"/>
              <a:buAutoNum type="arabicPeriod"/>
            </a:pPr>
            <a:r>
              <a:rPr lang="en-US" altLang="en-US" sz="2500"/>
              <a:t>How likely is it that a trainee/apprentice would approach his foreman when s/he observes an unsafe situation or practice? What can the foreman do to encourage it?</a:t>
            </a:r>
          </a:p>
        </p:txBody>
      </p:sp>
      <p:pic>
        <p:nvPicPr>
          <p:cNvPr id="7" name="Picture 2" descr="Right tool" title="5. Right Tool">
            <a:extLst>
              <a:ext uri="{FF2B5EF4-FFF2-40B4-BE49-F238E27FC236}">
                <a16:creationId xmlns:a16="http://schemas.microsoft.com/office/drawing/2014/main" id="{3824305B-A72E-4C65-85D4-A0378538EBB6}"/>
              </a:ext>
            </a:extLst>
          </p:cNvPr>
          <p:cNvPicPr>
            <a:picLocks noChangeAspect="1" noChangeArrowheads="1"/>
          </p:cNvPicPr>
          <p:nvPr/>
        </p:nvPicPr>
        <p:blipFill>
          <a:blip r:embed="rId4"/>
          <a:srcRect/>
          <a:stretch>
            <a:fillRect/>
          </a:stretch>
        </p:blipFill>
        <p:spPr bwMode="auto">
          <a:xfrm>
            <a:off x="111125" y="1458913"/>
            <a:ext cx="15303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E1F18A17-A11F-49AA-90EF-308ED4292778}"/>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2" hidden="1">
            <a:extLst>
              <a:ext uri="{FF2B5EF4-FFF2-40B4-BE49-F238E27FC236}">
                <a16:creationId xmlns:a16="http://schemas.microsoft.com/office/drawing/2014/main" id="{F2370082-6D50-45B6-8D10-5A01263E9DB4}"/>
              </a:ext>
            </a:extLst>
          </p:cNvPr>
          <p:cNvSpPr>
            <a:spLocks noGrp="1" noChangeArrowheads="1"/>
          </p:cNvSpPr>
          <p:nvPr>
            <p:ph type="title"/>
          </p:nvPr>
        </p:nvSpPr>
        <p:spPr>
          <a:xfrm>
            <a:off x="1752600" y="1447800"/>
            <a:ext cx="6337300" cy="485775"/>
          </a:xfrm>
        </p:spPr>
        <p:txBody>
          <a:bodyPr/>
          <a:lstStyle/>
          <a:p>
            <a:r>
              <a:rPr lang="en-US" altLang="en-US" sz="2400"/>
              <a:t>Right Tool Outcome B (Video)</a:t>
            </a:r>
          </a:p>
        </p:txBody>
      </p:sp>
      <p:sp>
        <p:nvSpPr>
          <p:cNvPr id="8" name="TextBox 7">
            <a:extLst>
              <a:ext uri="{FF2B5EF4-FFF2-40B4-BE49-F238E27FC236}">
                <a16:creationId xmlns:a16="http://schemas.microsoft.com/office/drawing/2014/main" id="{6D0873C9-F98B-4498-BC65-7AF23F082066}"/>
              </a:ext>
            </a:extLst>
          </p:cNvPr>
          <p:cNvSpPr txBox="1"/>
          <p:nvPr/>
        </p:nvSpPr>
        <p:spPr>
          <a:xfrm>
            <a:off x="4059238" y="6248400"/>
            <a:ext cx="1235075" cy="369888"/>
          </a:xfrm>
          <a:prstGeom prst="rect">
            <a:avLst/>
          </a:prstGeom>
          <a:noFill/>
        </p:spPr>
        <p:txBody>
          <a:bodyPr wrap="none">
            <a:spAutoFit/>
          </a:bodyPr>
          <a:lstStyle/>
          <a:p>
            <a:pPr eaLnBrk="1" fontAlgn="auto" hangingPunct="1">
              <a:spcBef>
                <a:spcPts val="0"/>
              </a:spcBef>
              <a:spcAft>
                <a:spcPts val="0"/>
              </a:spcAft>
              <a:defRPr/>
            </a:pPr>
            <a:r>
              <a:rPr lang="en-US" b="1" i="1" dirty="0">
                <a:solidFill>
                  <a:schemeClr val="tx1">
                    <a:lumMod val="75000"/>
                    <a:lumOff val="25000"/>
                  </a:schemeClr>
                </a:solidFill>
                <a:latin typeface="+mn-lt"/>
              </a:rPr>
              <a:t>Outcome B</a:t>
            </a:r>
          </a:p>
        </p:txBody>
      </p:sp>
      <p:pic>
        <p:nvPicPr>
          <p:cNvPr id="7" name="Picture 2" descr="Right tool" title="5. Right Tool">
            <a:extLst>
              <a:ext uri="{FF2B5EF4-FFF2-40B4-BE49-F238E27FC236}">
                <a16:creationId xmlns:a16="http://schemas.microsoft.com/office/drawing/2014/main" id="{CBD3C211-411A-42E3-82B4-D8DE615975FB}"/>
              </a:ext>
            </a:extLst>
          </p:cNvPr>
          <p:cNvPicPr>
            <a:picLocks noChangeAspect="1" noChangeArrowheads="1"/>
          </p:cNvPicPr>
          <p:nvPr/>
        </p:nvPicPr>
        <p:blipFill>
          <a:blip r:embed="rId3"/>
          <a:srcRect/>
          <a:stretch>
            <a:fillRect/>
          </a:stretch>
        </p:blipFill>
        <p:spPr bwMode="auto">
          <a:xfrm>
            <a:off x="111125" y="1458913"/>
            <a:ext cx="1530350" cy="371475"/>
          </a:xfrm>
          <a:prstGeom prst="rect">
            <a:avLst/>
          </a:prstGeom>
          <a:noFill/>
          <a:ln>
            <a:noFill/>
          </a:ln>
          <a:effectLst/>
        </p:spPr>
      </p:pic>
      <p:pic>
        <p:nvPicPr>
          <p:cNvPr id="9" name="Picture 8" descr="Scenario Main Menu" title="Decorative image">
            <a:hlinkClick r:id="rId4" action="ppaction://hlinksldjump"/>
            <a:extLst>
              <a:ext uri="{FF2B5EF4-FFF2-40B4-BE49-F238E27FC236}">
                <a16:creationId xmlns:a16="http://schemas.microsoft.com/office/drawing/2014/main" id="{F395E5EA-58E4-4522-992B-9931900AA46F}"/>
              </a:ext>
            </a:extLst>
          </p:cNvPr>
          <p:cNvPicPr>
            <a:picLocks noChangeAspect="1"/>
          </p:cNvPicPr>
          <p:nvPr/>
        </p:nvPicPr>
        <p:blipFill>
          <a:blip r:embed="rId5"/>
          <a:stretch>
            <a:fillRect/>
          </a:stretch>
        </p:blipFill>
        <p:spPr>
          <a:xfrm>
            <a:off x="8466138" y="6242050"/>
            <a:ext cx="574675" cy="430213"/>
          </a:xfrm>
          <a:prstGeom prst="rect">
            <a:avLst/>
          </a:prstGeom>
        </p:spPr>
      </p:pic>
      <p:pic>
        <p:nvPicPr>
          <p:cNvPr id="217094" name="Picture 1">
            <a:hlinkClick r:id="rId6" tooltip="Select image to launch video on YouTube and select CC for Closed-Captioning"/>
            <a:extLst>
              <a:ext uri="{FF2B5EF4-FFF2-40B4-BE49-F238E27FC236}">
                <a16:creationId xmlns:a16="http://schemas.microsoft.com/office/drawing/2014/main" id="{FAA9B7E9-A335-44CE-A3A4-6734B3BB0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86055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E9E9DFB0-1A2A-496D-B310-5314E1D40FFB}"/>
              </a:ext>
            </a:extLst>
          </p:cNvPr>
          <p:cNvSpPr>
            <a:spLocks noGrp="1" noChangeArrowheads="1"/>
          </p:cNvSpPr>
          <p:nvPr>
            <p:ph type="title"/>
          </p:nvPr>
        </p:nvSpPr>
        <p:spPr>
          <a:xfrm>
            <a:off x="995363" y="2265363"/>
            <a:ext cx="6815137" cy="1143000"/>
          </a:xfrm>
        </p:spPr>
        <p:txBody>
          <a:bodyPr/>
          <a:lstStyle/>
          <a:p>
            <a:r>
              <a:rPr lang="en-US" altLang="en-US" sz="3600" b="1"/>
              <a:t>Right Tool</a:t>
            </a:r>
            <a:br>
              <a:rPr lang="en-US" altLang="en-US" sz="3600"/>
            </a:br>
            <a:r>
              <a:rPr lang="en-US" altLang="en-US" sz="3600" b="1"/>
              <a:t>Discussion Questions:  </a:t>
            </a:r>
            <a:r>
              <a:rPr lang="en-US" altLang="en-US" sz="3600" b="1">
                <a:solidFill>
                  <a:srgbClr val="FF0000"/>
                </a:solidFill>
              </a:rPr>
              <a:t>Outcome B</a:t>
            </a:r>
            <a:endParaRPr lang="en-US" altLang="en-US" sz="3600"/>
          </a:p>
        </p:txBody>
      </p:sp>
      <p:pic>
        <p:nvPicPr>
          <p:cNvPr id="18" name="Picture 2" descr="Quote Bubble" title="Quote Bubble">
            <a:extLst>
              <a:ext uri="{FF2B5EF4-FFF2-40B4-BE49-F238E27FC236}">
                <a16:creationId xmlns:a16="http://schemas.microsoft.com/office/drawing/2014/main" id="{85BED492-CD69-4C70-A879-A97335083634}"/>
              </a:ext>
            </a:extLst>
          </p:cNvPr>
          <p:cNvPicPr>
            <a:picLocks noChangeAspect="1" noChangeArrowheads="1"/>
          </p:cNvPicPr>
          <p:nvPr/>
        </p:nvPicPr>
        <p:blipFill>
          <a:blip r:embed="rId3"/>
          <a:srcRect l="11940"/>
          <a:stretch>
            <a:fillRect/>
          </a:stretch>
        </p:blipFill>
        <p:spPr bwMode="auto">
          <a:xfrm>
            <a:off x="7662863" y="2249488"/>
            <a:ext cx="962025" cy="852487"/>
          </a:xfrm>
          <a:prstGeom prst="rect">
            <a:avLst/>
          </a:prstGeom>
          <a:noFill/>
          <a:ln w="9525">
            <a:noFill/>
            <a:miter lim="800000"/>
            <a:headEnd/>
            <a:tailEnd/>
          </a:ln>
        </p:spPr>
      </p:pic>
      <p:sp>
        <p:nvSpPr>
          <p:cNvPr id="22" name="Rectangle 21">
            <a:extLst>
              <a:ext uri="{FF2B5EF4-FFF2-40B4-BE49-F238E27FC236}">
                <a16:creationId xmlns:a16="http://schemas.microsoft.com/office/drawing/2014/main" id="{C8DEAA17-F232-4956-B432-0C9FCB58E28D}"/>
              </a:ext>
            </a:extLst>
          </p:cNvPr>
          <p:cNvSpPr>
            <a:spLocks noChangeArrowheads="1"/>
          </p:cNvSpPr>
          <p:nvPr/>
        </p:nvSpPr>
        <p:spPr bwMode="auto">
          <a:xfrm>
            <a:off x="627063" y="3470275"/>
            <a:ext cx="79978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are your thoughts on how Tyler handled the situation?  Was he demonstrating safety leadership?</a:t>
            </a:r>
          </a:p>
          <a:p>
            <a:pPr eaLnBrk="1" hangingPunct="1">
              <a:spcAft>
                <a:spcPts val="600"/>
              </a:spcAft>
              <a:buFont typeface="Calibri" panose="020F0502020204030204" pitchFamily="34" charset="0"/>
              <a:buAutoNum type="arabicPeriod"/>
            </a:pPr>
            <a:r>
              <a:rPr lang="en-US" altLang="en-US" sz="2500"/>
              <a:t>What about Eric’s response to Tyler?</a:t>
            </a:r>
          </a:p>
          <a:p>
            <a:pPr eaLnBrk="1" hangingPunct="1">
              <a:spcAft>
                <a:spcPts val="600"/>
              </a:spcAft>
              <a:buFont typeface="Calibri" panose="020F0502020204030204" pitchFamily="34" charset="0"/>
              <a:buAutoNum type="arabicPeriod"/>
            </a:pPr>
            <a:r>
              <a:rPr lang="en-US" altLang="en-US" sz="2500"/>
              <a:t>What leadership skills did Felicia demonstrate in this ending?</a:t>
            </a:r>
          </a:p>
        </p:txBody>
      </p:sp>
      <p:pic>
        <p:nvPicPr>
          <p:cNvPr id="7" name="Picture 2" descr="Right tool" title="5. Right Tool">
            <a:extLst>
              <a:ext uri="{FF2B5EF4-FFF2-40B4-BE49-F238E27FC236}">
                <a16:creationId xmlns:a16="http://schemas.microsoft.com/office/drawing/2014/main" id="{D8FDC4FF-1079-439A-8B4F-06006417ADF3}"/>
              </a:ext>
            </a:extLst>
          </p:cNvPr>
          <p:cNvPicPr>
            <a:picLocks noChangeAspect="1" noChangeArrowheads="1"/>
          </p:cNvPicPr>
          <p:nvPr/>
        </p:nvPicPr>
        <p:blipFill>
          <a:blip r:embed="rId4"/>
          <a:srcRect/>
          <a:stretch>
            <a:fillRect/>
          </a:stretch>
        </p:blipFill>
        <p:spPr bwMode="auto">
          <a:xfrm>
            <a:off x="111125" y="1458913"/>
            <a:ext cx="15303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69ACA834-9EC5-4FA7-8185-7E667C06839D}"/>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ght Tool" title="5. Right Tool">
            <a:extLst>
              <a:ext uri="{FF2B5EF4-FFF2-40B4-BE49-F238E27FC236}">
                <a16:creationId xmlns:a16="http://schemas.microsoft.com/office/drawing/2014/main" id="{F4A20265-A0F3-48EA-A0A3-8E5A67E93CB7}"/>
              </a:ext>
            </a:extLst>
          </p:cNvPr>
          <p:cNvPicPr>
            <a:picLocks noChangeAspect="1" noChangeArrowheads="1"/>
          </p:cNvPicPr>
          <p:nvPr/>
        </p:nvPicPr>
        <p:blipFill>
          <a:blip r:embed="rId3"/>
          <a:srcRect/>
          <a:stretch>
            <a:fillRect/>
          </a:stretch>
        </p:blipFill>
        <p:spPr bwMode="auto">
          <a:xfrm>
            <a:off x="92075" y="1427163"/>
            <a:ext cx="1517650" cy="371475"/>
          </a:xfrm>
          <a:prstGeom prst="rect">
            <a:avLst/>
          </a:prstGeom>
          <a:noFill/>
          <a:ln>
            <a:noFill/>
          </a:ln>
          <a:effectLst/>
        </p:spPr>
      </p:pic>
      <p:sp>
        <p:nvSpPr>
          <p:cNvPr id="2" name="Title 1">
            <a:extLst>
              <a:ext uri="{FF2B5EF4-FFF2-40B4-BE49-F238E27FC236}">
                <a16:creationId xmlns:a16="http://schemas.microsoft.com/office/drawing/2014/main" id="{909BD9A3-B563-458F-9128-FF1EAFBD30DA}"/>
              </a:ext>
            </a:extLst>
          </p:cNvPr>
          <p:cNvSpPr>
            <a:spLocks noGrp="1"/>
          </p:cNvSpPr>
          <p:nvPr>
            <p:ph type="title"/>
          </p:nvPr>
        </p:nvSpPr>
        <p:spPr>
          <a:xfrm>
            <a:off x="993775" y="1427163"/>
            <a:ext cx="7267575" cy="1335087"/>
          </a:xfrm>
        </p:spPr>
        <p:txBody>
          <a:bodyPr rtlCol="0">
            <a:normAutofit fontScale="90000"/>
          </a:bodyPr>
          <a:lstStyle/>
          <a:p>
            <a:pPr fontAlgn="auto">
              <a:spcAft>
                <a:spcPts val="0"/>
              </a:spcAft>
              <a:defRPr/>
            </a:pPr>
            <a:br>
              <a:rPr lang="en-US" sz="4000" b="1" dirty="0"/>
            </a:br>
            <a:r>
              <a:rPr lang="en-US" sz="4000" b="1" dirty="0"/>
              <a:t>Right Tool</a:t>
            </a:r>
            <a:br>
              <a:rPr lang="en-US" sz="4000" dirty="0"/>
            </a:br>
            <a:r>
              <a:rPr lang="en-US" sz="4000" b="1" dirty="0">
                <a:solidFill>
                  <a:srgbClr val="FF0000"/>
                </a:solidFill>
              </a:rPr>
              <a:t>Situation – Key Points</a:t>
            </a:r>
            <a:br>
              <a:rPr lang="en-US" b="1" dirty="0">
                <a:solidFill>
                  <a:srgbClr val="FF0000"/>
                </a:solidFill>
              </a:rPr>
            </a:br>
            <a:endParaRPr lang="en-US" dirty="0"/>
          </a:p>
        </p:txBody>
      </p:sp>
      <p:sp>
        <p:nvSpPr>
          <p:cNvPr id="221188" name="Rectangle 15">
            <a:extLst>
              <a:ext uri="{FF2B5EF4-FFF2-40B4-BE49-F238E27FC236}">
                <a16:creationId xmlns:a16="http://schemas.microsoft.com/office/drawing/2014/main" id="{763721AC-5A58-46B4-9694-DD2B66A9D66F}"/>
              </a:ext>
            </a:extLst>
          </p:cNvPr>
          <p:cNvSpPr>
            <a:spLocks noChangeArrowheads="1"/>
          </p:cNvSpPr>
          <p:nvPr/>
        </p:nvSpPr>
        <p:spPr bwMode="auto">
          <a:xfrm>
            <a:off x="993775" y="2884488"/>
            <a:ext cx="7267575" cy="2938462"/>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Felicia sees Eric using an open ended wrench rather than a safer tool to tighten  bolts on a ledger board.</a:t>
            </a:r>
          </a:p>
          <a:p>
            <a:pPr eaLnBrk="1" hangingPunct="1">
              <a:spcAft>
                <a:spcPts val="600"/>
              </a:spcAft>
              <a:buFont typeface="Arial" panose="020B0604020202020204" pitchFamily="34" charset="0"/>
              <a:buChar char="•"/>
            </a:pPr>
            <a:r>
              <a:rPr lang="en-US" altLang="en-US" sz="2500"/>
              <a:t>She tells Eric he needs to find and to use the right tool to finish the job.</a:t>
            </a:r>
          </a:p>
          <a:p>
            <a:pPr eaLnBrk="1" hangingPunct="1">
              <a:spcAft>
                <a:spcPts val="600"/>
              </a:spcAft>
              <a:buFont typeface="Arial" panose="020B0604020202020204" pitchFamily="34" charset="0"/>
              <a:buChar char="•"/>
            </a:pPr>
            <a:r>
              <a:rPr lang="en-US" altLang="en-US" sz="2500"/>
              <a:t>Eric looks in the gang box, doesn’t find a ratchet or box wrench, so he decides to continue using the open-ended wrench.</a:t>
            </a:r>
          </a:p>
        </p:txBody>
      </p:sp>
      <p:pic>
        <p:nvPicPr>
          <p:cNvPr id="6" name="Picture 5" descr="Scenario Main Menu" title="Decorative image">
            <a:hlinkClick r:id="rId4" action="ppaction://hlinksldjump"/>
            <a:extLst>
              <a:ext uri="{FF2B5EF4-FFF2-40B4-BE49-F238E27FC236}">
                <a16:creationId xmlns:a16="http://schemas.microsoft.com/office/drawing/2014/main" id="{602F6784-8D0A-48D2-A34A-431DAE27D540}"/>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2">
            <a:extLst>
              <a:ext uri="{FF2B5EF4-FFF2-40B4-BE49-F238E27FC236}">
                <a16:creationId xmlns:a16="http://schemas.microsoft.com/office/drawing/2014/main" id="{6C79A3CF-97CD-4599-BD17-D912BBF14040}"/>
              </a:ext>
            </a:extLst>
          </p:cNvPr>
          <p:cNvSpPr>
            <a:spLocks noGrp="1" noChangeArrowheads="1"/>
          </p:cNvSpPr>
          <p:nvPr>
            <p:ph type="title"/>
          </p:nvPr>
        </p:nvSpPr>
        <p:spPr>
          <a:xfrm>
            <a:off x="1011238" y="2159000"/>
            <a:ext cx="6972300" cy="1143000"/>
          </a:xfrm>
        </p:spPr>
        <p:txBody>
          <a:bodyPr/>
          <a:lstStyle/>
          <a:p>
            <a:r>
              <a:rPr lang="en-US" altLang="en-US" sz="3600" b="1"/>
              <a:t>Right Tool</a:t>
            </a:r>
            <a:br>
              <a:rPr lang="en-US" altLang="en-US" sz="3600"/>
            </a:br>
            <a:r>
              <a:rPr lang="en-US" altLang="en-US" sz="3600" b="1"/>
              <a:t>Discussion Questions:  </a:t>
            </a:r>
            <a:r>
              <a:rPr lang="en-US" altLang="en-US" sz="3600" b="1">
                <a:solidFill>
                  <a:srgbClr val="FF0000"/>
                </a:solidFill>
              </a:rPr>
              <a:t>Situation</a:t>
            </a:r>
            <a:endParaRPr lang="en-US" altLang="en-US" sz="3600"/>
          </a:p>
        </p:txBody>
      </p:sp>
      <p:pic>
        <p:nvPicPr>
          <p:cNvPr id="18" name="Picture 2" descr="Quote Bubble" title="Quote Bubble">
            <a:extLst>
              <a:ext uri="{FF2B5EF4-FFF2-40B4-BE49-F238E27FC236}">
                <a16:creationId xmlns:a16="http://schemas.microsoft.com/office/drawing/2014/main" id="{9BB5B721-5227-4A33-B0FD-803B18FB514A}"/>
              </a:ext>
            </a:extLst>
          </p:cNvPr>
          <p:cNvPicPr>
            <a:picLocks noChangeAspect="1" noChangeArrowheads="1"/>
          </p:cNvPicPr>
          <p:nvPr/>
        </p:nvPicPr>
        <p:blipFill>
          <a:blip r:embed="rId3"/>
          <a:srcRect l="11940"/>
          <a:stretch>
            <a:fillRect/>
          </a:stretch>
        </p:blipFill>
        <p:spPr bwMode="auto">
          <a:xfrm>
            <a:off x="7504113" y="2095500"/>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FA9E4F29-E632-4BE0-B2CA-C340959C2E94}"/>
              </a:ext>
            </a:extLst>
          </p:cNvPr>
          <p:cNvSpPr>
            <a:spLocks noChangeArrowheads="1"/>
          </p:cNvSpPr>
          <p:nvPr/>
        </p:nvSpPr>
        <p:spPr bwMode="auto">
          <a:xfrm>
            <a:off x="930275" y="3606800"/>
            <a:ext cx="73421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are your thoughts about how Felicia handled this situation?</a:t>
            </a:r>
          </a:p>
          <a:p>
            <a:pPr eaLnBrk="1" hangingPunct="1">
              <a:buFont typeface="Calibri" panose="020F0502020204030204" pitchFamily="34" charset="0"/>
              <a:buAutoNum type="arabicPeriod"/>
            </a:pPr>
            <a:r>
              <a:rPr lang="en-US" altLang="en-US" sz="2500"/>
              <a:t>Was Eric demonstrating safety leadership?  Why or why not?</a:t>
            </a:r>
          </a:p>
        </p:txBody>
      </p:sp>
      <p:pic>
        <p:nvPicPr>
          <p:cNvPr id="7" name="Picture 2" descr="Right Tool" title="5. Right Tool">
            <a:extLst>
              <a:ext uri="{FF2B5EF4-FFF2-40B4-BE49-F238E27FC236}">
                <a16:creationId xmlns:a16="http://schemas.microsoft.com/office/drawing/2014/main" id="{0587D37C-2954-4975-973E-A7E67DC7BBCE}"/>
              </a:ext>
            </a:extLst>
          </p:cNvPr>
          <p:cNvPicPr>
            <a:picLocks noChangeAspect="1" noChangeArrowheads="1"/>
          </p:cNvPicPr>
          <p:nvPr/>
        </p:nvPicPr>
        <p:blipFill>
          <a:blip r:embed="rId4"/>
          <a:srcRect/>
          <a:stretch>
            <a:fillRect/>
          </a:stretch>
        </p:blipFill>
        <p:spPr bwMode="auto">
          <a:xfrm>
            <a:off x="92075" y="1427163"/>
            <a:ext cx="1517650" cy="371475"/>
          </a:xfrm>
          <a:prstGeom prst="rect">
            <a:avLst/>
          </a:prstGeom>
          <a:noFill/>
          <a:ln>
            <a:noFill/>
          </a:ln>
          <a:effectLst/>
        </p:spPr>
      </p:pic>
      <p:pic>
        <p:nvPicPr>
          <p:cNvPr id="8" name="Picture 7" descr="Scenario Main Menu" title="Decorative image">
            <a:hlinkClick r:id="rId5" action="ppaction://hlinksldjump"/>
            <a:extLst>
              <a:ext uri="{FF2B5EF4-FFF2-40B4-BE49-F238E27FC236}">
                <a16:creationId xmlns:a16="http://schemas.microsoft.com/office/drawing/2014/main" id="{386D4CEB-B652-4086-B4AE-BEFD98D5DF16}"/>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5C15B3B3-FC02-4952-B020-6C533DFEFDF3}"/>
              </a:ext>
            </a:extLst>
          </p:cNvPr>
          <p:cNvSpPr>
            <a:spLocks noGrp="1" noChangeArrowheads="1"/>
          </p:cNvSpPr>
          <p:nvPr>
            <p:ph type="title"/>
          </p:nvPr>
        </p:nvSpPr>
        <p:spPr>
          <a:xfrm>
            <a:off x="1092200" y="2012950"/>
            <a:ext cx="7169150" cy="1143000"/>
          </a:xfrm>
        </p:spPr>
        <p:txBody>
          <a:bodyPr/>
          <a:lstStyle/>
          <a:p>
            <a:r>
              <a:rPr lang="en-US" altLang="en-US" sz="3600" b="1"/>
              <a:t>Right Tool</a:t>
            </a:r>
            <a:br>
              <a:rPr lang="en-US" altLang="en-US" sz="3600"/>
            </a:br>
            <a:r>
              <a:rPr lang="en-US" altLang="en-US" sz="3600" b="1">
                <a:solidFill>
                  <a:srgbClr val="FF0000"/>
                </a:solidFill>
              </a:rPr>
              <a:t>Outcome A – Key Points</a:t>
            </a:r>
            <a:endParaRPr lang="en-US" altLang="en-US" sz="3600"/>
          </a:p>
        </p:txBody>
      </p:sp>
      <p:sp>
        <p:nvSpPr>
          <p:cNvPr id="225283" name="Rectangle 15">
            <a:extLst>
              <a:ext uri="{FF2B5EF4-FFF2-40B4-BE49-F238E27FC236}">
                <a16:creationId xmlns:a16="http://schemas.microsoft.com/office/drawing/2014/main" id="{4A4BC9E2-5333-460C-9F77-94FB11ACBB29}"/>
              </a:ext>
            </a:extLst>
          </p:cNvPr>
          <p:cNvSpPr>
            <a:spLocks noChangeArrowheads="1"/>
          </p:cNvSpPr>
          <p:nvPr/>
        </p:nvSpPr>
        <p:spPr bwMode="auto">
          <a:xfrm>
            <a:off x="1092200" y="3303588"/>
            <a:ext cx="7267575" cy="2092325"/>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Tyler overhears Felicia speaking with Eric about using the right and safety tool for the job he’s doing</a:t>
            </a:r>
          </a:p>
          <a:p>
            <a:pPr eaLnBrk="1" hangingPunct="1">
              <a:spcAft>
                <a:spcPts val="600"/>
              </a:spcAft>
              <a:buFont typeface="Arial" panose="020B0604020202020204" pitchFamily="34" charset="0"/>
              <a:buChar char="•"/>
            </a:pPr>
            <a:r>
              <a:rPr lang="en-US" altLang="en-US" sz="2500"/>
              <a:t>Tyler mutters to himself that Eric always talks about working safely but it looks like he doesn’t really mean it</a:t>
            </a:r>
          </a:p>
        </p:txBody>
      </p:sp>
      <p:pic>
        <p:nvPicPr>
          <p:cNvPr id="6" name="Picture 2" descr="Right Tool" title="5. Right Tool">
            <a:extLst>
              <a:ext uri="{FF2B5EF4-FFF2-40B4-BE49-F238E27FC236}">
                <a16:creationId xmlns:a16="http://schemas.microsoft.com/office/drawing/2014/main" id="{F3ABBF62-DF0D-4ECC-96F4-27086BD35C10}"/>
              </a:ext>
            </a:extLst>
          </p:cNvPr>
          <p:cNvPicPr>
            <a:picLocks noChangeAspect="1" noChangeArrowheads="1"/>
          </p:cNvPicPr>
          <p:nvPr/>
        </p:nvPicPr>
        <p:blipFill>
          <a:blip r:embed="rId3"/>
          <a:srcRect/>
          <a:stretch>
            <a:fillRect/>
          </a:stretch>
        </p:blipFill>
        <p:spPr bwMode="auto">
          <a:xfrm>
            <a:off x="92075" y="1427163"/>
            <a:ext cx="1517650"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889C0D95-CDDA-4DEB-AAC9-50F000C7E2F5}"/>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8A01D03-FC60-412F-8F5D-5AD91B6A5F40}"/>
              </a:ext>
            </a:extLst>
          </p:cNvPr>
          <p:cNvSpPr>
            <a:spLocks noGrp="1"/>
          </p:cNvSpPr>
          <p:nvPr>
            <p:ph type="title"/>
          </p:nvPr>
        </p:nvSpPr>
        <p:spPr>
          <a:xfrm>
            <a:off x="1793875" y="1447800"/>
            <a:ext cx="5970588" cy="714375"/>
          </a:xfrm>
        </p:spPr>
        <p:txBody>
          <a:bodyPr rtlCol="0">
            <a:normAutofit fontScale="90000"/>
          </a:bodyPr>
          <a:lstStyle/>
          <a:p>
            <a:pPr fontAlgn="auto">
              <a:spcAft>
                <a:spcPts val="0"/>
              </a:spcAft>
              <a:defRPr/>
            </a:pPr>
            <a:r>
              <a:rPr lang="en-US" sz="2400" b="1" dirty="0"/>
              <a:t>Right Tool</a:t>
            </a:r>
            <a:br>
              <a:rPr lang="en-US" sz="2400" b="1" dirty="0"/>
            </a:br>
            <a:r>
              <a:rPr lang="en-US" sz="2400" b="1" dirty="0"/>
              <a:t>Reveal the Discussion Questions Outcome A</a:t>
            </a:r>
          </a:p>
        </p:txBody>
      </p:sp>
      <p:sp>
        <p:nvSpPr>
          <p:cNvPr id="17" name="Rounded Rectangle 16">
            <a:extLst>
              <a:ext uri="{FF2B5EF4-FFF2-40B4-BE49-F238E27FC236}">
                <a16:creationId xmlns:a16="http://schemas.microsoft.com/office/drawing/2014/main" id="{4742FB31-18F7-4E5D-9468-F54C01BA97A0}"/>
              </a:ext>
            </a:extLst>
          </p:cNvPr>
          <p:cNvSpPr/>
          <p:nvPr/>
        </p:nvSpPr>
        <p:spPr>
          <a:xfrm>
            <a:off x="1276350" y="2589213"/>
            <a:ext cx="6826250" cy="852487"/>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500" b="1" dirty="0">
                <a:solidFill>
                  <a:schemeClr val="tx1"/>
                </a:solidFill>
              </a:rPr>
              <a:t>Right Tool</a:t>
            </a:r>
          </a:p>
          <a:p>
            <a:pPr algn="ctr" eaLnBrk="1" fontAlgn="auto" hangingPunct="1">
              <a:spcBef>
                <a:spcPts val="0"/>
              </a:spcBef>
              <a:spcAft>
                <a:spcPts val="0"/>
              </a:spcAft>
              <a:defRPr/>
            </a:pPr>
            <a:r>
              <a:rPr lang="en-US" sz="3500" b="1" dirty="0">
                <a:solidFill>
                  <a:schemeClr val="tx1"/>
                </a:solidFill>
              </a:rPr>
              <a:t>Discussion Questions:  </a:t>
            </a:r>
            <a:r>
              <a:rPr lang="en-US" sz="3500" b="1" dirty="0">
                <a:solidFill>
                  <a:srgbClr val="FF0000"/>
                </a:solidFill>
              </a:rPr>
              <a:t>Outcome A</a:t>
            </a:r>
          </a:p>
        </p:txBody>
      </p:sp>
      <p:pic>
        <p:nvPicPr>
          <p:cNvPr id="18" name="Picture 2" descr="Quote Bubble" title="Quote Bubble">
            <a:extLst>
              <a:ext uri="{FF2B5EF4-FFF2-40B4-BE49-F238E27FC236}">
                <a16:creationId xmlns:a16="http://schemas.microsoft.com/office/drawing/2014/main" id="{1DBD208D-29DE-490C-B323-6E75CA942B2C}"/>
              </a:ext>
            </a:extLst>
          </p:cNvPr>
          <p:cNvPicPr>
            <a:picLocks noChangeAspect="1" noChangeArrowheads="1"/>
          </p:cNvPicPr>
          <p:nvPr/>
        </p:nvPicPr>
        <p:blipFill>
          <a:blip r:embed="rId3"/>
          <a:srcRect l="11940"/>
          <a:stretch>
            <a:fillRect/>
          </a:stretch>
        </p:blipFill>
        <p:spPr bwMode="auto">
          <a:xfrm>
            <a:off x="7764463" y="2289175"/>
            <a:ext cx="96202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825B9DF1-B6FE-4EBE-B993-374C0655B338}"/>
              </a:ext>
            </a:extLst>
          </p:cNvPr>
          <p:cNvSpPr>
            <a:spLocks noChangeArrowheads="1"/>
          </p:cNvSpPr>
          <p:nvPr/>
        </p:nvSpPr>
        <p:spPr bwMode="auto">
          <a:xfrm>
            <a:off x="612775" y="3865563"/>
            <a:ext cx="7997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AutoNum type="arabicPeriod"/>
            </a:pPr>
            <a:r>
              <a:rPr lang="en-US" altLang="en-US" sz="2500"/>
              <a:t>What safety leadership skills might Tyler use to help Eric, his foreman? </a:t>
            </a:r>
          </a:p>
          <a:p>
            <a:pPr eaLnBrk="1" hangingPunct="1">
              <a:buFont typeface="Calibri" panose="020F0502020204030204" pitchFamily="34" charset="0"/>
              <a:buAutoNum type="arabicPeriod"/>
            </a:pPr>
            <a:r>
              <a:rPr lang="en-US" altLang="en-US" sz="2500"/>
              <a:t>How likely is it that a trainee/apprentice would approach his foreman when s/he observes an unsafe situation or practice? What can the foreman do to encourage it?</a:t>
            </a:r>
          </a:p>
        </p:txBody>
      </p:sp>
      <p:pic>
        <p:nvPicPr>
          <p:cNvPr id="8" name="Picture 2" descr="Right Tool" title="5. Right Tool">
            <a:extLst>
              <a:ext uri="{FF2B5EF4-FFF2-40B4-BE49-F238E27FC236}">
                <a16:creationId xmlns:a16="http://schemas.microsoft.com/office/drawing/2014/main" id="{917DE500-0755-4579-A4F2-54DCDE5B023A}"/>
              </a:ext>
            </a:extLst>
          </p:cNvPr>
          <p:cNvPicPr>
            <a:picLocks noChangeAspect="1" noChangeArrowheads="1"/>
          </p:cNvPicPr>
          <p:nvPr/>
        </p:nvPicPr>
        <p:blipFill>
          <a:blip r:embed="rId4"/>
          <a:srcRect/>
          <a:stretch>
            <a:fillRect/>
          </a:stretch>
        </p:blipFill>
        <p:spPr bwMode="auto">
          <a:xfrm>
            <a:off x="92075" y="1427163"/>
            <a:ext cx="1517650"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543A73E6-9730-4850-83C8-31FE2E5B24E0}"/>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2799-F20B-48B3-BD6F-E3D0FCA9E8E2}"/>
              </a:ext>
            </a:extLst>
          </p:cNvPr>
          <p:cNvSpPr>
            <a:spLocks noGrp="1"/>
          </p:cNvSpPr>
          <p:nvPr>
            <p:ph type="title"/>
          </p:nvPr>
        </p:nvSpPr>
        <p:spPr>
          <a:xfrm>
            <a:off x="858838" y="1974850"/>
            <a:ext cx="7345362" cy="673100"/>
          </a:xfrm>
        </p:spPr>
        <p:txBody>
          <a:bodyPr rtlCol="0">
            <a:normAutofit fontScale="90000"/>
          </a:bodyPr>
          <a:lstStyle/>
          <a:p>
            <a:pPr fontAlgn="auto">
              <a:spcAft>
                <a:spcPts val="0"/>
              </a:spcAft>
              <a:defRPr/>
            </a:pPr>
            <a:r>
              <a:rPr lang="en-US" sz="4000" b="1" dirty="0"/>
              <a:t>Right Tool</a:t>
            </a:r>
            <a:br>
              <a:rPr lang="en-US" sz="4000" dirty="0"/>
            </a:br>
            <a:r>
              <a:rPr lang="en-US" sz="4000" b="1" dirty="0">
                <a:solidFill>
                  <a:srgbClr val="FF0000"/>
                </a:solidFill>
              </a:rPr>
              <a:t>Outcome B – Key Points</a:t>
            </a:r>
            <a:br>
              <a:rPr lang="en-US" b="1" dirty="0">
                <a:solidFill>
                  <a:srgbClr val="FF0000"/>
                </a:solidFill>
              </a:rPr>
            </a:br>
            <a:endParaRPr lang="en-US" dirty="0"/>
          </a:p>
        </p:txBody>
      </p:sp>
      <p:sp>
        <p:nvSpPr>
          <p:cNvPr id="229379" name="Rectangle 15">
            <a:extLst>
              <a:ext uri="{FF2B5EF4-FFF2-40B4-BE49-F238E27FC236}">
                <a16:creationId xmlns:a16="http://schemas.microsoft.com/office/drawing/2014/main" id="{7BA83348-4939-4576-906A-A9A040CC54AC}"/>
              </a:ext>
            </a:extLst>
          </p:cNvPr>
          <p:cNvSpPr>
            <a:spLocks noChangeArrowheads="1"/>
          </p:cNvSpPr>
          <p:nvPr/>
        </p:nvSpPr>
        <p:spPr bwMode="auto">
          <a:xfrm>
            <a:off x="858838" y="2647950"/>
            <a:ext cx="7494587" cy="3400425"/>
          </a:xfrm>
          <a:prstGeom prst="rect">
            <a:avLst/>
          </a:prstGeom>
          <a:noFill/>
          <a:ln w="9525">
            <a:solidFill>
              <a:srgbClr val="5FBA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500"/>
              <a:t>Tyler finds ratchet for Eric to use.</a:t>
            </a:r>
          </a:p>
          <a:p>
            <a:pPr eaLnBrk="1" hangingPunct="1">
              <a:spcAft>
                <a:spcPts val="600"/>
              </a:spcAft>
              <a:buFont typeface="Arial" panose="020B0604020202020204" pitchFamily="34" charset="0"/>
              <a:buChar char="•"/>
            </a:pPr>
            <a:r>
              <a:rPr lang="en-US" altLang="en-US" sz="2500"/>
              <a:t>Felicia notices the interaction and later  thanks Tyler for his extra effort, and asks if she can mention it at the next safety huddle.</a:t>
            </a:r>
          </a:p>
          <a:p>
            <a:pPr eaLnBrk="1" hangingPunct="1">
              <a:spcAft>
                <a:spcPts val="600"/>
              </a:spcAft>
              <a:buFont typeface="Arial" panose="020B0604020202020204" pitchFamily="34" charset="0"/>
              <a:buChar char="•"/>
            </a:pPr>
            <a:r>
              <a:rPr lang="en-US" altLang="en-US" sz="2500"/>
              <a:t>Tyler doesn’t want to be singled out, but is glad to know she appreciates his actions to make Eric safer.</a:t>
            </a:r>
          </a:p>
          <a:p>
            <a:pPr eaLnBrk="1" hangingPunct="1">
              <a:spcAft>
                <a:spcPts val="600"/>
              </a:spcAft>
              <a:buFont typeface="Arial" panose="020B0604020202020204" pitchFamily="34" charset="0"/>
              <a:buChar char="•"/>
            </a:pPr>
            <a:r>
              <a:rPr lang="en-US" altLang="en-US" sz="2500"/>
              <a:t>Felicia tells Tyler she will speak with Eric about the importance of leading by example.</a:t>
            </a:r>
          </a:p>
        </p:txBody>
      </p:sp>
      <p:pic>
        <p:nvPicPr>
          <p:cNvPr id="6" name="Picture 2" descr="Right Tool" title="5. Right Tool">
            <a:extLst>
              <a:ext uri="{FF2B5EF4-FFF2-40B4-BE49-F238E27FC236}">
                <a16:creationId xmlns:a16="http://schemas.microsoft.com/office/drawing/2014/main" id="{01691DF9-5FDC-4872-8180-2569304366C2}"/>
              </a:ext>
            </a:extLst>
          </p:cNvPr>
          <p:cNvPicPr>
            <a:picLocks noChangeAspect="1" noChangeArrowheads="1"/>
          </p:cNvPicPr>
          <p:nvPr/>
        </p:nvPicPr>
        <p:blipFill>
          <a:blip r:embed="rId3"/>
          <a:srcRect/>
          <a:stretch>
            <a:fillRect/>
          </a:stretch>
        </p:blipFill>
        <p:spPr bwMode="auto">
          <a:xfrm>
            <a:off x="92075" y="1427163"/>
            <a:ext cx="1517650" cy="371475"/>
          </a:xfrm>
          <a:prstGeom prst="rect">
            <a:avLst/>
          </a:prstGeom>
          <a:noFill/>
          <a:ln>
            <a:noFill/>
          </a:ln>
          <a:effectLst/>
        </p:spPr>
      </p:pic>
      <p:pic>
        <p:nvPicPr>
          <p:cNvPr id="7" name="Picture 6" descr="Scenario Main Menu" title="Decorative image">
            <a:hlinkClick r:id="rId4" action="ppaction://hlinksldjump"/>
            <a:extLst>
              <a:ext uri="{FF2B5EF4-FFF2-40B4-BE49-F238E27FC236}">
                <a16:creationId xmlns:a16="http://schemas.microsoft.com/office/drawing/2014/main" id="{B85DCA6E-4A5F-4D93-857F-14C3444B2929}"/>
              </a:ext>
            </a:extLst>
          </p:cNvPr>
          <p:cNvPicPr>
            <a:picLocks noChangeAspect="1"/>
          </p:cNvPicPr>
          <p:nvPr/>
        </p:nvPicPr>
        <p:blipFill>
          <a:blip r:embed="rId5"/>
          <a:stretch>
            <a:fillRect/>
          </a:stretch>
        </p:blipFill>
        <p:spPr>
          <a:xfrm>
            <a:off x="8466138" y="6242050"/>
            <a:ext cx="574675" cy="430213"/>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ED4E9B-33D4-4429-8363-DF8AA4BB69E8}"/>
              </a:ext>
            </a:extLst>
          </p:cNvPr>
          <p:cNvSpPr>
            <a:spLocks noGrp="1"/>
          </p:cNvSpPr>
          <p:nvPr>
            <p:ph type="title"/>
          </p:nvPr>
        </p:nvSpPr>
        <p:spPr>
          <a:xfrm>
            <a:off x="1609725" y="1447800"/>
            <a:ext cx="5756275" cy="698500"/>
          </a:xfrm>
        </p:spPr>
        <p:txBody>
          <a:bodyPr rtlCol="0">
            <a:normAutofit fontScale="90000"/>
          </a:bodyPr>
          <a:lstStyle/>
          <a:p>
            <a:pPr fontAlgn="auto">
              <a:spcAft>
                <a:spcPts val="0"/>
              </a:spcAft>
              <a:defRPr/>
            </a:pPr>
            <a:r>
              <a:rPr lang="en-US" sz="2400" b="1" dirty="0"/>
              <a:t>Right Tool</a:t>
            </a:r>
            <a:br>
              <a:rPr lang="en-US" sz="2400" b="1" dirty="0"/>
            </a:br>
            <a:r>
              <a:rPr lang="en-US" sz="2400" b="1" dirty="0"/>
              <a:t>Reveal the Discussion Questions Outcome B</a:t>
            </a:r>
          </a:p>
        </p:txBody>
      </p:sp>
      <p:sp>
        <p:nvSpPr>
          <p:cNvPr id="17" name="Rounded Rectangle 16">
            <a:extLst>
              <a:ext uri="{FF2B5EF4-FFF2-40B4-BE49-F238E27FC236}">
                <a16:creationId xmlns:a16="http://schemas.microsoft.com/office/drawing/2014/main" id="{9E6E10CB-000D-473B-AC17-587C0971C3EB}"/>
              </a:ext>
            </a:extLst>
          </p:cNvPr>
          <p:cNvSpPr/>
          <p:nvPr/>
        </p:nvSpPr>
        <p:spPr>
          <a:xfrm>
            <a:off x="850900" y="2428875"/>
            <a:ext cx="7373938" cy="484188"/>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600" b="1" dirty="0">
                <a:solidFill>
                  <a:schemeClr val="tx1"/>
                </a:solidFill>
              </a:rPr>
              <a:t>Right Tool</a:t>
            </a:r>
          </a:p>
          <a:p>
            <a:pPr algn="ctr" eaLnBrk="1" fontAlgn="auto" hangingPunct="1">
              <a:spcBef>
                <a:spcPts val="0"/>
              </a:spcBef>
              <a:spcAft>
                <a:spcPts val="0"/>
              </a:spcAft>
              <a:defRPr/>
            </a:pPr>
            <a:r>
              <a:rPr lang="en-US" sz="3600" b="1" dirty="0">
                <a:solidFill>
                  <a:schemeClr val="tx1"/>
                </a:solidFill>
              </a:rPr>
              <a:t>Discussion Questions:  </a:t>
            </a:r>
            <a:r>
              <a:rPr lang="en-US" sz="3600" b="1" dirty="0">
                <a:solidFill>
                  <a:srgbClr val="FF0000"/>
                </a:solidFill>
              </a:rPr>
              <a:t>Outcome B</a:t>
            </a:r>
          </a:p>
        </p:txBody>
      </p:sp>
      <p:pic>
        <p:nvPicPr>
          <p:cNvPr id="18" name="Picture 2" descr="Quote Bubble" title="Quote Bubble">
            <a:extLst>
              <a:ext uri="{FF2B5EF4-FFF2-40B4-BE49-F238E27FC236}">
                <a16:creationId xmlns:a16="http://schemas.microsoft.com/office/drawing/2014/main" id="{F7E8CB13-BD44-40CB-9908-386A099880B1}"/>
              </a:ext>
            </a:extLst>
          </p:cNvPr>
          <p:cNvPicPr>
            <a:picLocks noChangeAspect="1" noChangeArrowheads="1"/>
          </p:cNvPicPr>
          <p:nvPr/>
        </p:nvPicPr>
        <p:blipFill>
          <a:blip r:embed="rId3"/>
          <a:srcRect l="11940"/>
          <a:stretch>
            <a:fillRect/>
          </a:stretch>
        </p:blipFill>
        <p:spPr bwMode="auto">
          <a:xfrm>
            <a:off x="7743825" y="2017713"/>
            <a:ext cx="962025" cy="854075"/>
          </a:xfrm>
          <a:prstGeom prst="rect">
            <a:avLst/>
          </a:prstGeom>
          <a:noFill/>
          <a:ln w="9525">
            <a:noFill/>
            <a:miter lim="800000"/>
            <a:headEnd/>
            <a:tailEnd/>
          </a:ln>
        </p:spPr>
      </p:pic>
      <p:sp>
        <p:nvSpPr>
          <p:cNvPr id="22" name="Rectangle 21">
            <a:extLst>
              <a:ext uri="{FF2B5EF4-FFF2-40B4-BE49-F238E27FC236}">
                <a16:creationId xmlns:a16="http://schemas.microsoft.com/office/drawing/2014/main" id="{9F0D49A6-FA77-4548-9288-9B67AE255C34}"/>
              </a:ext>
            </a:extLst>
          </p:cNvPr>
          <p:cNvSpPr>
            <a:spLocks noChangeArrowheads="1"/>
          </p:cNvSpPr>
          <p:nvPr/>
        </p:nvSpPr>
        <p:spPr bwMode="auto">
          <a:xfrm>
            <a:off x="692150" y="3508375"/>
            <a:ext cx="79994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Calibri" panose="020F0502020204030204" pitchFamily="34" charset="0"/>
              <a:buAutoNum type="arabicPeriod"/>
            </a:pPr>
            <a:r>
              <a:rPr lang="en-US" altLang="en-US" sz="2500"/>
              <a:t>What are your thoughts on how Tyler handled the situation?  Was he demonstrating safety leadership?</a:t>
            </a:r>
          </a:p>
          <a:p>
            <a:pPr eaLnBrk="1" hangingPunct="1">
              <a:spcAft>
                <a:spcPts val="600"/>
              </a:spcAft>
              <a:buFont typeface="Calibri" panose="020F0502020204030204" pitchFamily="34" charset="0"/>
              <a:buAutoNum type="arabicPeriod"/>
            </a:pPr>
            <a:r>
              <a:rPr lang="en-US" altLang="en-US" sz="2500"/>
              <a:t>What about Eric’s response to Tyler?</a:t>
            </a:r>
          </a:p>
          <a:p>
            <a:pPr eaLnBrk="1" hangingPunct="1">
              <a:spcAft>
                <a:spcPts val="600"/>
              </a:spcAft>
              <a:buFont typeface="Calibri" panose="020F0502020204030204" pitchFamily="34" charset="0"/>
              <a:buAutoNum type="arabicPeriod"/>
            </a:pPr>
            <a:r>
              <a:rPr lang="en-US" altLang="en-US" sz="2500"/>
              <a:t>What leadership skills did Felicia demonstrate in this ending?</a:t>
            </a:r>
          </a:p>
        </p:txBody>
      </p:sp>
      <p:pic>
        <p:nvPicPr>
          <p:cNvPr id="8" name="Picture 2" descr="Right Tool" title="5. Right Tool">
            <a:extLst>
              <a:ext uri="{FF2B5EF4-FFF2-40B4-BE49-F238E27FC236}">
                <a16:creationId xmlns:a16="http://schemas.microsoft.com/office/drawing/2014/main" id="{6DD3E9F6-1DA5-4A76-AD84-9E8B94B4FB19}"/>
              </a:ext>
            </a:extLst>
          </p:cNvPr>
          <p:cNvPicPr>
            <a:picLocks noChangeAspect="1" noChangeArrowheads="1"/>
          </p:cNvPicPr>
          <p:nvPr/>
        </p:nvPicPr>
        <p:blipFill>
          <a:blip r:embed="rId4"/>
          <a:srcRect/>
          <a:stretch>
            <a:fillRect/>
          </a:stretch>
        </p:blipFill>
        <p:spPr bwMode="auto">
          <a:xfrm>
            <a:off x="92075" y="1427163"/>
            <a:ext cx="1517650" cy="371475"/>
          </a:xfrm>
          <a:prstGeom prst="rect">
            <a:avLst/>
          </a:prstGeom>
          <a:noFill/>
          <a:ln>
            <a:noFill/>
          </a:ln>
          <a:effectLst/>
        </p:spPr>
      </p:pic>
      <p:pic>
        <p:nvPicPr>
          <p:cNvPr id="9" name="Picture 8" descr="Scenario Main Menu" title="Decorative image">
            <a:hlinkClick r:id="rId5" action="ppaction://hlinksldjump"/>
            <a:extLst>
              <a:ext uri="{FF2B5EF4-FFF2-40B4-BE49-F238E27FC236}">
                <a16:creationId xmlns:a16="http://schemas.microsoft.com/office/drawing/2014/main" id="{3084F462-53CA-4DB0-A4B4-DEDF2BC0CC91}"/>
              </a:ext>
            </a:extLst>
          </p:cNvPr>
          <p:cNvPicPr>
            <a:picLocks noChangeAspect="1"/>
          </p:cNvPicPr>
          <p:nvPr/>
        </p:nvPicPr>
        <p:blipFill>
          <a:blip r:embed="rId6"/>
          <a:stretch>
            <a:fillRect/>
          </a:stretch>
        </p:blipFill>
        <p:spPr>
          <a:xfrm>
            <a:off x="8466138" y="6242050"/>
            <a:ext cx="574675" cy="43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20483</TotalTime>
  <Words>16444</Words>
  <Application>Microsoft Office PowerPoint</Application>
  <PresentationFormat>On-screen Show (4:3)</PresentationFormat>
  <Paragraphs>1592</Paragraphs>
  <Slides>135</Slides>
  <Notes>135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135</vt:i4>
      </vt:variant>
    </vt:vector>
  </HeadingPairs>
  <TitlesOfParts>
    <vt:vector size="143" baseType="lpstr">
      <vt:lpstr>Calibri</vt:lpstr>
      <vt:lpstr>Arial</vt:lpstr>
      <vt:lpstr>Cambria</vt:lpstr>
      <vt:lpstr>Times New Roman</vt:lpstr>
      <vt:lpstr>+mj-lt</vt:lpstr>
      <vt:lpstr>Office Theme</vt:lpstr>
      <vt:lpstr>2_Office Theme</vt:lpstr>
      <vt:lpstr>1_Office Theme</vt:lpstr>
      <vt:lpstr>Foundations for Safety Leadership</vt:lpstr>
      <vt:lpstr>Goal</vt:lpstr>
      <vt:lpstr>Learning Objectives</vt:lpstr>
      <vt:lpstr>What types of things do  ineffective leaders do? </vt:lpstr>
      <vt:lpstr>What types of things do  effective leaders do? </vt:lpstr>
      <vt:lpstr>Who are Safety Leaders?</vt:lpstr>
      <vt:lpstr>Safety Leaders</vt:lpstr>
      <vt:lpstr>Safety Leaders Strengthen  Jobsite Safety Climate</vt:lpstr>
      <vt:lpstr>Direct Costs </vt:lpstr>
      <vt:lpstr>Indirect Costs </vt:lpstr>
      <vt:lpstr>Benefits of Effective Safety Leadership</vt:lpstr>
      <vt:lpstr>Safety leader is defined as…</vt:lpstr>
      <vt:lpstr>5 LEADERship Skills</vt:lpstr>
      <vt:lpstr>How to  Lead by Example</vt:lpstr>
      <vt:lpstr>How to  Engage and Empower Team Members</vt:lpstr>
      <vt:lpstr>How to  Actively listen and  Practice 3-way Communication</vt:lpstr>
      <vt:lpstr>How to  Actively Listen and  Practice 3-way Communication (cont’d)</vt:lpstr>
      <vt:lpstr>How To Develop Team Members through  Teaching, Coaching, and Feedback</vt:lpstr>
      <vt:lpstr>How To Develop Team Members through  Teaching, Coaching, and Feedback (cont’d)</vt:lpstr>
      <vt:lpstr>How to Recognize Team Members  for a Job Well Done </vt:lpstr>
      <vt:lpstr>Foundations for Safety Leadership (FSL)</vt:lpstr>
      <vt:lpstr> Scenario Activities </vt:lpstr>
      <vt:lpstr> Scenario Structure </vt:lpstr>
      <vt:lpstr>Skills and Actions Table</vt:lpstr>
      <vt:lpstr>Jobs site and General Contractor</vt:lpstr>
      <vt:lpstr>Scenario Main Menu</vt:lpstr>
      <vt:lpstr>Falls</vt:lpstr>
      <vt:lpstr>Cover Up! Situation</vt:lpstr>
      <vt:lpstr>Cover Up! Outcome A</vt:lpstr>
      <vt:lpstr>Cover Up! Discussion Questions:  Outcome A </vt:lpstr>
      <vt:lpstr>Cover Up! Outcome B</vt:lpstr>
      <vt:lpstr>Cover Up! Discussion Questions:  Outcome B</vt:lpstr>
      <vt:lpstr>Cover Up! Situation – Key Points </vt:lpstr>
      <vt:lpstr> Cover Up! Outcome A – Key Points </vt:lpstr>
      <vt:lpstr>Cover Up! Discussion Questions:  Outcome A</vt:lpstr>
      <vt:lpstr>Cover Up!  Outcome B – Key Points</vt:lpstr>
      <vt:lpstr> Cover Up! Discussion Questions:  Outcome B</vt:lpstr>
      <vt:lpstr>Cover Up! Situation (Role Play Activity)</vt:lpstr>
      <vt:lpstr>Cover Up!  Outcome A</vt:lpstr>
      <vt:lpstr>Cover Up! Outcome B </vt:lpstr>
      <vt:lpstr>Heat Stress</vt:lpstr>
      <vt:lpstr>It’s Too Hot Video - Situation</vt:lpstr>
      <vt:lpstr>It’s Too Hot Video – Outcome A</vt:lpstr>
      <vt:lpstr>It’s Too Hot! Discussion Questions:  Outcome A</vt:lpstr>
      <vt:lpstr>It’s Too Hot Video – Outcome B</vt:lpstr>
      <vt:lpstr>It’s Too Hot! Discussion Questions:  Outcome B</vt:lpstr>
      <vt:lpstr>It’s Too Hot! Situation – Key Points</vt:lpstr>
      <vt:lpstr>It’s Too Hot! Outcome A – Key Points</vt:lpstr>
      <vt:lpstr>It’s Too Hot! Discussion Questions: Outcome A</vt:lpstr>
      <vt:lpstr>It’s Too Hot! Outcome B – Key Points </vt:lpstr>
      <vt:lpstr>It’s Too Hot!  Discussion Questions:  Outcome B</vt:lpstr>
      <vt:lpstr>It’s Too Hot! Situation (Video)</vt:lpstr>
      <vt:lpstr>It’s Too Hot!  Outcome A </vt:lpstr>
      <vt:lpstr>It’s Too Hot!  Outcome B</vt:lpstr>
      <vt:lpstr>Falls, Struck by, and Caught-in Between</vt:lpstr>
      <vt:lpstr>To Check Situation (Video)</vt:lpstr>
      <vt:lpstr>To Check  Discussion Questions: Situation</vt:lpstr>
      <vt:lpstr>To Check Outcome A (Video)</vt:lpstr>
      <vt:lpstr>To Check Discussion Questions:  Outcome A  </vt:lpstr>
      <vt:lpstr>To Check Outcome B (Video)</vt:lpstr>
      <vt:lpstr> To Check Discussion Questions:  Outcome B </vt:lpstr>
      <vt:lpstr>To Check Situation - Key Points </vt:lpstr>
      <vt:lpstr>To Check  Discussion Questions: Situation </vt:lpstr>
      <vt:lpstr> To Check Outcome A – Key Points </vt:lpstr>
      <vt:lpstr> To Check Discussion Questions:  Outcome A </vt:lpstr>
      <vt:lpstr> To Check  Outcome B – Key Points </vt:lpstr>
      <vt:lpstr>To Check  Discussion Questions:  Outcome B </vt:lpstr>
      <vt:lpstr>To Check Situation</vt:lpstr>
      <vt:lpstr>To Check  Outcome A</vt:lpstr>
      <vt:lpstr>To Check Outcome B</vt:lpstr>
      <vt:lpstr>Ergonomics and Electrocution</vt:lpstr>
      <vt:lpstr>Gimme Space Situation(Video)</vt:lpstr>
      <vt:lpstr>Gimme Space Discussion Questions: Situation</vt:lpstr>
      <vt:lpstr>Gimme Space Outcome A</vt:lpstr>
      <vt:lpstr>Gimme Space Discussion Questions:  Outcome A</vt:lpstr>
      <vt:lpstr>Gimme Space Outcome B</vt:lpstr>
      <vt:lpstr>Gimme Space Discussion Questions:  Outcome B </vt:lpstr>
      <vt:lpstr>Gimme Space Situation – Key Points</vt:lpstr>
      <vt:lpstr>Gimme Space Discussion Questions:  Situation </vt:lpstr>
      <vt:lpstr>Gimme Space Outcome A – Key Points </vt:lpstr>
      <vt:lpstr>Gimme Space Reveal the discussion questions</vt:lpstr>
      <vt:lpstr>Gimme Space Outcome B – Key Points </vt:lpstr>
      <vt:lpstr>Gimme Space Discussion Questions</vt:lpstr>
      <vt:lpstr>Gimme Space Situation</vt:lpstr>
      <vt:lpstr>Gimme Space Outcome A</vt:lpstr>
      <vt:lpstr>Gimme Space Outcome B</vt:lpstr>
      <vt:lpstr>Struck By</vt:lpstr>
      <vt:lpstr>Right Tool Situation (Video)</vt:lpstr>
      <vt:lpstr>Right Tool Discussion Questions: Situation</vt:lpstr>
      <vt:lpstr>Right Tool Outcome A (Video)</vt:lpstr>
      <vt:lpstr>Right Tool Discussion Questions:  Outcome A</vt:lpstr>
      <vt:lpstr>Right Tool Outcome B (Video)</vt:lpstr>
      <vt:lpstr>Right Tool Discussion Questions:  Outcome B</vt:lpstr>
      <vt:lpstr> Right Tool Situation – Key Points </vt:lpstr>
      <vt:lpstr>Right Tool Discussion Questions:  Situation</vt:lpstr>
      <vt:lpstr>Right Tool Outcome A – Key Points</vt:lpstr>
      <vt:lpstr>Right Tool Reveal the Discussion Questions Outcome A</vt:lpstr>
      <vt:lpstr>Right Tool Outcome B – Key Points </vt:lpstr>
      <vt:lpstr>Right Tool Reveal the Discussion Questions Outcome B</vt:lpstr>
      <vt:lpstr>Right Tool Situation</vt:lpstr>
      <vt:lpstr>Right Tool Outcome</vt:lpstr>
      <vt:lpstr>Do We Have To? Falls and Struck by</vt:lpstr>
      <vt:lpstr>Do We Have To Situation (Video)</vt:lpstr>
      <vt:lpstr>Do We Have To?  Discussion Questions:  Situation</vt:lpstr>
      <vt:lpstr>Do We Have to? Outcome A (Video)</vt:lpstr>
      <vt:lpstr>Do We Have To  Discussion Questions:  Outcome A</vt:lpstr>
      <vt:lpstr>Do We Have To Outcome B (Video)</vt:lpstr>
      <vt:lpstr>Do We Have To? Discussion Questions:  Outcome B</vt:lpstr>
      <vt:lpstr>Do We Have To? Situation – Key Points</vt:lpstr>
      <vt:lpstr>Do We Have To? Discussion Questions:  Situation</vt:lpstr>
      <vt:lpstr>Do We Have To? Outcome A – Key Points</vt:lpstr>
      <vt:lpstr>Do We Have To?  Reveal Discussion Questions Outcome A</vt:lpstr>
      <vt:lpstr>Do We Have To? Outcome B – Key Points</vt:lpstr>
      <vt:lpstr>Do We Have To?  Reveal Discussion Questions Outcome B</vt:lpstr>
      <vt:lpstr>Do We Have To? Situation</vt:lpstr>
      <vt:lpstr>Do We Have To? Outcome A</vt:lpstr>
      <vt:lpstr>Do We Have To? Outcome B</vt:lpstr>
      <vt:lpstr>Fritz’s Shortcut Struck By and Caught in-Between</vt:lpstr>
      <vt:lpstr>Frit’s Shortcut Situation (Video)</vt:lpstr>
      <vt:lpstr>Fritz’s Shortcut Discussion Questions:  Situation</vt:lpstr>
      <vt:lpstr>Fritz’s Shortcut Outcome A</vt:lpstr>
      <vt:lpstr>Fritz’s Shortcut Discussion Questions:  Outcome A</vt:lpstr>
      <vt:lpstr>Fritz’s Shortcut Outcome B</vt:lpstr>
      <vt:lpstr>Fritz’s Shortcut Discussion Questions:  Outcome B</vt:lpstr>
      <vt:lpstr>Fritz’s Shortcut Situation – Key Points </vt:lpstr>
      <vt:lpstr>Fritz’s Shortcut Discussion Questions:  Situation </vt:lpstr>
      <vt:lpstr>Fritz’s Shortcut Outcome A – Key Points</vt:lpstr>
      <vt:lpstr>Fritz’s Shortcut Reveal the Discussion Questions Outcome A</vt:lpstr>
      <vt:lpstr>Fritz’s Shortcut Outcome B – Key Points</vt:lpstr>
      <vt:lpstr>Fritz’s Shortcut Reveal Discussion Questions Outcome B</vt:lpstr>
      <vt:lpstr>Fritz’s Shortcut Situation</vt:lpstr>
      <vt:lpstr>Fritz’s Shortcut Outcome A</vt:lpstr>
      <vt:lpstr>Fritz’s Shortcut Outcome B</vt:lpstr>
      <vt:lpstr>Takeaways</vt:lpstr>
      <vt:lpstr>This module is a collaboration between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Anissa Barton</cp:lastModifiedBy>
  <cp:revision>1317</cp:revision>
  <cp:lastPrinted>2016-02-18T23:44:45Z</cp:lastPrinted>
  <dcterms:created xsi:type="dcterms:W3CDTF">2015-03-10T21:04:30Z</dcterms:created>
  <dcterms:modified xsi:type="dcterms:W3CDTF">2022-03-25T23:49:19Z</dcterms:modified>
</cp:coreProperties>
</file>